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xml" ContentType="application/vnd.openxmlformats-officedocument.presentationml.tags+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84" r:id="rId3"/>
  </p:sldMasterIdLst>
  <p:notesMasterIdLst>
    <p:notesMasterId r:id="rId82"/>
  </p:notesMasterIdLst>
  <p:sldIdLst>
    <p:sldId id="256" r:id="rId4"/>
    <p:sldId id="457" r:id="rId5"/>
    <p:sldId id="571" r:id="rId6"/>
    <p:sldId id="507" r:id="rId7"/>
    <p:sldId id="545" r:id="rId8"/>
    <p:sldId id="508" r:id="rId9"/>
    <p:sldId id="412" r:id="rId10"/>
    <p:sldId id="413" r:id="rId11"/>
    <p:sldId id="510" r:id="rId12"/>
    <p:sldId id="511" r:id="rId13"/>
    <p:sldId id="475" r:id="rId14"/>
    <p:sldId id="512" r:id="rId15"/>
    <p:sldId id="576" r:id="rId16"/>
    <p:sldId id="514" r:id="rId17"/>
    <p:sldId id="570" r:id="rId18"/>
    <p:sldId id="513" r:id="rId19"/>
    <p:sldId id="519" r:id="rId20"/>
    <p:sldId id="520" r:id="rId21"/>
    <p:sldId id="516" r:id="rId22"/>
    <p:sldId id="517" r:id="rId23"/>
    <p:sldId id="518" r:id="rId24"/>
    <p:sldId id="416" r:id="rId25"/>
    <p:sldId id="333" r:id="rId26"/>
    <p:sldId id="441" r:id="rId27"/>
    <p:sldId id="336" r:id="rId28"/>
    <p:sldId id="442" r:id="rId29"/>
    <p:sldId id="337" r:id="rId30"/>
    <p:sldId id="338" r:id="rId31"/>
    <p:sldId id="339" r:id="rId32"/>
    <p:sldId id="578" r:id="rId33"/>
    <p:sldId id="544" r:id="rId34"/>
    <p:sldId id="543" r:id="rId35"/>
    <p:sldId id="378" r:id="rId36"/>
    <p:sldId id="406" r:id="rId37"/>
    <p:sldId id="546" r:id="rId38"/>
    <p:sldId id="521" r:id="rId39"/>
    <p:sldId id="579" r:id="rId40"/>
    <p:sldId id="580" r:id="rId41"/>
    <p:sldId id="446" r:id="rId42"/>
    <p:sldId id="547" r:id="rId43"/>
    <p:sldId id="548" r:id="rId44"/>
    <p:sldId id="549" r:id="rId45"/>
    <p:sldId id="572" r:id="rId46"/>
    <p:sldId id="535" r:id="rId47"/>
    <p:sldId id="573" r:id="rId48"/>
    <p:sldId id="539" r:id="rId49"/>
    <p:sldId id="536" r:id="rId50"/>
    <p:sldId id="537" r:id="rId51"/>
    <p:sldId id="477" r:id="rId52"/>
    <p:sldId id="581" r:id="rId53"/>
    <p:sldId id="574" r:id="rId54"/>
    <p:sldId id="550" r:id="rId55"/>
    <p:sldId id="392" r:id="rId56"/>
    <p:sldId id="346" r:id="rId57"/>
    <p:sldId id="447" r:id="rId58"/>
    <p:sldId id="391" r:id="rId59"/>
    <p:sldId id="347" r:id="rId60"/>
    <p:sldId id="349" r:id="rId61"/>
    <p:sldId id="348" r:id="rId62"/>
    <p:sldId id="351" r:id="rId63"/>
    <p:sldId id="350" r:id="rId64"/>
    <p:sldId id="540" r:id="rId65"/>
    <p:sldId id="541" r:id="rId66"/>
    <p:sldId id="542" r:id="rId67"/>
    <p:sldId id="577" r:id="rId68"/>
    <p:sldId id="419" r:id="rId69"/>
    <p:sldId id="354" r:id="rId70"/>
    <p:sldId id="355" r:id="rId71"/>
    <p:sldId id="418" r:id="rId72"/>
    <p:sldId id="356" r:id="rId73"/>
    <p:sldId id="436" r:id="rId74"/>
    <p:sldId id="437" r:id="rId75"/>
    <p:sldId id="551" r:id="rId76"/>
    <p:sldId id="552" r:id="rId77"/>
    <p:sldId id="553" r:id="rId78"/>
    <p:sldId id="554" r:id="rId79"/>
    <p:sldId id="357" r:id="rId80"/>
    <p:sldId id="368" r:id="rId81"/>
  </p:sldIdLst>
  <p:sldSz cx="12192000" cy="6858000"/>
  <p:notesSz cx="6797675" cy="99822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352" autoAdjust="0"/>
    <p:restoredTop sz="94343" autoAdjust="0"/>
  </p:normalViewPr>
  <p:slideViewPr>
    <p:cSldViewPr snapToGrid="0">
      <p:cViewPr varScale="1">
        <p:scale>
          <a:sx n="73" d="100"/>
          <a:sy n="73" d="100"/>
        </p:scale>
        <p:origin x="852" y="72"/>
      </p:cViewPr>
      <p:guideLst/>
    </p:cSldViewPr>
  </p:slideViewPr>
  <p:outlineViewPr>
    <p:cViewPr>
      <p:scale>
        <a:sx n="33" d="100"/>
        <a:sy n="33" d="100"/>
      </p:scale>
      <p:origin x="0" y="-9036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notesMaster" Target="notesMasters/notesMaster1.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761A10-8793-499A-90FD-8D502741D4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A430E195-FAF6-4DD2-B967-F44CE11DC00E}">
      <dgm:prSet phldrT="[Tekst]"/>
      <dgm:spPr>
        <a:solidFill>
          <a:srgbClr val="0070C0"/>
        </a:solidFill>
      </dgm:spPr>
      <dgm:t>
        <a:bodyPr/>
        <a:lstStyle/>
        <a:p>
          <a:r>
            <a:rPr lang="nl-NL" dirty="0" smtClean="0"/>
            <a:t>1. Behandeling acuut hartfalen</a:t>
          </a:r>
          <a:endParaRPr lang="nl-NL" dirty="0"/>
        </a:p>
      </dgm:t>
    </dgm:pt>
    <dgm:pt modelId="{BE4A31A5-F650-4A55-8CE8-B5E4F764A4B0}" type="parTrans" cxnId="{4C765463-3948-400F-B08C-53CC644770CF}">
      <dgm:prSet/>
      <dgm:spPr/>
      <dgm:t>
        <a:bodyPr/>
        <a:lstStyle/>
        <a:p>
          <a:endParaRPr lang="nl-NL"/>
        </a:p>
      </dgm:t>
    </dgm:pt>
    <dgm:pt modelId="{42F853AE-A97D-4540-9D95-046A81B683A1}" type="sibTrans" cxnId="{4C765463-3948-400F-B08C-53CC644770CF}">
      <dgm:prSet/>
      <dgm:spPr/>
      <dgm:t>
        <a:bodyPr/>
        <a:lstStyle/>
        <a:p>
          <a:endParaRPr lang="nl-NL"/>
        </a:p>
      </dgm:t>
    </dgm:pt>
    <dgm:pt modelId="{3A4F77D6-DC62-452C-BF2E-F5567DF5B759}">
      <dgm:prSet phldrT="[Tekst]"/>
      <dgm:spPr>
        <a:solidFill>
          <a:srgbClr val="0070C0"/>
        </a:solidFill>
      </dgm:spPr>
      <dgm:t>
        <a:bodyPr/>
        <a:lstStyle/>
        <a:p>
          <a:r>
            <a:rPr lang="nl-NL" dirty="0" smtClean="0"/>
            <a:t>2. Behandeling chronisch hartfalen</a:t>
          </a:r>
          <a:endParaRPr lang="nl-NL" dirty="0"/>
        </a:p>
      </dgm:t>
    </dgm:pt>
    <dgm:pt modelId="{37B7541E-47AD-4495-95D9-F0D7386C668C}" type="parTrans" cxnId="{74EE8A41-CBA2-451A-9D88-BD21990E7B87}">
      <dgm:prSet/>
      <dgm:spPr/>
      <dgm:t>
        <a:bodyPr/>
        <a:lstStyle/>
        <a:p>
          <a:endParaRPr lang="nl-NL"/>
        </a:p>
      </dgm:t>
    </dgm:pt>
    <dgm:pt modelId="{77CF18D8-E542-465E-A1DD-0AA5B24CE65C}" type="sibTrans" cxnId="{74EE8A41-CBA2-451A-9D88-BD21990E7B87}">
      <dgm:prSet/>
      <dgm:spPr/>
      <dgm:t>
        <a:bodyPr/>
        <a:lstStyle/>
        <a:p>
          <a:endParaRPr lang="nl-NL"/>
        </a:p>
      </dgm:t>
    </dgm:pt>
    <dgm:pt modelId="{2227AFE3-2768-4CD0-8B8E-42D67BD2E1D5}">
      <dgm:prSet phldrT="[Tekst]"/>
      <dgm:spPr>
        <a:solidFill>
          <a:srgbClr val="0070C0"/>
        </a:solidFill>
      </dgm:spPr>
      <dgm:t>
        <a:bodyPr/>
        <a:lstStyle/>
        <a:p>
          <a:r>
            <a:rPr lang="nl-NL" dirty="0" smtClean="0"/>
            <a:t>3. Risicofactoren voor heropname</a:t>
          </a:r>
          <a:endParaRPr lang="nl-NL" dirty="0"/>
        </a:p>
      </dgm:t>
    </dgm:pt>
    <dgm:pt modelId="{DBA04719-4BD8-410B-A8C6-A451099C8867}" type="parTrans" cxnId="{DDA72EC9-0D9B-441F-8D7E-615865D8A285}">
      <dgm:prSet/>
      <dgm:spPr/>
      <dgm:t>
        <a:bodyPr/>
        <a:lstStyle/>
        <a:p>
          <a:endParaRPr lang="nl-NL"/>
        </a:p>
      </dgm:t>
    </dgm:pt>
    <dgm:pt modelId="{43D7EDB1-C3D8-4DFE-B732-2C93D7728AF2}" type="sibTrans" cxnId="{DDA72EC9-0D9B-441F-8D7E-615865D8A285}">
      <dgm:prSet/>
      <dgm:spPr/>
      <dgm:t>
        <a:bodyPr/>
        <a:lstStyle/>
        <a:p>
          <a:endParaRPr lang="nl-NL"/>
        </a:p>
      </dgm:t>
    </dgm:pt>
    <dgm:pt modelId="{88CF87DF-56B8-4E38-9330-94952D7627E7}">
      <dgm:prSet/>
      <dgm:spPr>
        <a:solidFill>
          <a:srgbClr val="0070C0"/>
        </a:solidFill>
      </dgm:spPr>
      <dgm:t>
        <a:bodyPr/>
        <a:lstStyle/>
        <a:p>
          <a:r>
            <a:rPr lang="nl-NL" dirty="0" smtClean="0"/>
            <a:t>4. De verpleegkundige als </a:t>
          </a:r>
          <a:r>
            <a:rPr lang="nl-NL" dirty="0" err="1" smtClean="0"/>
            <a:t>educator</a:t>
          </a:r>
          <a:endParaRPr lang="nl-NL" dirty="0"/>
        </a:p>
      </dgm:t>
    </dgm:pt>
    <dgm:pt modelId="{EF49B869-3AAE-47CA-9AA1-82A77E1A2EA0}" type="parTrans" cxnId="{CBEF2FD1-8A5F-44E8-A73B-CA3755B1872B}">
      <dgm:prSet/>
      <dgm:spPr/>
      <dgm:t>
        <a:bodyPr/>
        <a:lstStyle/>
        <a:p>
          <a:endParaRPr lang="nl-NL"/>
        </a:p>
      </dgm:t>
    </dgm:pt>
    <dgm:pt modelId="{855BE256-F2B1-4B59-AD10-061F3CABC96B}" type="sibTrans" cxnId="{CBEF2FD1-8A5F-44E8-A73B-CA3755B1872B}">
      <dgm:prSet/>
      <dgm:spPr/>
      <dgm:t>
        <a:bodyPr/>
        <a:lstStyle/>
        <a:p>
          <a:endParaRPr lang="nl-NL"/>
        </a:p>
      </dgm:t>
    </dgm:pt>
    <dgm:pt modelId="{DD7A8D71-8917-4ACF-9D74-74191A754031}">
      <dgm:prSet/>
      <dgm:spPr>
        <a:solidFill>
          <a:srgbClr val="0070C0"/>
        </a:solidFill>
      </dgm:spPr>
      <dgm:t>
        <a:bodyPr/>
        <a:lstStyle/>
        <a:p>
          <a:r>
            <a:rPr lang="nl-NL" dirty="0" smtClean="0"/>
            <a:t>5. De educatiesessie</a:t>
          </a:r>
          <a:endParaRPr lang="nl-NL" dirty="0"/>
        </a:p>
      </dgm:t>
    </dgm:pt>
    <dgm:pt modelId="{D3F17BCF-F86C-46A2-93C7-D9D8690F0BE5}" type="parTrans" cxnId="{28AC1599-1104-410F-99F5-45290BEDA419}">
      <dgm:prSet/>
      <dgm:spPr/>
      <dgm:t>
        <a:bodyPr/>
        <a:lstStyle/>
        <a:p>
          <a:endParaRPr lang="nl-NL"/>
        </a:p>
      </dgm:t>
    </dgm:pt>
    <dgm:pt modelId="{52441862-3B77-485B-AE60-6873BE7851EF}" type="sibTrans" cxnId="{28AC1599-1104-410F-99F5-45290BEDA419}">
      <dgm:prSet/>
      <dgm:spPr/>
      <dgm:t>
        <a:bodyPr/>
        <a:lstStyle/>
        <a:p>
          <a:endParaRPr lang="nl-NL"/>
        </a:p>
      </dgm:t>
    </dgm:pt>
    <dgm:pt modelId="{E3A2B3F4-F648-497E-940B-B2C1FBFFBFCC}" type="pres">
      <dgm:prSet presAssocID="{F9761A10-8793-499A-90FD-8D502741D4DE}" presName="linear" presStyleCnt="0">
        <dgm:presLayoutVars>
          <dgm:dir/>
          <dgm:animLvl val="lvl"/>
          <dgm:resizeHandles val="exact"/>
        </dgm:presLayoutVars>
      </dgm:prSet>
      <dgm:spPr/>
      <dgm:t>
        <a:bodyPr/>
        <a:lstStyle/>
        <a:p>
          <a:endParaRPr lang="nl-NL"/>
        </a:p>
      </dgm:t>
    </dgm:pt>
    <dgm:pt modelId="{9C26C167-B653-4FAC-A852-A617C182D9E6}" type="pres">
      <dgm:prSet presAssocID="{A430E195-FAF6-4DD2-B967-F44CE11DC00E}" presName="parentLin" presStyleCnt="0"/>
      <dgm:spPr/>
    </dgm:pt>
    <dgm:pt modelId="{EE3C8FDA-23D2-489B-9FBB-A672A10D8E8D}" type="pres">
      <dgm:prSet presAssocID="{A430E195-FAF6-4DD2-B967-F44CE11DC00E}" presName="parentLeftMargin" presStyleLbl="node1" presStyleIdx="0" presStyleCnt="5"/>
      <dgm:spPr/>
      <dgm:t>
        <a:bodyPr/>
        <a:lstStyle/>
        <a:p>
          <a:endParaRPr lang="nl-NL"/>
        </a:p>
      </dgm:t>
    </dgm:pt>
    <dgm:pt modelId="{150202D0-4FC9-43DD-817D-654A8201D45E}" type="pres">
      <dgm:prSet presAssocID="{A430E195-FAF6-4DD2-B967-F44CE11DC00E}" presName="parentText" presStyleLbl="node1" presStyleIdx="0" presStyleCnt="5">
        <dgm:presLayoutVars>
          <dgm:chMax val="0"/>
          <dgm:bulletEnabled val="1"/>
        </dgm:presLayoutVars>
      </dgm:prSet>
      <dgm:spPr/>
      <dgm:t>
        <a:bodyPr/>
        <a:lstStyle/>
        <a:p>
          <a:endParaRPr lang="nl-NL"/>
        </a:p>
      </dgm:t>
    </dgm:pt>
    <dgm:pt modelId="{3514B5DE-033F-49D5-B3D9-8D45A4BB381F}" type="pres">
      <dgm:prSet presAssocID="{A430E195-FAF6-4DD2-B967-F44CE11DC00E}" presName="negativeSpace" presStyleCnt="0"/>
      <dgm:spPr/>
    </dgm:pt>
    <dgm:pt modelId="{38F3AFD8-44B1-4AE2-A9C4-D430D9BD3E2D}" type="pres">
      <dgm:prSet presAssocID="{A430E195-FAF6-4DD2-B967-F44CE11DC00E}" presName="childText" presStyleLbl="conFgAcc1" presStyleIdx="0" presStyleCnt="5">
        <dgm:presLayoutVars>
          <dgm:bulletEnabled val="1"/>
        </dgm:presLayoutVars>
      </dgm:prSet>
      <dgm:spPr/>
    </dgm:pt>
    <dgm:pt modelId="{5BACFC0F-CE30-4826-838B-64DB85E76E3B}" type="pres">
      <dgm:prSet presAssocID="{42F853AE-A97D-4540-9D95-046A81B683A1}" presName="spaceBetweenRectangles" presStyleCnt="0"/>
      <dgm:spPr/>
    </dgm:pt>
    <dgm:pt modelId="{06E45D3F-7C7B-4532-ABF3-806DBCB79ED5}" type="pres">
      <dgm:prSet presAssocID="{3A4F77D6-DC62-452C-BF2E-F5567DF5B759}" presName="parentLin" presStyleCnt="0"/>
      <dgm:spPr/>
    </dgm:pt>
    <dgm:pt modelId="{9AFC6BB3-1F69-4550-BE53-8C02AB74CC8F}" type="pres">
      <dgm:prSet presAssocID="{3A4F77D6-DC62-452C-BF2E-F5567DF5B759}" presName="parentLeftMargin" presStyleLbl="node1" presStyleIdx="0" presStyleCnt="5"/>
      <dgm:spPr/>
      <dgm:t>
        <a:bodyPr/>
        <a:lstStyle/>
        <a:p>
          <a:endParaRPr lang="nl-NL"/>
        </a:p>
      </dgm:t>
    </dgm:pt>
    <dgm:pt modelId="{678C1A9C-9A24-4EB4-89F2-56B238000C20}" type="pres">
      <dgm:prSet presAssocID="{3A4F77D6-DC62-452C-BF2E-F5567DF5B759}" presName="parentText" presStyleLbl="node1" presStyleIdx="1" presStyleCnt="5">
        <dgm:presLayoutVars>
          <dgm:chMax val="0"/>
          <dgm:bulletEnabled val="1"/>
        </dgm:presLayoutVars>
      </dgm:prSet>
      <dgm:spPr/>
      <dgm:t>
        <a:bodyPr/>
        <a:lstStyle/>
        <a:p>
          <a:endParaRPr lang="nl-NL"/>
        </a:p>
      </dgm:t>
    </dgm:pt>
    <dgm:pt modelId="{225FD291-B0A4-478F-9E51-3183CA0E6808}" type="pres">
      <dgm:prSet presAssocID="{3A4F77D6-DC62-452C-BF2E-F5567DF5B759}" presName="negativeSpace" presStyleCnt="0"/>
      <dgm:spPr/>
    </dgm:pt>
    <dgm:pt modelId="{D53EFE61-4BC0-40DA-9290-1A45799B1498}" type="pres">
      <dgm:prSet presAssocID="{3A4F77D6-DC62-452C-BF2E-F5567DF5B759}" presName="childText" presStyleLbl="conFgAcc1" presStyleIdx="1" presStyleCnt="5">
        <dgm:presLayoutVars>
          <dgm:bulletEnabled val="1"/>
        </dgm:presLayoutVars>
      </dgm:prSet>
      <dgm:spPr/>
    </dgm:pt>
    <dgm:pt modelId="{77FEBA66-B7CF-4DF1-87F2-D7592FC3C662}" type="pres">
      <dgm:prSet presAssocID="{77CF18D8-E542-465E-A1DD-0AA5B24CE65C}" presName="spaceBetweenRectangles" presStyleCnt="0"/>
      <dgm:spPr/>
    </dgm:pt>
    <dgm:pt modelId="{85E39225-A75F-45EE-B6D0-7DB8BA7F5C52}" type="pres">
      <dgm:prSet presAssocID="{2227AFE3-2768-4CD0-8B8E-42D67BD2E1D5}" presName="parentLin" presStyleCnt="0"/>
      <dgm:spPr/>
    </dgm:pt>
    <dgm:pt modelId="{8F4A5314-98FD-4983-B906-CF8F31A2AD9F}" type="pres">
      <dgm:prSet presAssocID="{2227AFE3-2768-4CD0-8B8E-42D67BD2E1D5}" presName="parentLeftMargin" presStyleLbl="node1" presStyleIdx="1" presStyleCnt="5"/>
      <dgm:spPr/>
      <dgm:t>
        <a:bodyPr/>
        <a:lstStyle/>
        <a:p>
          <a:endParaRPr lang="nl-NL"/>
        </a:p>
      </dgm:t>
    </dgm:pt>
    <dgm:pt modelId="{D69A26CA-E94E-4346-A57A-E74688998B68}" type="pres">
      <dgm:prSet presAssocID="{2227AFE3-2768-4CD0-8B8E-42D67BD2E1D5}" presName="parentText" presStyleLbl="node1" presStyleIdx="2" presStyleCnt="5">
        <dgm:presLayoutVars>
          <dgm:chMax val="0"/>
          <dgm:bulletEnabled val="1"/>
        </dgm:presLayoutVars>
      </dgm:prSet>
      <dgm:spPr/>
      <dgm:t>
        <a:bodyPr/>
        <a:lstStyle/>
        <a:p>
          <a:endParaRPr lang="nl-NL"/>
        </a:p>
      </dgm:t>
    </dgm:pt>
    <dgm:pt modelId="{D4A0CE18-B682-4C78-9963-4CAB52C5858F}" type="pres">
      <dgm:prSet presAssocID="{2227AFE3-2768-4CD0-8B8E-42D67BD2E1D5}" presName="negativeSpace" presStyleCnt="0"/>
      <dgm:spPr/>
    </dgm:pt>
    <dgm:pt modelId="{6C8F9A8B-3053-4985-A934-01CCF5233922}" type="pres">
      <dgm:prSet presAssocID="{2227AFE3-2768-4CD0-8B8E-42D67BD2E1D5}" presName="childText" presStyleLbl="conFgAcc1" presStyleIdx="2" presStyleCnt="5">
        <dgm:presLayoutVars>
          <dgm:bulletEnabled val="1"/>
        </dgm:presLayoutVars>
      </dgm:prSet>
      <dgm:spPr/>
    </dgm:pt>
    <dgm:pt modelId="{D93C083C-3545-4D88-AB84-44EF36B8D980}" type="pres">
      <dgm:prSet presAssocID="{43D7EDB1-C3D8-4DFE-B732-2C93D7728AF2}" presName="spaceBetweenRectangles" presStyleCnt="0"/>
      <dgm:spPr/>
    </dgm:pt>
    <dgm:pt modelId="{7EA0179E-EC8E-4DD1-BB87-777C0F193562}" type="pres">
      <dgm:prSet presAssocID="{88CF87DF-56B8-4E38-9330-94952D7627E7}" presName="parentLin" presStyleCnt="0"/>
      <dgm:spPr/>
    </dgm:pt>
    <dgm:pt modelId="{7882ADAC-A020-4CF3-B037-E0155A4F7281}" type="pres">
      <dgm:prSet presAssocID="{88CF87DF-56B8-4E38-9330-94952D7627E7}" presName="parentLeftMargin" presStyleLbl="node1" presStyleIdx="2" presStyleCnt="5"/>
      <dgm:spPr/>
      <dgm:t>
        <a:bodyPr/>
        <a:lstStyle/>
        <a:p>
          <a:endParaRPr lang="nl-NL"/>
        </a:p>
      </dgm:t>
    </dgm:pt>
    <dgm:pt modelId="{BC5A6CE5-8190-486C-B9AC-65F5E63BDB8F}" type="pres">
      <dgm:prSet presAssocID="{88CF87DF-56B8-4E38-9330-94952D7627E7}" presName="parentText" presStyleLbl="node1" presStyleIdx="3" presStyleCnt="5">
        <dgm:presLayoutVars>
          <dgm:chMax val="0"/>
          <dgm:bulletEnabled val="1"/>
        </dgm:presLayoutVars>
      </dgm:prSet>
      <dgm:spPr/>
      <dgm:t>
        <a:bodyPr/>
        <a:lstStyle/>
        <a:p>
          <a:endParaRPr lang="nl-NL"/>
        </a:p>
      </dgm:t>
    </dgm:pt>
    <dgm:pt modelId="{DA87ECAA-405D-4CD8-9621-4DDA8FB97347}" type="pres">
      <dgm:prSet presAssocID="{88CF87DF-56B8-4E38-9330-94952D7627E7}" presName="negativeSpace" presStyleCnt="0"/>
      <dgm:spPr/>
    </dgm:pt>
    <dgm:pt modelId="{BDDC099C-62D1-42D7-82E7-B2D91A5BEA68}" type="pres">
      <dgm:prSet presAssocID="{88CF87DF-56B8-4E38-9330-94952D7627E7}" presName="childText" presStyleLbl="conFgAcc1" presStyleIdx="3" presStyleCnt="5">
        <dgm:presLayoutVars>
          <dgm:bulletEnabled val="1"/>
        </dgm:presLayoutVars>
      </dgm:prSet>
      <dgm:spPr/>
    </dgm:pt>
    <dgm:pt modelId="{E3FDDCE6-547A-4703-9A28-7FDD6A516C0D}" type="pres">
      <dgm:prSet presAssocID="{855BE256-F2B1-4B59-AD10-061F3CABC96B}" presName="spaceBetweenRectangles" presStyleCnt="0"/>
      <dgm:spPr/>
    </dgm:pt>
    <dgm:pt modelId="{BC7C0E33-3072-45DF-BE15-B4574E199E31}" type="pres">
      <dgm:prSet presAssocID="{DD7A8D71-8917-4ACF-9D74-74191A754031}" presName="parentLin" presStyleCnt="0"/>
      <dgm:spPr/>
    </dgm:pt>
    <dgm:pt modelId="{8A15E5A4-C95F-40A8-91D1-C019299B41D5}" type="pres">
      <dgm:prSet presAssocID="{DD7A8D71-8917-4ACF-9D74-74191A754031}" presName="parentLeftMargin" presStyleLbl="node1" presStyleIdx="3" presStyleCnt="5"/>
      <dgm:spPr/>
      <dgm:t>
        <a:bodyPr/>
        <a:lstStyle/>
        <a:p>
          <a:endParaRPr lang="nl-NL"/>
        </a:p>
      </dgm:t>
    </dgm:pt>
    <dgm:pt modelId="{777D92CC-8152-422C-B280-4504BA7186AB}" type="pres">
      <dgm:prSet presAssocID="{DD7A8D71-8917-4ACF-9D74-74191A754031}" presName="parentText" presStyleLbl="node1" presStyleIdx="4" presStyleCnt="5">
        <dgm:presLayoutVars>
          <dgm:chMax val="0"/>
          <dgm:bulletEnabled val="1"/>
        </dgm:presLayoutVars>
      </dgm:prSet>
      <dgm:spPr/>
      <dgm:t>
        <a:bodyPr/>
        <a:lstStyle/>
        <a:p>
          <a:endParaRPr lang="nl-NL"/>
        </a:p>
      </dgm:t>
    </dgm:pt>
    <dgm:pt modelId="{4A8F84CE-AB4C-42C5-8CC6-146CF97ED2A0}" type="pres">
      <dgm:prSet presAssocID="{DD7A8D71-8917-4ACF-9D74-74191A754031}" presName="negativeSpace" presStyleCnt="0"/>
      <dgm:spPr/>
    </dgm:pt>
    <dgm:pt modelId="{5CA0985C-B50D-430D-8937-C99D8C193809}" type="pres">
      <dgm:prSet presAssocID="{DD7A8D71-8917-4ACF-9D74-74191A754031}" presName="childText" presStyleLbl="conFgAcc1" presStyleIdx="4" presStyleCnt="5">
        <dgm:presLayoutVars>
          <dgm:bulletEnabled val="1"/>
        </dgm:presLayoutVars>
      </dgm:prSet>
      <dgm:spPr/>
    </dgm:pt>
  </dgm:ptLst>
  <dgm:cxnLst>
    <dgm:cxn modelId="{B01EDF40-9581-4215-801C-A1EDA2459C7B}" type="presOf" srcId="{DD7A8D71-8917-4ACF-9D74-74191A754031}" destId="{8A15E5A4-C95F-40A8-91D1-C019299B41D5}" srcOrd="0" destOrd="0" presId="urn:microsoft.com/office/officeart/2005/8/layout/list1"/>
    <dgm:cxn modelId="{6028E637-7553-4709-BC2E-E94844EEDD3B}" type="presOf" srcId="{3A4F77D6-DC62-452C-BF2E-F5567DF5B759}" destId="{678C1A9C-9A24-4EB4-89F2-56B238000C20}" srcOrd="1" destOrd="0" presId="urn:microsoft.com/office/officeart/2005/8/layout/list1"/>
    <dgm:cxn modelId="{5BA12FFE-4EDC-4DCA-A4CA-29DBBE987070}" type="presOf" srcId="{A430E195-FAF6-4DD2-B967-F44CE11DC00E}" destId="{EE3C8FDA-23D2-489B-9FBB-A672A10D8E8D}" srcOrd="0" destOrd="0" presId="urn:microsoft.com/office/officeart/2005/8/layout/list1"/>
    <dgm:cxn modelId="{17C0860E-E85F-431E-BC66-349079F39EF6}" type="presOf" srcId="{2227AFE3-2768-4CD0-8B8E-42D67BD2E1D5}" destId="{8F4A5314-98FD-4983-B906-CF8F31A2AD9F}" srcOrd="0" destOrd="0" presId="urn:microsoft.com/office/officeart/2005/8/layout/list1"/>
    <dgm:cxn modelId="{DDA72EC9-0D9B-441F-8D7E-615865D8A285}" srcId="{F9761A10-8793-499A-90FD-8D502741D4DE}" destId="{2227AFE3-2768-4CD0-8B8E-42D67BD2E1D5}" srcOrd="2" destOrd="0" parTransId="{DBA04719-4BD8-410B-A8C6-A451099C8867}" sibTransId="{43D7EDB1-C3D8-4DFE-B732-2C93D7728AF2}"/>
    <dgm:cxn modelId="{74EE8A41-CBA2-451A-9D88-BD21990E7B87}" srcId="{F9761A10-8793-499A-90FD-8D502741D4DE}" destId="{3A4F77D6-DC62-452C-BF2E-F5567DF5B759}" srcOrd="1" destOrd="0" parTransId="{37B7541E-47AD-4495-95D9-F0D7386C668C}" sibTransId="{77CF18D8-E542-465E-A1DD-0AA5B24CE65C}"/>
    <dgm:cxn modelId="{CBEF2FD1-8A5F-44E8-A73B-CA3755B1872B}" srcId="{F9761A10-8793-499A-90FD-8D502741D4DE}" destId="{88CF87DF-56B8-4E38-9330-94952D7627E7}" srcOrd="3" destOrd="0" parTransId="{EF49B869-3AAE-47CA-9AA1-82A77E1A2EA0}" sibTransId="{855BE256-F2B1-4B59-AD10-061F3CABC96B}"/>
    <dgm:cxn modelId="{4C765463-3948-400F-B08C-53CC644770CF}" srcId="{F9761A10-8793-499A-90FD-8D502741D4DE}" destId="{A430E195-FAF6-4DD2-B967-F44CE11DC00E}" srcOrd="0" destOrd="0" parTransId="{BE4A31A5-F650-4A55-8CE8-B5E4F764A4B0}" sibTransId="{42F853AE-A97D-4540-9D95-046A81B683A1}"/>
    <dgm:cxn modelId="{28AC1599-1104-410F-99F5-45290BEDA419}" srcId="{F9761A10-8793-499A-90FD-8D502741D4DE}" destId="{DD7A8D71-8917-4ACF-9D74-74191A754031}" srcOrd="4" destOrd="0" parTransId="{D3F17BCF-F86C-46A2-93C7-D9D8690F0BE5}" sibTransId="{52441862-3B77-485B-AE60-6873BE7851EF}"/>
    <dgm:cxn modelId="{53CE7405-D458-4A8B-AC7D-11EC901AFD8E}" type="presOf" srcId="{3A4F77D6-DC62-452C-BF2E-F5567DF5B759}" destId="{9AFC6BB3-1F69-4550-BE53-8C02AB74CC8F}" srcOrd="0" destOrd="0" presId="urn:microsoft.com/office/officeart/2005/8/layout/list1"/>
    <dgm:cxn modelId="{3F44877D-B572-4B66-8AA2-9F109E1FA13D}" type="presOf" srcId="{88CF87DF-56B8-4E38-9330-94952D7627E7}" destId="{BC5A6CE5-8190-486C-B9AC-65F5E63BDB8F}" srcOrd="1" destOrd="0" presId="urn:microsoft.com/office/officeart/2005/8/layout/list1"/>
    <dgm:cxn modelId="{FCE0FB2B-2228-45E8-BE1B-48588C9DE041}" type="presOf" srcId="{F9761A10-8793-499A-90FD-8D502741D4DE}" destId="{E3A2B3F4-F648-497E-940B-B2C1FBFFBFCC}" srcOrd="0" destOrd="0" presId="urn:microsoft.com/office/officeart/2005/8/layout/list1"/>
    <dgm:cxn modelId="{0DA5BB95-9BA6-451F-83E9-5559F8C4D6CE}" type="presOf" srcId="{88CF87DF-56B8-4E38-9330-94952D7627E7}" destId="{7882ADAC-A020-4CF3-B037-E0155A4F7281}" srcOrd="0" destOrd="0" presId="urn:microsoft.com/office/officeart/2005/8/layout/list1"/>
    <dgm:cxn modelId="{161D0E5C-5423-4829-95F3-04F52927496D}" type="presOf" srcId="{DD7A8D71-8917-4ACF-9D74-74191A754031}" destId="{777D92CC-8152-422C-B280-4504BA7186AB}" srcOrd="1" destOrd="0" presId="urn:microsoft.com/office/officeart/2005/8/layout/list1"/>
    <dgm:cxn modelId="{7396F3B3-8EC2-4763-B42C-DE48B5032A11}" type="presOf" srcId="{2227AFE3-2768-4CD0-8B8E-42D67BD2E1D5}" destId="{D69A26CA-E94E-4346-A57A-E74688998B68}" srcOrd="1" destOrd="0" presId="urn:microsoft.com/office/officeart/2005/8/layout/list1"/>
    <dgm:cxn modelId="{1D5EF045-47CA-45D1-814E-3BA5DC0C23CE}" type="presOf" srcId="{A430E195-FAF6-4DD2-B967-F44CE11DC00E}" destId="{150202D0-4FC9-43DD-817D-654A8201D45E}" srcOrd="1" destOrd="0" presId="urn:microsoft.com/office/officeart/2005/8/layout/list1"/>
    <dgm:cxn modelId="{80C6FB31-F84C-4D8B-B2AD-FE28C657CE8C}" type="presParOf" srcId="{E3A2B3F4-F648-497E-940B-B2C1FBFFBFCC}" destId="{9C26C167-B653-4FAC-A852-A617C182D9E6}" srcOrd="0" destOrd="0" presId="urn:microsoft.com/office/officeart/2005/8/layout/list1"/>
    <dgm:cxn modelId="{F7994E2F-504A-42FD-B803-2F483C65D77C}" type="presParOf" srcId="{9C26C167-B653-4FAC-A852-A617C182D9E6}" destId="{EE3C8FDA-23D2-489B-9FBB-A672A10D8E8D}" srcOrd="0" destOrd="0" presId="urn:microsoft.com/office/officeart/2005/8/layout/list1"/>
    <dgm:cxn modelId="{95ECAD27-773B-4621-926D-2515C3CB710F}" type="presParOf" srcId="{9C26C167-B653-4FAC-A852-A617C182D9E6}" destId="{150202D0-4FC9-43DD-817D-654A8201D45E}" srcOrd="1" destOrd="0" presId="urn:microsoft.com/office/officeart/2005/8/layout/list1"/>
    <dgm:cxn modelId="{C95FCB10-2FBF-4E9B-8839-400709FD72F6}" type="presParOf" srcId="{E3A2B3F4-F648-497E-940B-B2C1FBFFBFCC}" destId="{3514B5DE-033F-49D5-B3D9-8D45A4BB381F}" srcOrd="1" destOrd="0" presId="urn:microsoft.com/office/officeart/2005/8/layout/list1"/>
    <dgm:cxn modelId="{E3F8D41B-0506-462F-AA72-D6EA08637A8C}" type="presParOf" srcId="{E3A2B3F4-F648-497E-940B-B2C1FBFFBFCC}" destId="{38F3AFD8-44B1-4AE2-A9C4-D430D9BD3E2D}" srcOrd="2" destOrd="0" presId="urn:microsoft.com/office/officeart/2005/8/layout/list1"/>
    <dgm:cxn modelId="{A3B5E073-A960-4B38-9AD1-97444CE55605}" type="presParOf" srcId="{E3A2B3F4-F648-497E-940B-B2C1FBFFBFCC}" destId="{5BACFC0F-CE30-4826-838B-64DB85E76E3B}" srcOrd="3" destOrd="0" presId="urn:microsoft.com/office/officeart/2005/8/layout/list1"/>
    <dgm:cxn modelId="{F604311E-F3D5-4A6C-86C6-5CE0B8EEDF95}" type="presParOf" srcId="{E3A2B3F4-F648-497E-940B-B2C1FBFFBFCC}" destId="{06E45D3F-7C7B-4532-ABF3-806DBCB79ED5}" srcOrd="4" destOrd="0" presId="urn:microsoft.com/office/officeart/2005/8/layout/list1"/>
    <dgm:cxn modelId="{9D1BBA2F-8EC7-4D5A-9F34-0923606C3618}" type="presParOf" srcId="{06E45D3F-7C7B-4532-ABF3-806DBCB79ED5}" destId="{9AFC6BB3-1F69-4550-BE53-8C02AB74CC8F}" srcOrd="0" destOrd="0" presId="urn:microsoft.com/office/officeart/2005/8/layout/list1"/>
    <dgm:cxn modelId="{4984E356-CECB-4F60-A6F4-D583BCBCB72A}" type="presParOf" srcId="{06E45D3F-7C7B-4532-ABF3-806DBCB79ED5}" destId="{678C1A9C-9A24-4EB4-89F2-56B238000C20}" srcOrd="1" destOrd="0" presId="urn:microsoft.com/office/officeart/2005/8/layout/list1"/>
    <dgm:cxn modelId="{8E74CA2B-1362-4EA9-A535-069F336C0262}" type="presParOf" srcId="{E3A2B3F4-F648-497E-940B-B2C1FBFFBFCC}" destId="{225FD291-B0A4-478F-9E51-3183CA0E6808}" srcOrd="5" destOrd="0" presId="urn:microsoft.com/office/officeart/2005/8/layout/list1"/>
    <dgm:cxn modelId="{12F5C1A4-DEDB-4CC8-9587-8CB53884840E}" type="presParOf" srcId="{E3A2B3F4-F648-497E-940B-B2C1FBFFBFCC}" destId="{D53EFE61-4BC0-40DA-9290-1A45799B1498}" srcOrd="6" destOrd="0" presId="urn:microsoft.com/office/officeart/2005/8/layout/list1"/>
    <dgm:cxn modelId="{7FDA2CC4-3C4B-4980-B49B-74BAEEDAE7B4}" type="presParOf" srcId="{E3A2B3F4-F648-497E-940B-B2C1FBFFBFCC}" destId="{77FEBA66-B7CF-4DF1-87F2-D7592FC3C662}" srcOrd="7" destOrd="0" presId="urn:microsoft.com/office/officeart/2005/8/layout/list1"/>
    <dgm:cxn modelId="{0C00DD19-962F-4AB6-B667-E134E0A34A1C}" type="presParOf" srcId="{E3A2B3F4-F648-497E-940B-B2C1FBFFBFCC}" destId="{85E39225-A75F-45EE-B6D0-7DB8BA7F5C52}" srcOrd="8" destOrd="0" presId="urn:microsoft.com/office/officeart/2005/8/layout/list1"/>
    <dgm:cxn modelId="{6C97B09D-EA64-4A08-820F-2DC87F6D171A}" type="presParOf" srcId="{85E39225-A75F-45EE-B6D0-7DB8BA7F5C52}" destId="{8F4A5314-98FD-4983-B906-CF8F31A2AD9F}" srcOrd="0" destOrd="0" presId="urn:microsoft.com/office/officeart/2005/8/layout/list1"/>
    <dgm:cxn modelId="{57C1CDEE-FADA-4513-AE29-DC994C41A2E3}" type="presParOf" srcId="{85E39225-A75F-45EE-B6D0-7DB8BA7F5C52}" destId="{D69A26CA-E94E-4346-A57A-E74688998B68}" srcOrd="1" destOrd="0" presId="urn:microsoft.com/office/officeart/2005/8/layout/list1"/>
    <dgm:cxn modelId="{ED3CA78B-171C-4DA5-8895-08FFDCF682BB}" type="presParOf" srcId="{E3A2B3F4-F648-497E-940B-B2C1FBFFBFCC}" destId="{D4A0CE18-B682-4C78-9963-4CAB52C5858F}" srcOrd="9" destOrd="0" presId="urn:microsoft.com/office/officeart/2005/8/layout/list1"/>
    <dgm:cxn modelId="{AB372885-69EA-436A-A39C-0C1E530DC7D0}" type="presParOf" srcId="{E3A2B3F4-F648-497E-940B-B2C1FBFFBFCC}" destId="{6C8F9A8B-3053-4985-A934-01CCF5233922}" srcOrd="10" destOrd="0" presId="urn:microsoft.com/office/officeart/2005/8/layout/list1"/>
    <dgm:cxn modelId="{1C112627-394A-4CF3-8D85-BD6BC5EA099E}" type="presParOf" srcId="{E3A2B3F4-F648-497E-940B-B2C1FBFFBFCC}" destId="{D93C083C-3545-4D88-AB84-44EF36B8D980}" srcOrd="11" destOrd="0" presId="urn:microsoft.com/office/officeart/2005/8/layout/list1"/>
    <dgm:cxn modelId="{2EA9091A-DEA5-48EC-B48C-EA3F652ECFB2}" type="presParOf" srcId="{E3A2B3F4-F648-497E-940B-B2C1FBFFBFCC}" destId="{7EA0179E-EC8E-4DD1-BB87-777C0F193562}" srcOrd="12" destOrd="0" presId="urn:microsoft.com/office/officeart/2005/8/layout/list1"/>
    <dgm:cxn modelId="{185D8012-1124-4E20-8FE1-98B539EB43CC}" type="presParOf" srcId="{7EA0179E-EC8E-4DD1-BB87-777C0F193562}" destId="{7882ADAC-A020-4CF3-B037-E0155A4F7281}" srcOrd="0" destOrd="0" presId="urn:microsoft.com/office/officeart/2005/8/layout/list1"/>
    <dgm:cxn modelId="{C41276BA-11CD-45F9-9409-F9955C1C1F02}" type="presParOf" srcId="{7EA0179E-EC8E-4DD1-BB87-777C0F193562}" destId="{BC5A6CE5-8190-486C-B9AC-65F5E63BDB8F}" srcOrd="1" destOrd="0" presId="urn:microsoft.com/office/officeart/2005/8/layout/list1"/>
    <dgm:cxn modelId="{7C3D7BAB-6A2D-4E16-99B6-9C4FB2A1A40E}" type="presParOf" srcId="{E3A2B3F4-F648-497E-940B-B2C1FBFFBFCC}" destId="{DA87ECAA-405D-4CD8-9621-4DDA8FB97347}" srcOrd="13" destOrd="0" presId="urn:microsoft.com/office/officeart/2005/8/layout/list1"/>
    <dgm:cxn modelId="{808E8627-A291-4E1E-A98E-6720C72EC228}" type="presParOf" srcId="{E3A2B3F4-F648-497E-940B-B2C1FBFFBFCC}" destId="{BDDC099C-62D1-42D7-82E7-B2D91A5BEA68}" srcOrd="14" destOrd="0" presId="urn:microsoft.com/office/officeart/2005/8/layout/list1"/>
    <dgm:cxn modelId="{8866EA7C-912F-4163-93DB-26A42A08CC0B}" type="presParOf" srcId="{E3A2B3F4-F648-497E-940B-B2C1FBFFBFCC}" destId="{E3FDDCE6-547A-4703-9A28-7FDD6A516C0D}" srcOrd="15" destOrd="0" presId="urn:microsoft.com/office/officeart/2005/8/layout/list1"/>
    <dgm:cxn modelId="{DB6C6F6E-7737-42C9-94A4-DB23430DF860}" type="presParOf" srcId="{E3A2B3F4-F648-497E-940B-B2C1FBFFBFCC}" destId="{BC7C0E33-3072-45DF-BE15-B4574E199E31}" srcOrd="16" destOrd="0" presId="urn:microsoft.com/office/officeart/2005/8/layout/list1"/>
    <dgm:cxn modelId="{6179EF8E-47DC-486E-B3BD-2646F820CAEA}" type="presParOf" srcId="{BC7C0E33-3072-45DF-BE15-B4574E199E31}" destId="{8A15E5A4-C95F-40A8-91D1-C019299B41D5}" srcOrd="0" destOrd="0" presId="urn:microsoft.com/office/officeart/2005/8/layout/list1"/>
    <dgm:cxn modelId="{6570E69D-B546-454A-B629-FE2411B6F662}" type="presParOf" srcId="{BC7C0E33-3072-45DF-BE15-B4574E199E31}" destId="{777D92CC-8152-422C-B280-4504BA7186AB}" srcOrd="1" destOrd="0" presId="urn:microsoft.com/office/officeart/2005/8/layout/list1"/>
    <dgm:cxn modelId="{6304942F-7AE5-47FE-B6BD-A4CE7BA5783B}" type="presParOf" srcId="{E3A2B3F4-F648-497E-940B-B2C1FBFFBFCC}" destId="{4A8F84CE-AB4C-42C5-8CC6-146CF97ED2A0}" srcOrd="17" destOrd="0" presId="urn:microsoft.com/office/officeart/2005/8/layout/list1"/>
    <dgm:cxn modelId="{4DB5E09F-05F2-466B-BBB9-972CA497BF84}" type="presParOf" srcId="{E3A2B3F4-F648-497E-940B-B2C1FBFFBFCC}" destId="{5CA0985C-B50D-430D-8937-C99D8C19380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1. Behandeling acuut hartfalen – </a:t>
          </a:r>
          <a:r>
            <a:rPr lang="nl-NL" b="0" dirty="0" err="1" smtClean="0"/>
            <a:t>vasodilatoren</a:t>
          </a:r>
          <a:r>
            <a:rPr lang="nl-NL" b="0" dirty="0" smtClean="0"/>
            <a:t> en </a:t>
          </a:r>
          <a:r>
            <a:rPr lang="nl-NL" b="0" dirty="0" err="1" smtClean="0"/>
            <a:t>inotropica</a:t>
          </a:r>
          <a:r>
            <a:rPr lang="nl-NL" b="0" dirty="0" smtClean="0"/>
            <a:t> </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761A10-8793-499A-90FD-8D502741D4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A430E195-FAF6-4DD2-B967-F44CE11DC00E}">
      <dgm:prSet phldrT="[Tekst]"/>
      <dgm:spPr>
        <a:solidFill>
          <a:srgbClr val="0070C0"/>
        </a:solidFill>
      </dgm:spPr>
      <dgm:t>
        <a:bodyPr/>
        <a:lstStyle/>
        <a:p>
          <a:r>
            <a:rPr lang="nl-NL" dirty="0" smtClean="0"/>
            <a:t>1. Behandeling acuut hartfalen</a:t>
          </a:r>
          <a:endParaRPr lang="nl-NL" dirty="0"/>
        </a:p>
      </dgm:t>
    </dgm:pt>
    <dgm:pt modelId="{BE4A31A5-F650-4A55-8CE8-B5E4F764A4B0}" type="parTrans" cxnId="{4C765463-3948-400F-B08C-53CC644770CF}">
      <dgm:prSet/>
      <dgm:spPr/>
      <dgm:t>
        <a:bodyPr/>
        <a:lstStyle/>
        <a:p>
          <a:endParaRPr lang="nl-NL"/>
        </a:p>
      </dgm:t>
    </dgm:pt>
    <dgm:pt modelId="{42F853AE-A97D-4540-9D95-046A81B683A1}" type="sibTrans" cxnId="{4C765463-3948-400F-B08C-53CC644770CF}">
      <dgm:prSet/>
      <dgm:spPr/>
      <dgm:t>
        <a:bodyPr/>
        <a:lstStyle/>
        <a:p>
          <a:endParaRPr lang="nl-NL"/>
        </a:p>
      </dgm:t>
    </dgm:pt>
    <dgm:pt modelId="{3A4F77D6-DC62-452C-BF2E-F5567DF5B759}">
      <dgm:prSet phldrT="[Tekst]"/>
      <dgm:spPr>
        <a:solidFill>
          <a:srgbClr val="92D050"/>
        </a:solidFill>
      </dgm:spPr>
      <dgm:t>
        <a:bodyPr/>
        <a:lstStyle/>
        <a:p>
          <a:r>
            <a:rPr lang="nl-NL" dirty="0" smtClean="0"/>
            <a:t>2. Behandeling chronisch hartfalen</a:t>
          </a:r>
          <a:endParaRPr lang="nl-NL" dirty="0"/>
        </a:p>
      </dgm:t>
    </dgm:pt>
    <dgm:pt modelId="{37B7541E-47AD-4495-95D9-F0D7386C668C}" type="parTrans" cxnId="{74EE8A41-CBA2-451A-9D88-BD21990E7B87}">
      <dgm:prSet/>
      <dgm:spPr/>
      <dgm:t>
        <a:bodyPr/>
        <a:lstStyle/>
        <a:p>
          <a:endParaRPr lang="nl-NL"/>
        </a:p>
      </dgm:t>
    </dgm:pt>
    <dgm:pt modelId="{77CF18D8-E542-465E-A1DD-0AA5B24CE65C}" type="sibTrans" cxnId="{74EE8A41-CBA2-451A-9D88-BD21990E7B87}">
      <dgm:prSet/>
      <dgm:spPr/>
      <dgm:t>
        <a:bodyPr/>
        <a:lstStyle/>
        <a:p>
          <a:endParaRPr lang="nl-NL"/>
        </a:p>
      </dgm:t>
    </dgm:pt>
    <dgm:pt modelId="{2227AFE3-2768-4CD0-8B8E-42D67BD2E1D5}">
      <dgm:prSet phldrT="[Tekst]"/>
      <dgm:spPr>
        <a:solidFill>
          <a:srgbClr val="0070C0"/>
        </a:solidFill>
      </dgm:spPr>
      <dgm:t>
        <a:bodyPr/>
        <a:lstStyle/>
        <a:p>
          <a:r>
            <a:rPr lang="nl-NL" dirty="0" smtClean="0"/>
            <a:t>3. Risicofactoren voor heropname</a:t>
          </a:r>
          <a:endParaRPr lang="nl-NL" dirty="0"/>
        </a:p>
      </dgm:t>
    </dgm:pt>
    <dgm:pt modelId="{DBA04719-4BD8-410B-A8C6-A451099C8867}" type="parTrans" cxnId="{DDA72EC9-0D9B-441F-8D7E-615865D8A285}">
      <dgm:prSet/>
      <dgm:spPr/>
      <dgm:t>
        <a:bodyPr/>
        <a:lstStyle/>
        <a:p>
          <a:endParaRPr lang="nl-NL"/>
        </a:p>
      </dgm:t>
    </dgm:pt>
    <dgm:pt modelId="{43D7EDB1-C3D8-4DFE-B732-2C93D7728AF2}" type="sibTrans" cxnId="{DDA72EC9-0D9B-441F-8D7E-615865D8A285}">
      <dgm:prSet/>
      <dgm:spPr/>
      <dgm:t>
        <a:bodyPr/>
        <a:lstStyle/>
        <a:p>
          <a:endParaRPr lang="nl-NL"/>
        </a:p>
      </dgm:t>
    </dgm:pt>
    <dgm:pt modelId="{88CF87DF-56B8-4E38-9330-94952D7627E7}">
      <dgm:prSet/>
      <dgm:spPr>
        <a:solidFill>
          <a:srgbClr val="0070C0"/>
        </a:solidFill>
      </dgm:spPr>
      <dgm:t>
        <a:bodyPr/>
        <a:lstStyle/>
        <a:p>
          <a:r>
            <a:rPr lang="nl-NL" dirty="0" smtClean="0"/>
            <a:t>4. De verpleegkundige als </a:t>
          </a:r>
          <a:r>
            <a:rPr lang="nl-NL" dirty="0" err="1" smtClean="0"/>
            <a:t>educator</a:t>
          </a:r>
          <a:endParaRPr lang="nl-NL" dirty="0"/>
        </a:p>
      </dgm:t>
    </dgm:pt>
    <dgm:pt modelId="{EF49B869-3AAE-47CA-9AA1-82A77E1A2EA0}" type="parTrans" cxnId="{CBEF2FD1-8A5F-44E8-A73B-CA3755B1872B}">
      <dgm:prSet/>
      <dgm:spPr/>
      <dgm:t>
        <a:bodyPr/>
        <a:lstStyle/>
        <a:p>
          <a:endParaRPr lang="nl-NL"/>
        </a:p>
      </dgm:t>
    </dgm:pt>
    <dgm:pt modelId="{855BE256-F2B1-4B59-AD10-061F3CABC96B}" type="sibTrans" cxnId="{CBEF2FD1-8A5F-44E8-A73B-CA3755B1872B}">
      <dgm:prSet/>
      <dgm:spPr/>
      <dgm:t>
        <a:bodyPr/>
        <a:lstStyle/>
        <a:p>
          <a:endParaRPr lang="nl-NL"/>
        </a:p>
      </dgm:t>
    </dgm:pt>
    <dgm:pt modelId="{DD7A8D71-8917-4ACF-9D74-74191A754031}">
      <dgm:prSet/>
      <dgm:spPr>
        <a:solidFill>
          <a:srgbClr val="0070C0"/>
        </a:solidFill>
      </dgm:spPr>
      <dgm:t>
        <a:bodyPr/>
        <a:lstStyle/>
        <a:p>
          <a:r>
            <a:rPr lang="nl-NL" dirty="0" smtClean="0"/>
            <a:t>5. De educatiesessie</a:t>
          </a:r>
          <a:endParaRPr lang="nl-NL" dirty="0"/>
        </a:p>
      </dgm:t>
    </dgm:pt>
    <dgm:pt modelId="{D3F17BCF-F86C-46A2-93C7-D9D8690F0BE5}" type="parTrans" cxnId="{28AC1599-1104-410F-99F5-45290BEDA419}">
      <dgm:prSet/>
      <dgm:spPr/>
      <dgm:t>
        <a:bodyPr/>
        <a:lstStyle/>
        <a:p>
          <a:endParaRPr lang="nl-NL"/>
        </a:p>
      </dgm:t>
    </dgm:pt>
    <dgm:pt modelId="{52441862-3B77-485B-AE60-6873BE7851EF}" type="sibTrans" cxnId="{28AC1599-1104-410F-99F5-45290BEDA419}">
      <dgm:prSet/>
      <dgm:spPr/>
      <dgm:t>
        <a:bodyPr/>
        <a:lstStyle/>
        <a:p>
          <a:endParaRPr lang="nl-NL"/>
        </a:p>
      </dgm:t>
    </dgm:pt>
    <dgm:pt modelId="{E3A2B3F4-F648-497E-940B-B2C1FBFFBFCC}" type="pres">
      <dgm:prSet presAssocID="{F9761A10-8793-499A-90FD-8D502741D4DE}" presName="linear" presStyleCnt="0">
        <dgm:presLayoutVars>
          <dgm:dir/>
          <dgm:animLvl val="lvl"/>
          <dgm:resizeHandles val="exact"/>
        </dgm:presLayoutVars>
      </dgm:prSet>
      <dgm:spPr/>
      <dgm:t>
        <a:bodyPr/>
        <a:lstStyle/>
        <a:p>
          <a:endParaRPr lang="nl-NL"/>
        </a:p>
      </dgm:t>
    </dgm:pt>
    <dgm:pt modelId="{9C26C167-B653-4FAC-A852-A617C182D9E6}" type="pres">
      <dgm:prSet presAssocID="{A430E195-FAF6-4DD2-B967-F44CE11DC00E}" presName="parentLin" presStyleCnt="0"/>
      <dgm:spPr/>
    </dgm:pt>
    <dgm:pt modelId="{EE3C8FDA-23D2-489B-9FBB-A672A10D8E8D}" type="pres">
      <dgm:prSet presAssocID="{A430E195-FAF6-4DD2-B967-F44CE11DC00E}" presName="parentLeftMargin" presStyleLbl="node1" presStyleIdx="0" presStyleCnt="5"/>
      <dgm:spPr/>
      <dgm:t>
        <a:bodyPr/>
        <a:lstStyle/>
        <a:p>
          <a:endParaRPr lang="nl-NL"/>
        </a:p>
      </dgm:t>
    </dgm:pt>
    <dgm:pt modelId="{150202D0-4FC9-43DD-817D-654A8201D45E}" type="pres">
      <dgm:prSet presAssocID="{A430E195-FAF6-4DD2-B967-F44CE11DC00E}" presName="parentText" presStyleLbl="node1" presStyleIdx="0" presStyleCnt="5">
        <dgm:presLayoutVars>
          <dgm:chMax val="0"/>
          <dgm:bulletEnabled val="1"/>
        </dgm:presLayoutVars>
      </dgm:prSet>
      <dgm:spPr/>
      <dgm:t>
        <a:bodyPr/>
        <a:lstStyle/>
        <a:p>
          <a:endParaRPr lang="nl-NL"/>
        </a:p>
      </dgm:t>
    </dgm:pt>
    <dgm:pt modelId="{3514B5DE-033F-49D5-B3D9-8D45A4BB381F}" type="pres">
      <dgm:prSet presAssocID="{A430E195-FAF6-4DD2-B967-F44CE11DC00E}" presName="negativeSpace" presStyleCnt="0"/>
      <dgm:spPr/>
    </dgm:pt>
    <dgm:pt modelId="{38F3AFD8-44B1-4AE2-A9C4-D430D9BD3E2D}" type="pres">
      <dgm:prSet presAssocID="{A430E195-FAF6-4DD2-B967-F44CE11DC00E}" presName="childText" presStyleLbl="conFgAcc1" presStyleIdx="0" presStyleCnt="5">
        <dgm:presLayoutVars>
          <dgm:bulletEnabled val="1"/>
        </dgm:presLayoutVars>
      </dgm:prSet>
      <dgm:spPr/>
    </dgm:pt>
    <dgm:pt modelId="{5BACFC0F-CE30-4826-838B-64DB85E76E3B}" type="pres">
      <dgm:prSet presAssocID="{42F853AE-A97D-4540-9D95-046A81B683A1}" presName="spaceBetweenRectangles" presStyleCnt="0"/>
      <dgm:spPr/>
    </dgm:pt>
    <dgm:pt modelId="{06E45D3F-7C7B-4532-ABF3-806DBCB79ED5}" type="pres">
      <dgm:prSet presAssocID="{3A4F77D6-DC62-452C-BF2E-F5567DF5B759}" presName="parentLin" presStyleCnt="0"/>
      <dgm:spPr/>
    </dgm:pt>
    <dgm:pt modelId="{9AFC6BB3-1F69-4550-BE53-8C02AB74CC8F}" type="pres">
      <dgm:prSet presAssocID="{3A4F77D6-DC62-452C-BF2E-F5567DF5B759}" presName="parentLeftMargin" presStyleLbl="node1" presStyleIdx="0" presStyleCnt="5"/>
      <dgm:spPr/>
      <dgm:t>
        <a:bodyPr/>
        <a:lstStyle/>
        <a:p>
          <a:endParaRPr lang="nl-NL"/>
        </a:p>
      </dgm:t>
    </dgm:pt>
    <dgm:pt modelId="{678C1A9C-9A24-4EB4-89F2-56B238000C20}" type="pres">
      <dgm:prSet presAssocID="{3A4F77D6-DC62-452C-BF2E-F5567DF5B759}" presName="parentText" presStyleLbl="node1" presStyleIdx="1" presStyleCnt="5">
        <dgm:presLayoutVars>
          <dgm:chMax val="0"/>
          <dgm:bulletEnabled val="1"/>
        </dgm:presLayoutVars>
      </dgm:prSet>
      <dgm:spPr/>
      <dgm:t>
        <a:bodyPr/>
        <a:lstStyle/>
        <a:p>
          <a:endParaRPr lang="nl-NL"/>
        </a:p>
      </dgm:t>
    </dgm:pt>
    <dgm:pt modelId="{225FD291-B0A4-478F-9E51-3183CA0E6808}" type="pres">
      <dgm:prSet presAssocID="{3A4F77D6-DC62-452C-BF2E-F5567DF5B759}" presName="negativeSpace" presStyleCnt="0"/>
      <dgm:spPr/>
    </dgm:pt>
    <dgm:pt modelId="{D53EFE61-4BC0-40DA-9290-1A45799B1498}" type="pres">
      <dgm:prSet presAssocID="{3A4F77D6-DC62-452C-BF2E-F5567DF5B759}" presName="childText" presStyleLbl="conFgAcc1" presStyleIdx="1" presStyleCnt="5">
        <dgm:presLayoutVars>
          <dgm:bulletEnabled val="1"/>
        </dgm:presLayoutVars>
      </dgm:prSet>
      <dgm:spPr/>
    </dgm:pt>
    <dgm:pt modelId="{77FEBA66-B7CF-4DF1-87F2-D7592FC3C662}" type="pres">
      <dgm:prSet presAssocID="{77CF18D8-E542-465E-A1DD-0AA5B24CE65C}" presName="spaceBetweenRectangles" presStyleCnt="0"/>
      <dgm:spPr/>
    </dgm:pt>
    <dgm:pt modelId="{85E39225-A75F-45EE-B6D0-7DB8BA7F5C52}" type="pres">
      <dgm:prSet presAssocID="{2227AFE3-2768-4CD0-8B8E-42D67BD2E1D5}" presName="parentLin" presStyleCnt="0"/>
      <dgm:spPr/>
    </dgm:pt>
    <dgm:pt modelId="{8F4A5314-98FD-4983-B906-CF8F31A2AD9F}" type="pres">
      <dgm:prSet presAssocID="{2227AFE3-2768-4CD0-8B8E-42D67BD2E1D5}" presName="parentLeftMargin" presStyleLbl="node1" presStyleIdx="1" presStyleCnt="5"/>
      <dgm:spPr/>
      <dgm:t>
        <a:bodyPr/>
        <a:lstStyle/>
        <a:p>
          <a:endParaRPr lang="nl-NL"/>
        </a:p>
      </dgm:t>
    </dgm:pt>
    <dgm:pt modelId="{D69A26CA-E94E-4346-A57A-E74688998B68}" type="pres">
      <dgm:prSet presAssocID="{2227AFE3-2768-4CD0-8B8E-42D67BD2E1D5}" presName="parentText" presStyleLbl="node1" presStyleIdx="2" presStyleCnt="5">
        <dgm:presLayoutVars>
          <dgm:chMax val="0"/>
          <dgm:bulletEnabled val="1"/>
        </dgm:presLayoutVars>
      </dgm:prSet>
      <dgm:spPr/>
      <dgm:t>
        <a:bodyPr/>
        <a:lstStyle/>
        <a:p>
          <a:endParaRPr lang="nl-NL"/>
        </a:p>
      </dgm:t>
    </dgm:pt>
    <dgm:pt modelId="{D4A0CE18-B682-4C78-9963-4CAB52C5858F}" type="pres">
      <dgm:prSet presAssocID="{2227AFE3-2768-4CD0-8B8E-42D67BD2E1D5}" presName="negativeSpace" presStyleCnt="0"/>
      <dgm:spPr/>
    </dgm:pt>
    <dgm:pt modelId="{6C8F9A8B-3053-4985-A934-01CCF5233922}" type="pres">
      <dgm:prSet presAssocID="{2227AFE3-2768-4CD0-8B8E-42D67BD2E1D5}" presName="childText" presStyleLbl="conFgAcc1" presStyleIdx="2" presStyleCnt="5">
        <dgm:presLayoutVars>
          <dgm:bulletEnabled val="1"/>
        </dgm:presLayoutVars>
      </dgm:prSet>
      <dgm:spPr/>
    </dgm:pt>
    <dgm:pt modelId="{D93C083C-3545-4D88-AB84-44EF36B8D980}" type="pres">
      <dgm:prSet presAssocID="{43D7EDB1-C3D8-4DFE-B732-2C93D7728AF2}" presName="spaceBetweenRectangles" presStyleCnt="0"/>
      <dgm:spPr/>
    </dgm:pt>
    <dgm:pt modelId="{7EA0179E-EC8E-4DD1-BB87-777C0F193562}" type="pres">
      <dgm:prSet presAssocID="{88CF87DF-56B8-4E38-9330-94952D7627E7}" presName="parentLin" presStyleCnt="0"/>
      <dgm:spPr/>
    </dgm:pt>
    <dgm:pt modelId="{7882ADAC-A020-4CF3-B037-E0155A4F7281}" type="pres">
      <dgm:prSet presAssocID="{88CF87DF-56B8-4E38-9330-94952D7627E7}" presName="parentLeftMargin" presStyleLbl="node1" presStyleIdx="2" presStyleCnt="5"/>
      <dgm:spPr/>
      <dgm:t>
        <a:bodyPr/>
        <a:lstStyle/>
        <a:p>
          <a:endParaRPr lang="nl-NL"/>
        </a:p>
      </dgm:t>
    </dgm:pt>
    <dgm:pt modelId="{BC5A6CE5-8190-486C-B9AC-65F5E63BDB8F}" type="pres">
      <dgm:prSet presAssocID="{88CF87DF-56B8-4E38-9330-94952D7627E7}" presName="parentText" presStyleLbl="node1" presStyleIdx="3" presStyleCnt="5">
        <dgm:presLayoutVars>
          <dgm:chMax val="0"/>
          <dgm:bulletEnabled val="1"/>
        </dgm:presLayoutVars>
      </dgm:prSet>
      <dgm:spPr/>
      <dgm:t>
        <a:bodyPr/>
        <a:lstStyle/>
        <a:p>
          <a:endParaRPr lang="nl-NL"/>
        </a:p>
      </dgm:t>
    </dgm:pt>
    <dgm:pt modelId="{DA87ECAA-405D-4CD8-9621-4DDA8FB97347}" type="pres">
      <dgm:prSet presAssocID="{88CF87DF-56B8-4E38-9330-94952D7627E7}" presName="negativeSpace" presStyleCnt="0"/>
      <dgm:spPr/>
    </dgm:pt>
    <dgm:pt modelId="{BDDC099C-62D1-42D7-82E7-B2D91A5BEA68}" type="pres">
      <dgm:prSet presAssocID="{88CF87DF-56B8-4E38-9330-94952D7627E7}" presName="childText" presStyleLbl="conFgAcc1" presStyleIdx="3" presStyleCnt="5">
        <dgm:presLayoutVars>
          <dgm:bulletEnabled val="1"/>
        </dgm:presLayoutVars>
      </dgm:prSet>
      <dgm:spPr/>
    </dgm:pt>
    <dgm:pt modelId="{E3FDDCE6-547A-4703-9A28-7FDD6A516C0D}" type="pres">
      <dgm:prSet presAssocID="{855BE256-F2B1-4B59-AD10-061F3CABC96B}" presName="spaceBetweenRectangles" presStyleCnt="0"/>
      <dgm:spPr/>
    </dgm:pt>
    <dgm:pt modelId="{BC7C0E33-3072-45DF-BE15-B4574E199E31}" type="pres">
      <dgm:prSet presAssocID="{DD7A8D71-8917-4ACF-9D74-74191A754031}" presName="parentLin" presStyleCnt="0"/>
      <dgm:spPr/>
    </dgm:pt>
    <dgm:pt modelId="{8A15E5A4-C95F-40A8-91D1-C019299B41D5}" type="pres">
      <dgm:prSet presAssocID="{DD7A8D71-8917-4ACF-9D74-74191A754031}" presName="parentLeftMargin" presStyleLbl="node1" presStyleIdx="3" presStyleCnt="5"/>
      <dgm:spPr/>
      <dgm:t>
        <a:bodyPr/>
        <a:lstStyle/>
        <a:p>
          <a:endParaRPr lang="nl-NL"/>
        </a:p>
      </dgm:t>
    </dgm:pt>
    <dgm:pt modelId="{777D92CC-8152-422C-B280-4504BA7186AB}" type="pres">
      <dgm:prSet presAssocID="{DD7A8D71-8917-4ACF-9D74-74191A754031}" presName="parentText" presStyleLbl="node1" presStyleIdx="4" presStyleCnt="5">
        <dgm:presLayoutVars>
          <dgm:chMax val="0"/>
          <dgm:bulletEnabled val="1"/>
        </dgm:presLayoutVars>
      </dgm:prSet>
      <dgm:spPr/>
      <dgm:t>
        <a:bodyPr/>
        <a:lstStyle/>
        <a:p>
          <a:endParaRPr lang="nl-NL"/>
        </a:p>
      </dgm:t>
    </dgm:pt>
    <dgm:pt modelId="{4A8F84CE-AB4C-42C5-8CC6-146CF97ED2A0}" type="pres">
      <dgm:prSet presAssocID="{DD7A8D71-8917-4ACF-9D74-74191A754031}" presName="negativeSpace" presStyleCnt="0"/>
      <dgm:spPr/>
    </dgm:pt>
    <dgm:pt modelId="{5CA0985C-B50D-430D-8937-C99D8C193809}" type="pres">
      <dgm:prSet presAssocID="{DD7A8D71-8917-4ACF-9D74-74191A754031}" presName="childText" presStyleLbl="conFgAcc1" presStyleIdx="4" presStyleCnt="5">
        <dgm:presLayoutVars>
          <dgm:bulletEnabled val="1"/>
        </dgm:presLayoutVars>
      </dgm:prSet>
      <dgm:spPr/>
    </dgm:pt>
  </dgm:ptLst>
  <dgm:cxnLst>
    <dgm:cxn modelId="{B01EDF40-9581-4215-801C-A1EDA2459C7B}" type="presOf" srcId="{DD7A8D71-8917-4ACF-9D74-74191A754031}" destId="{8A15E5A4-C95F-40A8-91D1-C019299B41D5}" srcOrd="0" destOrd="0" presId="urn:microsoft.com/office/officeart/2005/8/layout/list1"/>
    <dgm:cxn modelId="{6028E637-7553-4709-BC2E-E94844EEDD3B}" type="presOf" srcId="{3A4F77D6-DC62-452C-BF2E-F5567DF5B759}" destId="{678C1A9C-9A24-4EB4-89F2-56B238000C20}" srcOrd="1" destOrd="0" presId="urn:microsoft.com/office/officeart/2005/8/layout/list1"/>
    <dgm:cxn modelId="{5BA12FFE-4EDC-4DCA-A4CA-29DBBE987070}" type="presOf" srcId="{A430E195-FAF6-4DD2-B967-F44CE11DC00E}" destId="{EE3C8FDA-23D2-489B-9FBB-A672A10D8E8D}" srcOrd="0" destOrd="0" presId="urn:microsoft.com/office/officeart/2005/8/layout/list1"/>
    <dgm:cxn modelId="{17C0860E-E85F-431E-BC66-349079F39EF6}" type="presOf" srcId="{2227AFE3-2768-4CD0-8B8E-42D67BD2E1D5}" destId="{8F4A5314-98FD-4983-B906-CF8F31A2AD9F}" srcOrd="0" destOrd="0" presId="urn:microsoft.com/office/officeart/2005/8/layout/list1"/>
    <dgm:cxn modelId="{DDA72EC9-0D9B-441F-8D7E-615865D8A285}" srcId="{F9761A10-8793-499A-90FD-8D502741D4DE}" destId="{2227AFE3-2768-4CD0-8B8E-42D67BD2E1D5}" srcOrd="2" destOrd="0" parTransId="{DBA04719-4BD8-410B-A8C6-A451099C8867}" sibTransId="{43D7EDB1-C3D8-4DFE-B732-2C93D7728AF2}"/>
    <dgm:cxn modelId="{74EE8A41-CBA2-451A-9D88-BD21990E7B87}" srcId="{F9761A10-8793-499A-90FD-8D502741D4DE}" destId="{3A4F77D6-DC62-452C-BF2E-F5567DF5B759}" srcOrd="1" destOrd="0" parTransId="{37B7541E-47AD-4495-95D9-F0D7386C668C}" sibTransId="{77CF18D8-E542-465E-A1DD-0AA5B24CE65C}"/>
    <dgm:cxn modelId="{CBEF2FD1-8A5F-44E8-A73B-CA3755B1872B}" srcId="{F9761A10-8793-499A-90FD-8D502741D4DE}" destId="{88CF87DF-56B8-4E38-9330-94952D7627E7}" srcOrd="3" destOrd="0" parTransId="{EF49B869-3AAE-47CA-9AA1-82A77E1A2EA0}" sibTransId="{855BE256-F2B1-4B59-AD10-061F3CABC96B}"/>
    <dgm:cxn modelId="{4C765463-3948-400F-B08C-53CC644770CF}" srcId="{F9761A10-8793-499A-90FD-8D502741D4DE}" destId="{A430E195-FAF6-4DD2-B967-F44CE11DC00E}" srcOrd="0" destOrd="0" parTransId="{BE4A31A5-F650-4A55-8CE8-B5E4F764A4B0}" sibTransId="{42F853AE-A97D-4540-9D95-046A81B683A1}"/>
    <dgm:cxn modelId="{28AC1599-1104-410F-99F5-45290BEDA419}" srcId="{F9761A10-8793-499A-90FD-8D502741D4DE}" destId="{DD7A8D71-8917-4ACF-9D74-74191A754031}" srcOrd="4" destOrd="0" parTransId="{D3F17BCF-F86C-46A2-93C7-D9D8690F0BE5}" sibTransId="{52441862-3B77-485B-AE60-6873BE7851EF}"/>
    <dgm:cxn modelId="{53CE7405-D458-4A8B-AC7D-11EC901AFD8E}" type="presOf" srcId="{3A4F77D6-DC62-452C-BF2E-F5567DF5B759}" destId="{9AFC6BB3-1F69-4550-BE53-8C02AB74CC8F}" srcOrd="0" destOrd="0" presId="urn:microsoft.com/office/officeart/2005/8/layout/list1"/>
    <dgm:cxn modelId="{3F44877D-B572-4B66-8AA2-9F109E1FA13D}" type="presOf" srcId="{88CF87DF-56B8-4E38-9330-94952D7627E7}" destId="{BC5A6CE5-8190-486C-B9AC-65F5E63BDB8F}" srcOrd="1" destOrd="0" presId="urn:microsoft.com/office/officeart/2005/8/layout/list1"/>
    <dgm:cxn modelId="{FCE0FB2B-2228-45E8-BE1B-48588C9DE041}" type="presOf" srcId="{F9761A10-8793-499A-90FD-8D502741D4DE}" destId="{E3A2B3F4-F648-497E-940B-B2C1FBFFBFCC}" srcOrd="0" destOrd="0" presId="urn:microsoft.com/office/officeart/2005/8/layout/list1"/>
    <dgm:cxn modelId="{0DA5BB95-9BA6-451F-83E9-5559F8C4D6CE}" type="presOf" srcId="{88CF87DF-56B8-4E38-9330-94952D7627E7}" destId="{7882ADAC-A020-4CF3-B037-E0155A4F7281}" srcOrd="0" destOrd="0" presId="urn:microsoft.com/office/officeart/2005/8/layout/list1"/>
    <dgm:cxn modelId="{161D0E5C-5423-4829-95F3-04F52927496D}" type="presOf" srcId="{DD7A8D71-8917-4ACF-9D74-74191A754031}" destId="{777D92CC-8152-422C-B280-4504BA7186AB}" srcOrd="1" destOrd="0" presId="urn:microsoft.com/office/officeart/2005/8/layout/list1"/>
    <dgm:cxn modelId="{7396F3B3-8EC2-4763-B42C-DE48B5032A11}" type="presOf" srcId="{2227AFE3-2768-4CD0-8B8E-42D67BD2E1D5}" destId="{D69A26CA-E94E-4346-A57A-E74688998B68}" srcOrd="1" destOrd="0" presId="urn:microsoft.com/office/officeart/2005/8/layout/list1"/>
    <dgm:cxn modelId="{1D5EF045-47CA-45D1-814E-3BA5DC0C23CE}" type="presOf" srcId="{A430E195-FAF6-4DD2-B967-F44CE11DC00E}" destId="{150202D0-4FC9-43DD-817D-654A8201D45E}" srcOrd="1" destOrd="0" presId="urn:microsoft.com/office/officeart/2005/8/layout/list1"/>
    <dgm:cxn modelId="{80C6FB31-F84C-4D8B-B2AD-FE28C657CE8C}" type="presParOf" srcId="{E3A2B3F4-F648-497E-940B-B2C1FBFFBFCC}" destId="{9C26C167-B653-4FAC-A852-A617C182D9E6}" srcOrd="0" destOrd="0" presId="urn:microsoft.com/office/officeart/2005/8/layout/list1"/>
    <dgm:cxn modelId="{F7994E2F-504A-42FD-B803-2F483C65D77C}" type="presParOf" srcId="{9C26C167-B653-4FAC-A852-A617C182D9E6}" destId="{EE3C8FDA-23D2-489B-9FBB-A672A10D8E8D}" srcOrd="0" destOrd="0" presId="urn:microsoft.com/office/officeart/2005/8/layout/list1"/>
    <dgm:cxn modelId="{95ECAD27-773B-4621-926D-2515C3CB710F}" type="presParOf" srcId="{9C26C167-B653-4FAC-A852-A617C182D9E6}" destId="{150202D0-4FC9-43DD-817D-654A8201D45E}" srcOrd="1" destOrd="0" presId="urn:microsoft.com/office/officeart/2005/8/layout/list1"/>
    <dgm:cxn modelId="{C95FCB10-2FBF-4E9B-8839-400709FD72F6}" type="presParOf" srcId="{E3A2B3F4-F648-497E-940B-B2C1FBFFBFCC}" destId="{3514B5DE-033F-49D5-B3D9-8D45A4BB381F}" srcOrd="1" destOrd="0" presId="urn:microsoft.com/office/officeart/2005/8/layout/list1"/>
    <dgm:cxn modelId="{E3F8D41B-0506-462F-AA72-D6EA08637A8C}" type="presParOf" srcId="{E3A2B3F4-F648-497E-940B-B2C1FBFFBFCC}" destId="{38F3AFD8-44B1-4AE2-A9C4-D430D9BD3E2D}" srcOrd="2" destOrd="0" presId="urn:microsoft.com/office/officeart/2005/8/layout/list1"/>
    <dgm:cxn modelId="{A3B5E073-A960-4B38-9AD1-97444CE55605}" type="presParOf" srcId="{E3A2B3F4-F648-497E-940B-B2C1FBFFBFCC}" destId="{5BACFC0F-CE30-4826-838B-64DB85E76E3B}" srcOrd="3" destOrd="0" presId="urn:microsoft.com/office/officeart/2005/8/layout/list1"/>
    <dgm:cxn modelId="{F604311E-F3D5-4A6C-86C6-5CE0B8EEDF95}" type="presParOf" srcId="{E3A2B3F4-F648-497E-940B-B2C1FBFFBFCC}" destId="{06E45D3F-7C7B-4532-ABF3-806DBCB79ED5}" srcOrd="4" destOrd="0" presId="urn:microsoft.com/office/officeart/2005/8/layout/list1"/>
    <dgm:cxn modelId="{9D1BBA2F-8EC7-4D5A-9F34-0923606C3618}" type="presParOf" srcId="{06E45D3F-7C7B-4532-ABF3-806DBCB79ED5}" destId="{9AFC6BB3-1F69-4550-BE53-8C02AB74CC8F}" srcOrd="0" destOrd="0" presId="urn:microsoft.com/office/officeart/2005/8/layout/list1"/>
    <dgm:cxn modelId="{4984E356-CECB-4F60-A6F4-D583BCBCB72A}" type="presParOf" srcId="{06E45D3F-7C7B-4532-ABF3-806DBCB79ED5}" destId="{678C1A9C-9A24-4EB4-89F2-56B238000C20}" srcOrd="1" destOrd="0" presId="urn:microsoft.com/office/officeart/2005/8/layout/list1"/>
    <dgm:cxn modelId="{8E74CA2B-1362-4EA9-A535-069F336C0262}" type="presParOf" srcId="{E3A2B3F4-F648-497E-940B-B2C1FBFFBFCC}" destId="{225FD291-B0A4-478F-9E51-3183CA0E6808}" srcOrd="5" destOrd="0" presId="urn:microsoft.com/office/officeart/2005/8/layout/list1"/>
    <dgm:cxn modelId="{12F5C1A4-DEDB-4CC8-9587-8CB53884840E}" type="presParOf" srcId="{E3A2B3F4-F648-497E-940B-B2C1FBFFBFCC}" destId="{D53EFE61-4BC0-40DA-9290-1A45799B1498}" srcOrd="6" destOrd="0" presId="urn:microsoft.com/office/officeart/2005/8/layout/list1"/>
    <dgm:cxn modelId="{7FDA2CC4-3C4B-4980-B49B-74BAEEDAE7B4}" type="presParOf" srcId="{E3A2B3F4-F648-497E-940B-B2C1FBFFBFCC}" destId="{77FEBA66-B7CF-4DF1-87F2-D7592FC3C662}" srcOrd="7" destOrd="0" presId="urn:microsoft.com/office/officeart/2005/8/layout/list1"/>
    <dgm:cxn modelId="{0C00DD19-962F-4AB6-B667-E134E0A34A1C}" type="presParOf" srcId="{E3A2B3F4-F648-497E-940B-B2C1FBFFBFCC}" destId="{85E39225-A75F-45EE-B6D0-7DB8BA7F5C52}" srcOrd="8" destOrd="0" presId="urn:microsoft.com/office/officeart/2005/8/layout/list1"/>
    <dgm:cxn modelId="{6C97B09D-EA64-4A08-820F-2DC87F6D171A}" type="presParOf" srcId="{85E39225-A75F-45EE-B6D0-7DB8BA7F5C52}" destId="{8F4A5314-98FD-4983-B906-CF8F31A2AD9F}" srcOrd="0" destOrd="0" presId="urn:microsoft.com/office/officeart/2005/8/layout/list1"/>
    <dgm:cxn modelId="{57C1CDEE-FADA-4513-AE29-DC994C41A2E3}" type="presParOf" srcId="{85E39225-A75F-45EE-B6D0-7DB8BA7F5C52}" destId="{D69A26CA-E94E-4346-A57A-E74688998B68}" srcOrd="1" destOrd="0" presId="urn:microsoft.com/office/officeart/2005/8/layout/list1"/>
    <dgm:cxn modelId="{ED3CA78B-171C-4DA5-8895-08FFDCF682BB}" type="presParOf" srcId="{E3A2B3F4-F648-497E-940B-B2C1FBFFBFCC}" destId="{D4A0CE18-B682-4C78-9963-4CAB52C5858F}" srcOrd="9" destOrd="0" presId="urn:microsoft.com/office/officeart/2005/8/layout/list1"/>
    <dgm:cxn modelId="{AB372885-69EA-436A-A39C-0C1E530DC7D0}" type="presParOf" srcId="{E3A2B3F4-F648-497E-940B-B2C1FBFFBFCC}" destId="{6C8F9A8B-3053-4985-A934-01CCF5233922}" srcOrd="10" destOrd="0" presId="urn:microsoft.com/office/officeart/2005/8/layout/list1"/>
    <dgm:cxn modelId="{1C112627-394A-4CF3-8D85-BD6BC5EA099E}" type="presParOf" srcId="{E3A2B3F4-F648-497E-940B-B2C1FBFFBFCC}" destId="{D93C083C-3545-4D88-AB84-44EF36B8D980}" srcOrd="11" destOrd="0" presId="urn:microsoft.com/office/officeart/2005/8/layout/list1"/>
    <dgm:cxn modelId="{2EA9091A-DEA5-48EC-B48C-EA3F652ECFB2}" type="presParOf" srcId="{E3A2B3F4-F648-497E-940B-B2C1FBFFBFCC}" destId="{7EA0179E-EC8E-4DD1-BB87-777C0F193562}" srcOrd="12" destOrd="0" presId="urn:microsoft.com/office/officeart/2005/8/layout/list1"/>
    <dgm:cxn modelId="{185D8012-1124-4E20-8FE1-98B539EB43CC}" type="presParOf" srcId="{7EA0179E-EC8E-4DD1-BB87-777C0F193562}" destId="{7882ADAC-A020-4CF3-B037-E0155A4F7281}" srcOrd="0" destOrd="0" presId="urn:microsoft.com/office/officeart/2005/8/layout/list1"/>
    <dgm:cxn modelId="{C41276BA-11CD-45F9-9409-F9955C1C1F02}" type="presParOf" srcId="{7EA0179E-EC8E-4DD1-BB87-777C0F193562}" destId="{BC5A6CE5-8190-486C-B9AC-65F5E63BDB8F}" srcOrd="1" destOrd="0" presId="urn:microsoft.com/office/officeart/2005/8/layout/list1"/>
    <dgm:cxn modelId="{7C3D7BAB-6A2D-4E16-99B6-9C4FB2A1A40E}" type="presParOf" srcId="{E3A2B3F4-F648-497E-940B-B2C1FBFFBFCC}" destId="{DA87ECAA-405D-4CD8-9621-4DDA8FB97347}" srcOrd="13" destOrd="0" presId="urn:microsoft.com/office/officeart/2005/8/layout/list1"/>
    <dgm:cxn modelId="{808E8627-A291-4E1E-A98E-6720C72EC228}" type="presParOf" srcId="{E3A2B3F4-F648-497E-940B-B2C1FBFFBFCC}" destId="{BDDC099C-62D1-42D7-82E7-B2D91A5BEA68}" srcOrd="14" destOrd="0" presId="urn:microsoft.com/office/officeart/2005/8/layout/list1"/>
    <dgm:cxn modelId="{8866EA7C-912F-4163-93DB-26A42A08CC0B}" type="presParOf" srcId="{E3A2B3F4-F648-497E-940B-B2C1FBFFBFCC}" destId="{E3FDDCE6-547A-4703-9A28-7FDD6A516C0D}" srcOrd="15" destOrd="0" presId="urn:microsoft.com/office/officeart/2005/8/layout/list1"/>
    <dgm:cxn modelId="{DB6C6F6E-7737-42C9-94A4-DB23430DF860}" type="presParOf" srcId="{E3A2B3F4-F648-497E-940B-B2C1FBFFBFCC}" destId="{BC7C0E33-3072-45DF-BE15-B4574E199E31}" srcOrd="16" destOrd="0" presId="urn:microsoft.com/office/officeart/2005/8/layout/list1"/>
    <dgm:cxn modelId="{6179EF8E-47DC-486E-B3BD-2646F820CAEA}" type="presParOf" srcId="{BC7C0E33-3072-45DF-BE15-B4574E199E31}" destId="{8A15E5A4-C95F-40A8-91D1-C019299B41D5}" srcOrd="0" destOrd="0" presId="urn:microsoft.com/office/officeart/2005/8/layout/list1"/>
    <dgm:cxn modelId="{6570E69D-B546-454A-B629-FE2411B6F662}" type="presParOf" srcId="{BC7C0E33-3072-45DF-BE15-B4574E199E31}" destId="{777D92CC-8152-422C-B280-4504BA7186AB}" srcOrd="1" destOrd="0" presId="urn:microsoft.com/office/officeart/2005/8/layout/list1"/>
    <dgm:cxn modelId="{6304942F-7AE5-47FE-B6BD-A4CE7BA5783B}" type="presParOf" srcId="{E3A2B3F4-F648-497E-940B-B2C1FBFFBFCC}" destId="{4A8F84CE-AB4C-42C5-8CC6-146CF97ED2A0}" srcOrd="17" destOrd="0" presId="urn:microsoft.com/office/officeart/2005/8/layout/list1"/>
    <dgm:cxn modelId="{4DB5E09F-05F2-466B-BBB9-972CA497BF84}" type="presParOf" srcId="{E3A2B3F4-F648-497E-940B-B2C1FBFFBFCC}" destId="{5CA0985C-B50D-430D-8937-C99D8C19380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2. Behandeling - chronisch hartfalen </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1DDF0A-9454-497A-B07B-4A2755FE7D3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nl-NL"/>
        </a:p>
      </dgm:t>
    </dgm:pt>
    <dgm:pt modelId="{76010F87-B298-45D0-BBAA-47F4C9B4A73D}">
      <dgm:prSet phldrT="[Tekst]"/>
      <dgm:spPr>
        <a:solidFill>
          <a:srgbClr val="0070C0"/>
        </a:solidFill>
      </dgm:spPr>
      <dgm:t>
        <a:bodyPr/>
        <a:lstStyle/>
        <a:p>
          <a:r>
            <a:rPr lang="nl-NL" dirty="0" smtClean="0"/>
            <a:t>Medicamenteus </a:t>
          </a:r>
          <a:endParaRPr lang="nl-NL" dirty="0"/>
        </a:p>
      </dgm:t>
    </dgm:pt>
    <dgm:pt modelId="{B62110DF-D051-4EC4-993E-01381E6FBDB8}" type="parTrans" cxnId="{EB885075-DDEF-4BBC-9B8A-11753239D1AE}">
      <dgm:prSet/>
      <dgm:spPr/>
      <dgm:t>
        <a:bodyPr/>
        <a:lstStyle/>
        <a:p>
          <a:endParaRPr lang="nl-NL"/>
        </a:p>
      </dgm:t>
    </dgm:pt>
    <dgm:pt modelId="{6F7AB461-D972-46DB-83DC-131005174DA2}" type="sibTrans" cxnId="{EB885075-DDEF-4BBC-9B8A-11753239D1AE}">
      <dgm:prSet/>
      <dgm:spPr/>
      <dgm:t>
        <a:bodyPr/>
        <a:lstStyle/>
        <a:p>
          <a:endParaRPr lang="nl-NL"/>
        </a:p>
      </dgm:t>
    </dgm:pt>
    <dgm:pt modelId="{D96B7679-01CA-4DA4-998D-5673280A7E1B}">
      <dgm:prSet phldrT="[Tekst]"/>
      <dgm:spPr>
        <a:solidFill>
          <a:srgbClr val="00B0F0"/>
        </a:solidFill>
      </dgm:spPr>
      <dgm:t>
        <a:bodyPr/>
        <a:lstStyle/>
        <a:p>
          <a:r>
            <a:rPr lang="nl-NL" dirty="0" smtClean="0"/>
            <a:t>zelfmanagement</a:t>
          </a:r>
          <a:endParaRPr lang="nl-NL" dirty="0"/>
        </a:p>
      </dgm:t>
    </dgm:pt>
    <dgm:pt modelId="{13B81FA7-5BE6-457B-8803-D4E13AF6B4E8}" type="parTrans" cxnId="{18F715F3-C0C7-4E09-8B26-9EFE5A8DEDA1}">
      <dgm:prSet/>
      <dgm:spPr/>
      <dgm:t>
        <a:bodyPr/>
        <a:lstStyle/>
        <a:p>
          <a:endParaRPr lang="nl-NL"/>
        </a:p>
      </dgm:t>
    </dgm:pt>
    <dgm:pt modelId="{6EDB8576-A9EB-4180-B2B5-2CEA85B11A44}" type="sibTrans" cxnId="{18F715F3-C0C7-4E09-8B26-9EFE5A8DEDA1}">
      <dgm:prSet/>
      <dgm:spPr/>
      <dgm:t>
        <a:bodyPr/>
        <a:lstStyle/>
        <a:p>
          <a:endParaRPr lang="nl-NL"/>
        </a:p>
      </dgm:t>
    </dgm:pt>
    <dgm:pt modelId="{CE06294A-BB34-4C74-86BB-EA36E6FFC1B2}">
      <dgm:prSet phldrT="[Tekst]"/>
      <dgm:spPr>
        <a:solidFill>
          <a:srgbClr val="00B050"/>
        </a:solidFill>
      </dgm:spPr>
      <dgm:t>
        <a:bodyPr/>
        <a:lstStyle/>
        <a:p>
          <a:r>
            <a:rPr lang="nl-NL" dirty="0" smtClean="0"/>
            <a:t>Follow up </a:t>
          </a:r>
          <a:endParaRPr lang="nl-NL" dirty="0"/>
        </a:p>
      </dgm:t>
    </dgm:pt>
    <dgm:pt modelId="{E813833F-21BC-48C9-8AC9-EB2469932087}" type="parTrans" cxnId="{F00D983B-0C96-42B5-AF83-DBD5AED85CE0}">
      <dgm:prSet/>
      <dgm:spPr/>
      <dgm:t>
        <a:bodyPr/>
        <a:lstStyle/>
        <a:p>
          <a:endParaRPr lang="nl-NL"/>
        </a:p>
      </dgm:t>
    </dgm:pt>
    <dgm:pt modelId="{B21C5DF0-435F-42FC-9DE7-3769BCF839FA}" type="sibTrans" cxnId="{F00D983B-0C96-42B5-AF83-DBD5AED85CE0}">
      <dgm:prSet/>
      <dgm:spPr/>
      <dgm:t>
        <a:bodyPr/>
        <a:lstStyle/>
        <a:p>
          <a:endParaRPr lang="nl-NL"/>
        </a:p>
      </dgm:t>
    </dgm:pt>
    <dgm:pt modelId="{B4914AD4-E263-47B0-A018-4E0C8934E29C}" type="pres">
      <dgm:prSet presAssocID="{181DDF0A-9454-497A-B07B-4A2755FE7D37}" presName="Name0" presStyleCnt="0">
        <dgm:presLayoutVars>
          <dgm:chMax val="7"/>
          <dgm:chPref val="7"/>
          <dgm:dir/>
        </dgm:presLayoutVars>
      </dgm:prSet>
      <dgm:spPr/>
      <dgm:t>
        <a:bodyPr/>
        <a:lstStyle/>
        <a:p>
          <a:endParaRPr lang="nl-NL"/>
        </a:p>
      </dgm:t>
    </dgm:pt>
    <dgm:pt modelId="{BF085928-912B-4D27-A5AC-D9CEABD1005E}" type="pres">
      <dgm:prSet presAssocID="{181DDF0A-9454-497A-B07B-4A2755FE7D37}" presName="Name1" presStyleCnt="0"/>
      <dgm:spPr/>
    </dgm:pt>
    <dgm:pt modelId="{3A60C206-252D-4B4A-9E49-BA4F3271154F}" type="pres">
      <dgm:prSet presAssocID="{181DDF0A-9454-497A-B07B-4A2755FE7D37}" presName="cycle" presStyleCnt="0"/>
      <dgm:spPr/>
    </dgm:pt>
    <dgm:pt modelId="{7A22DB9D-858E-4132-A79C-F336492200C9}" type="pres">
      <dgm:prSet presAssocID="{181DDF0A-9454-497A-B07B-4A2755FE7D37}" presName="srcNode" presStyleLbl="node1" presStyleIdx="0" presStyleCnt="3"/>
      <dgm:spPr/>
    </dgm:pt>
    <dgm:pt modelId="{FB1FA54E-BF34-4C32-9217-4427407CC33D}" type="pres">
      <dgm:prSet presAssocID="{181DDF0A-9454-497A-B07B-4A2755FE7D37}" presName="conn" presStyleLbl="parChTrans1D2" presStyleIdx="0" presStyleCnt="1"/>
      <dgm:spPr/>
      <dgm:t>
        <a:bodyPr/>
        <a:lstStyle/>
        <a:p>
          <a:endParaRPr lang="nl-NL"/>
        </a:p>
      </dgm:t>
    </dgm:pt>
    <dgm:pt modelId="{AAAE1A96-369B-4B92-97F6-2E63095AE1F7}" type="pres">
      <dgm:prSet presAssocID="{181DDF0A-9454-497A-B07B-4A2755FE7D37}" presName="extraNode" presStyleLbl="node1" presStyleIdx="0" presStyleCnt="3"/>
      <dgm:spPr/>
    </dgm:pt>
    <dgm:pt modelId="{A958314B-BBC8-412B-9907-6A24563F3B3B}" type="pres">
      <dgm:prSet presAssocID="{181DDF0A-9454-497A-B07B-4A2755FE7D37}" presName="dstNode" presStyleLbl="node1" presStyleIdx="0" presStyleCnt="3"/>
      <dgm:spPr/>
    </dgm:pt>
    <dgm:pt modelId="{ADB6734D-90B5-480C-B6D2-D4EAB60732AC}" type="pres">
      <dgm:prSet presAssocID="{76010F87-B298-45D0-BBAA-47F4C9B4A73D}" presName="text_1" presStyleLbl="node1" presStyleIdx="0" presStyleCnt="3" custLinFactNeighborX="373" custLinFactNeighborY="-1609">
        <dgm:presLayoutVars>
          <dgm:bulletEnabled val="1"/>
        </dgm:presLayoutVars>
      </dgm:prSet>
      <dgm:spPr/>
      <dgm:t>
        <a:bodyPr/>
        <a:lstStyle/>
        <a:p>
          <a:endParaRPr lang="nl-NL"/>
        </a:p>
      </dgm:t>
    </dgm:pt>
    <dgm:pt modelId="{0D8E9131-B93A-450F-8EAF-62D990FA1096}" type="pres">
      <dgm:prSet presAssocID="{76010F87-B298-45D0-BBAA-47F4C9B4A73D}" presName="accent_1" presStyleCnt="0"/>
      <dgm:spPr/>
    </dgm:pt>
    <dgm:pt modelId="{1FB7CD0B-2840-48CC-90AE-E78B59A87164}" type="pres">
      <dgm:prSet presAssocID="{76010F87-B298-45D0-BBAA-47F4C9B4A73D}" presName="accentRepeatNode" presStyleLbl="solidFgAcc1" presStyleIdx="0" presStyleCnt="3"/>
      <dgm:spPr/>
      <dgm:t>
        <a:bodyPr/>
        <a:lstStyle/>
        <a:p>
          <a:endParaRPr lang="nl-NL"/>
        </a:p>
      </dgm:t>
    </dgm:pt>
    <dgm:pt modelId="{E94FFD14-9758-44AE-AB53-E5F8ADACD0DC}" type="pres">
      <dgm:prSet presAssocID="{D96B7679-01CA-4DA4-998D-5673280A7E1B}" presName="text_2" presStyleLbl="node1" presStyleIdx="1" presStyleCnt="3">
        <dgm:presLayoutVars>
          <dgm:bulletEnabled val="1"/>
        </dgm:presLayoutVars>
      </dgm:prSet>
      <dgm:spPr/>
      <dgm:t>
        <a:bodyPr/>
        <a:lstStyle/>
        <a:p>
          <a:endParaRPr lang="nl-NL"/>
        </a:p>
      </dgm:t>
    </dgm:pt>
    <dgm:pt modelId="{29742E66-EE87-4AC3-BE2A-474F8101A8E7}" type="pres">
      <dgm:prSet presAssocID="{D96B7679-01CA-4DA4-998D-5673280A7E1B}" presName="accent_2" presStyleCnt="0"/>
      <dgm:spPr/>
    </dgm:pt>
    <dgm:pt modelId="{818FC317-E309-4A98-AE60-8391B3D4C15C}" type="pres">
      <dgm:prSet presAssocID="{D96B7679-01CA-4DA4-998D-5673280A7E1B}" presName="accentRepeatNode" presStyleLbl="solidFgAcc1" presStyleIdx="1" presStyleCnt="3"/>
      <dgm:spPr/>
      <dgm:t>
        <a:bodyPr/>
        <a:lstStyle/>
        <a:p>
          <a:endParaRPr lang="nl-NL"/>
        </a:p>
      </dgm:t>
    </dgm:pt>
    <dgm:pt modelId="{4DC1745D-DE3E-4C49-AC67-8D4E86CDA916}" type="pres">
      <dgm:prSet presAssocID="{CE06294A-BB34-4C74-86BB-EA36E6FFC1B2}" presName="text_3" presStyleLbl="node1" presStyleIdx="2" presStyleCnt="3">
        <dgm:presLayoutVars>
          <dgm:bulletEnabled val="1"/>
        </dgm:presLayoutVars>
      </dgm:prSet>
      <dgm:spPr/>
      <dgm:t>
        <a:bodyPr/>
        <a:lstStyle/>
        <a:p>
          <a:endParaRPr lang="nl-NL"/>
        </a:p>
      </dgm:t>
    </dgm:pt>
    <dgm:pt modelId="{5D671790-78D7-4284-A885-FF04B59F281F}" type="pres">
      <dgm:prSet presAssocID="{CE06294A-BB34-4C74-86BB-EA36E6FFC1B2}" presName="accent_3" presStyleCnt="0"/>
      <dgm:spPr/>
    </dgm:pt>
    <dgm:pt modelId="{AC1C1127-866B-411A-8A7D-E4D7164BE5BF}" type="pres">
      <dgm:prSet presAssocID="{CE06294A-BB34-4C74-86BB-EA36E6FFC1B2}" presName="accentRepeatNode" presStyleLbl="solidFgAcc1" presStyleIdx="2" presStyleCnt="3"/>
      <dgm:spPr/>
    </dgm:pt>
  </dgm:ptLst>
  <dgm:cxnLst>
    <dgm:cxn modelId="{F00D983B-0C96-42B5-AF83-DBD5AED85CE0}" srcId="{181DDF0A-9454-497A-B07B-4A2755FE7D37}" destId="{CE06294A-BB34-4C74-86BB-EA36E6FFC1B2}" srcOrd="2" destOrd="0" parTransId="{E813833F-21BC-48C9-8AC9-EB2469932087}" sibTransId="{B21C5DF0-435F-42FC-9DE7-3769BCF839FA}"/>
    <dgm:cxn modelId="{EB885075-DDEF-4BBC-9B8A-11753239D1AE}" srcId="{181DDF0A-9454-497A-B07B-4A2755FE7D37}" destId="{76010F87-B298-45D0-BBAA-47F4C9B4A73D}" srcOrd="0" destOrd="0" parTransId="{B62110DF-D051-4EC4-993E-01381E6FBDB8}" sibTransId="{6F7AB461-D972-46DB-83DC-131005174DA2}"/>
    <dgm:cxn modelId="{32B398AB-C43A-434C-A400-08F7C0A0F750}" type="presOf" srcId="{6F7AB461-D972-46DB-83DC-131005174DA2}" destId="{FB1FA54E-BF34-4C32-9217-4427407CC33D}" srcOrd="0" destOrd="0" presId="urn:microsoft.com/office/officeart/2008/layout/VerticalCurvedList"/>
    <dgm:cxn modelId="{18F715F3-C0C7-4E09-8B26-9EFE5A8DEDA1}" srcId="{181DDF0A-9454-497A-B07B-4A2755FE7D37}" destId="{D96B7679-01CA-4DA4-998D-5673280A7E1B}" srcOrd="1" destOrd="0" parTransId="{13B81FA7-5BE6-457B-8803-D4E13AF6B4E8}" sibTransId="{6EDB8576-A9EB-4180-B2B5-2CEA85B11A44}"/>
    <dgm:cxn modelId="{C5CE092E-38AE-4C4A-A67B-7204D309CA54}" type="presOf" srcId="{D96B7679-01CA-4DA4-998D-5673280A7E1B}" destId="{E94FFD14-9758-44AE-AB53-E5F8ADACD0DC}" srcOrd="0" destOrd="0" presId="urn:microsoft.com/office/officeart/2008/layout/VerticalCurvedList"/>
    <dgm:cxn modelId="{7CF823D7-C5A3-4B43-9638-57312379B6FC}" type="presOf" srcId="{181DDF0A-9454-497A-B07B-4A2755FE7D37}" destId="{B4914AD4-E263-47B0-A018-4E0C8934E29C}" srcOrd="0" destOrd="0" presId="urn:microsoft.com/office/officeart/2008/layout/VerticalCurvedList"/>
    <dgm:cxn modelId="{AF122C8A-D32B-4F85-AEAD-2A8AF6132D26}" type="presOf" srcId="{76010F87-B298-45D0-BBAA-47F4C9B4A73D}" destId="{ADB6734D-90B5-480C-B6D2-D4EAB60732AC}" srcOrd="0" destOrd="0" presId="urn:microsoft.com/office/officeart/2008/layout/VerticalCurvedList"/>
    <dgm:cxn modelId="{2264223E-A532-41FF-9345-12650F2DADFA}" type="presOf" srcId="{CE06294A-BB34-4C74-86BB-EA36E6FFC1B2}" destId="{4DC1745D-DE3E-4C49-AC67-8D4E86CDA916}" srcOrd="0" destOrd="0" presId="urn:microsoft.com/office/officeart/2008/layout/VerticalCurvedList"/>
    <dgm:cxn modelId="{F90918F7-BB14-4C41-9ED8-E123A119304B}" type="presParOf" srcId="{B4914AD4-E263-47B0-A018-4E0C8934E29C}" destId="{BF085928-912B-4D27-A5AC-D9CEABD1005E}" srcOrd="0" destOrd="0" presId="urn:microsoft.com/office/officeart/2008/layout/VerticalCurvedList"/>
    <dgm:cxn modelId="{33415DF4-4DE9-46C5-BD6B-03E79381AA96}" type="presParOf" srcId="{BF085928-912B-4D27-A5AC-D9CEABD1005E}" destId="{3A60C206-252D-4B4A-9E49-BA4F3271154F}" srcOrd="0" destOrd="0" presId="urn:microsoft.com/office/officeart/2008/layout/VerticalCurvedList"/>
    <dgm:cxn modelId="{E629CFF4-17D3-403E-9BE4-CC29FDCAD967}" type="presParOf" srcId="{3A60C206-252D-4B4A-9E49-BA4F3271154F}" destId="{7A22DB9D-858E-4132-A79C-F336492200C9}" srcOrd="0" destOrd="0" presId="urn:microsoft.com/office/officeart/2008/layout/VerticalCurvedList"/>
    <dgm:cxn modelId="{A294412A-F7CF-4083-A3B1-5B01AA334E4E}" type="presParOf" srcId="{3A60C206-252D-4B4A-9E49-BA4F3271154F}" destId="{FB1FA54E-BF34-4C32-9217-4427407CC33D}" srcOrd="1" destOrd="0" presId="urn:microsoft.com/office/officeart/2008/layout/VerticalCurvedList"/>
    <dgm:cxn modelId="{9F7038CA-7D74-49F1-8CB4-907D80C0340A}" type="presParOf" srcId="{3A60C206-252D-4B4A-9E49-BA4F3271154F}" destId="{AAAE1A96-369B-4B92-97F6-2E63095AE1F7}" srcOrd="2" destOrd="0" presId="urn:microsoft.com/office/officeart/2008/layout/VerticalCurvedList"/>
    <dgm:cxn modelId="{15705BA0-2D48-4E0E-A3DA-CBA978741E29}" type="presParOf" srcId="{3A60C206-252D-4B4A-9E49-BA4F3271154F}" destId="{A958314B-BBC8-412B-9907-6A24563F3B3B}" srcOrd="3" destOrd="0" presId="urn:microsoft.com/office/officeart/2008/layout/VerticalCurvedList"/>
    <dgm:cxn modelId="{D92973FF-0A90-4347-B09B-E2424CC51567}" type="presParOf" srcId="{BF085928-912B-4D27-A5AC-D9CEABD1005E}" destId="{ADB6734D-90B5-480C-B6D2-D4EAB60732AC}" srcOrd="1" destOrd="0" presId="urn:microsoft.com/office/officeart/2008/layout/VerticalCurvedList"/>
    <dgm:cxn modelId="{315EAA5C-C211-4B7F-9FA5-7CBC359F519B}" type="presParOf" srcId="{BF085928-912B-4D27-A5AC-D9CEABD1005E}" destId="{0D8E9131-B93A-450F-8EAF-62D990FA1096}" srcOrd="2" destOrd="0" presId="urn:microsoft.com/office/officeart/2008/layout/VerticalCurvedList"/>
    <dgm:cxn modelId="{F8708A53-659B-4F67-9B0E-F08450C7C558}" type="presParOf" srcId="{0D8E9131-B93A-450F-8EAF-62D990FA1096}" destId="{1FB7CD0B-2840-48CC-90AE-E78B59A87164}" srcOrd="0" destOrd="0" presId="urn:microsoft.com/office/officeart/2008/layout/VerticalCurvedList"/>
    <dgm:cxn modelId="{1E3CA885-ED86-4847-94D1-EC83C7021D75}" type="presParOf" srcId="{BF085928-912B-4D27-A5AC-D9CEABD1005E}" destId="{E94FFD14-9758-44AE-AB53-E5F8ADACD0DC}" srcOrd="3" destOrd="0" presId="urn:microsoft.com/office/officeart/2008/layout/VerticalCurvedList"/>
    <dgm:cxn modelId="{0629F352-5D7A-4E31-A5AF-ECAE55579A2C}" type="presParOf" srcId="{BF085928-912B-4D27-A5AC-D9CEABD1005E}" destId="{29742E66-EE87-4AC3-BE2A-474F8101A8E7}" srcOrd="4" destOrd="0" presId="urn:microsoft.com/office/officeart/2008/layout/VerticalCurvedList"/>
    <dgm:cxn modelId="{29365425-7CEE-4C80-8820-CBD67518B95F}" type="presParOf" srcId="{29742E66-EE87-4AC3-BE2A-474F8101A8E7}" destId="{818FC317-E309-4A98-AE60-8391B3D4C15C}" srcOrd="0" destOrd="0" presId="urn:microsoft.com/office/officeart/2008/layout/VerticalCurvedList"/>
    <dgm:cxn modelId="{34E50276-5ED6-45D8-979F-85BC1CA2915C}" type="presParOf" srcId="{BF085928-912B-4D27-A5AC-D9CEABD1005E}" destId="{4DC1745D-DE3E-4C49-AC67-8D4E86CDA916}" srcOrd="5" destOrd="0" presId="urn:microsoft.com/office/officeart/2008/layout/VerticalCurvedList"/>
    <dgm:cxn modelId="{9738F3CD-A95A-4772-A770-88DB5BA0983F}" type="presParOf" srcId="{BF085928-912B-4D27-A5AC-D9CEABD1005E}" destId="{5D671790-78D7-4284-A885-FF04B59F281F}" srcOrd="6" destOrd="0" presId="urn:microsoft.com/office/officeart/2008/layout/VerticalCurvedList"/>
    <dgm:cxn modelId="{ABEAF6D8-8CF2-40ED-8651-F6DDA1F55B27}" type="presParOf" srcId="{5D671790-78D7-4284-A885-FF04B59F281F}" destId="{AC1C1127-866B-411A-8A7D-E4D7164BE5BF}"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2. Behandeling - chronisch hartfalen</a:t>
          </a:r>
          <a:r>
            <a:rPr lang="nl-NL" b="1" dirty="0" smtClean="0"/>
            <a:t> </a:t>
          </a:r>
          <a:endParaRPr lang="nl-NL" b="1"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2. Behandeling - chronisch hartfalen </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2. Behandeling - </a:t>
          </a:r>
          <a:r>
            <a:rPr lang="nl-NL" b="0" dirty="0" err="1" smtClean="0"/>
            <a:t>HFpEF</a:t>
          </a:r>
          <a:r>
            <a:rPr lang="nl-NL" b="0" dirty="0" smtClean="0"/>
            <a:t> </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2. Behandeling - </a:t>
          </a:r>
          <a:r>
            <a:rPr lang="nl-NL" b="0" dirty="0" err="1" smtClean="0"/>
            <a:t>HFpEF</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2. Behandeling - </a:t>
          </a:r>
          <a:r>
            <a:rPr lang="nl-NL" b="0" dirty="0" err="1" smtClean="0"/>
            <a:t>HFrEF</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9761A10-8793-499A-90FD-8D502741D4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A430E195-FAF6-4DD2-B967-F44CE11DC00E}">
      <dgm:prSet phldrT="[Tekst]"/>
      <dgm:spPr>
        <a:solidFill>
          <a:srgbClr val="0070C0"/>
        </a:solidFill>
      </dgm:spPr>
      <dgm:t>
        <a:bodyPr/>
        <a:lstStyle/>
        <a:p>
          <a:r>
            <a:rPr lang="nl-NL" dirty="0" smtClean="0"/>
            <a:t>1. Behandeling acuut hartfalen</a:t>
          </a:r>
          <a:endParaRPr lang="nl-NL" dirty="0"/>
        </a:p>
      </dgm:t>
    </dgm:pt>
    <dgm:pt modelId="{BE4A31A5-F650-4A55-8CE8-B5E4F764A4B0}" type="parTrans" cxnId="{4C765463-3948-400F-B08C-53CC644770CF}">
      <dgm:prSet/>
      <dgm:spPr/>
      <dgm:t>
        <a:bodyPr/>
        <a:lstStyle/>
        <a:p>
          <a:endParaRPr lang="nl-NL"/>
        </a:p>
      </dgm:t>
    </dgm:pt>
    <dgm:pt modelId="{42F853AE-A97D-4540-9D95-046A81B683A1}" type="sibTrans" cxnId="{4C765463-3948-400F-B08C-53CC644770CF}">
      <dgm:prSet/>
      <dgm:spPr/>
      <dgm:t>
        <a:bodyPr/>
        <a:lstStyle/>
        <a:p>
          <a:endParaRPr lang="nl-NL"/>
        </a:p>
      </dgm:t>
    </dgm:pt>
    <dgm:pt modelId="{3A4F77D6-DC62-452C-BF2E-F5567DF5B759}">
      <dgm:prSet phldrT="[Tekst]"/>
      <dgm:spPr>
        <a:solidFill>
          <a:srgbClr val="0070C0"/>
        </a:solidFill>
      </dgm:spPr>
      <dgm:t>
        <a:bodyPr/>
        <a:lstStyle/>
        <a:p>
          <a:r>
            <a:rPr lang="nl-NL" dirty="0" smtClean="0"/>
            <a:t>2. Behandeling chronisch hartfalen</a:t>
          </a:r>
          <a:endParaRPr lang="nl-NL" dirty="0"/>
        </a:p>
      </dgm:t>
    </dgm:pt>
    <dgm:pt modelId="{37B7541E-47AD-4495-95D9-F0D7386C668C}" type="parTrans" cxnId="{74EE8A41-CBA2-451A-9D88-BD21990E7B87}">
      <dgm:prSet/>
      <dgm:spPr/>
      <dgm:t>
        <a:bodyPr/>
        <a:lstStyle/>
        <a:p>
          <a:endParaRPr lang="nl-NL"/>
        </a:p>
      </dgm:t>
    </dgm:pt>
    <dgm:pt modelId="{77CF18D8-E542-465E-A1DD-0AA5B24CE65C}" type="sibTrans" cxnId="{74EE8A41-CBA2-451A-9D88-BD21990E7B87}">
      <dgm:prSet/>
      <dgm:spPr/>
      <dgm:t>
        <a:bodyPr/>
        <a:lstStyle/>
        <a:p>
          <a:endParaRPr lang="nl-NL"/>
        </a:p>
      </dgm:t>
    </dgm:pt>
    <dgm:pt modelId="{2227AFE3-2768-4CD0-8B8E-42D67BD2E1D5}">
      <dgm:prSet phldrT="[Tekst]"/>
      <dgm:spPr>
        <a:solidFill>
          <a:srgbClr val="92D050"/>
        </a:solidFill>
      </dgm:spPr>
      <dgm:t>
        <a:bodyPr/>
        <a:lstStyle/>
        <a:p>
          <a:r>
            <a:rPr lang="nl-NL" dirty="0" smtClean="0"/>
            <a:t>3. Risicofactoren voor heropname</a:t>
          </a:r>
          <a:endParaRPr lang="nl-NL" dirty="0"/>
        </a:p>
      </dgm:t>
    </dgm:pt>
    <dgm:pt modelId="{DBA04719-4BD8-410B-A8C6-A451099C8867}" type="parTrans" cxnId="{DDA72EC9-0D9B-441F-8D7E-615865D8A285}">
      <dgm:prSet/>
      <dgm:spPr/>
      <dgm:t>
        <a:bodyPr/>
        <a:lstStyle/>
        <a:p>
          <a:endParaRPr lang="nl-NL"/>
        </a:p>
      </dgm:t>
    </dgm:pt>
    <dgm:pt modelId="{43D7EDB1-C3D8-4DFE-B732-2C93D7728AF2}" type="sibTrans" cxnId="{DDA72EC9-0D9B-441F-8D7E-615865D8A285}">
      <dgm:prSet/>
      <dgm:spPr/>
      <dgm:t>
        <a:bodyPr/>
        <a:lstStyle/>
        <a:p>
          <a:endParaRPr lang="nl-NL"/>
        </a:p>
      </dgm:t>
    </dgm:pt>
    <dgm:pt modelId="{88CF87DF-56B8-4E38-9330-94952D7627E7}">
      <dgm:prSet/>
      <dgm:spPr>
        <a:solidFill>
          <a:srgbClr val="0070C0"/>
        </a:solidFill>
      </dgm:spPr>
      <dgm:t>
        <a:bodyPr/>
        <a:lstStyle/>
        <a:p>
          <a:r>
            <a:rPr lang="nl-NL" dirty="0" smtClean="0"/>
            <a:t>4. De verpleegkundige als </a:t>
          </a:r>
          <a:r>
            <a:rPr lang="nl-NL" dirty="0" err="1" smtClean="0"/>
            <a:t>educator</a:t>
          </a:r>
          <a:endParaRPr lang="nl-NL" dirty="0"/>
        </a:p>
      </dgm:t>
    </dgm:pt>
    <dgm:pt modelId="{EF49B869-3AAE-47CA-9AA1-82A77E1A2EA0}" type="parTrans" cxnId="{CBEF2FD1-8A5F-44E8-A73B-CA3755B1872B}">
      <dgm:prSet/>
      <dgm:spPr/>
      <dgm:t>
        <a:bodyPr/>
        <a:lstStyle/>
        <a:p>
          <a:endParaRPr lang="nl-NL"/>
        </a:p>
      </dgm:t>
    </dgm:pt>
    <dgm:pt modelId="{855BE256-F2B1-4B59-AD10-061F3CABC96B}" type="sibTrans" cxnId="{CBEF2FD1-8A5F-44E8-A73B-CA3755B1872B}">
      <dgm:prSet/>
      <dgm:spPr/>
      <dgm:t>
        <a:bodyPr/>
        <a:lstStyle/>
        <a:p>
          <a:endParaRPr lang="nl-NL"/>
        </a:p>
      </dgm:t>
    </dgm:pt>
    <dgm:pt modelId="{DD7A8D71-8917-4ACF-9D74-74191A754031}">
      <dgm:prSet/>
      <dgm:spPr>
        <a:solidFill>
          <a:srgbClr val="0070C0"/>
        </a:solidFill>
      </dgm:spPr>
      <dgm:t>
        <a:bodyPr/>
        <a:lstStyle/>
        <a:p>
          <a:r>
            <a:rPr lang="nl-NL" dirty="0" smtClean="0"/>
            <a:t>5. De educatiesessie</a:t>
          </a:r>
          <a:endParaRPr lang="nl-NL" dirty="0"/>
        </a:p>
      </dgm:t>
    </dgm:pt>
    <dgm:pt modelId="{D3F17BCF-F86C-46A2-93C7-D9D8690F0BE5}" type="parTrans" cxnId="{28AC1599-1104-410F-99F5-45290BEDA419}">
      <dgm:prSet/>
      <dgm:spPr/>
      <dgm:t>
        <a:bodyPr/>
        <a:lstStyle/>
        <a:p>
          <a:endParaRPr lang="nl-NL"/>
        </a:p>
      </dgm:t>
    </dgm:pt>
    <dgm:pt modelId="{52441862-3B77-485B-AE60-6873BE7851EF}" type="sibTrans" cxnId="{28AC1599-1104-410F-99F5-45290BEDA419}">
      <dgm:prSet/>
      <dgm:spPr/>
      <dgm:t>
        <a:bodyPr/>
        <a:lstStyle/>
        <a:p>
          <a:endParaRPr lang="nl-NL"/>
        </a:p>
      </dgm:t>
    </dgm:pt>
    <dgm:pt modelId="{E3A2B3F4-F648-497E-940B-B2C1FBFFBFCC}" type="pres">
      <dgm:prSet presAssocID="{F9761A10-8793-499A-90FD-8D502741D4DE}" presName="linear" presStyleCnt="0">
        <dgm:presLayoutVars>
          <dgm:dir/>
          <dgm:animLvl val="lvl"/>
          <dgm:resizeHandles val="exact"/>
        </dgm:presLayoutVars>
      </dgm:prSet>
      <dgm:spPr/>
      <dgm:t>
        <a:bodyPr/>
        <a:lstStyle/>
        <a:p>
          <a:endParaRPr lang="nl-NL"/>
        </a:p>
      </dgm:t>
    </dgm:pt>
    <dgm:pt modelId="{9C26C167-B653-4FAC-A852-A617C182D9E6}" type="pres">
      <dgm:prSet presAssocID="{A430E195-FAF6-4DD2-B967-F44CE11DC00E}" presName="parentLin" presStyleCnt="0"/>
      <dgm:spPr/>
    </dgm:pt>
    <dgm:pt modelId="{EE3C8FDA-23D2-489B-9FBB-A672A10D8E8D}" type="pres">
      <dgm:prSet presAssocID="{A430E195-FAF6-4DD2-B967-F44CE11DC00E}" presName="parentLeftMargin" presStyleLbl="node1" presStyleIdx="0" presStyleCnt="5"/>
      <dgm:spPr/>
      <dgm:t>
        <a:bodyPr/>
        <a:lstStyle/>
        <a:p>
          <a:endParaRPr lang="nl-NL"/>
        </a:p>
      </dgm:t>
    </dgm:pt>
    <dgm:pt modelId="{150202D0-4FC9-43DD-817D-654A8201D45E}" type="pres">
      <dgm:prSet presAssocID="{A430E195-FAF6-4DD2-B967-F44CE11DC00E}" presName="parentText" presStyleLbl="node1" presStyleIdx="0" presStyleCnt="5">
        <dgm:presLayoutVars>
          <dgm:chMax val="0"/>
          <dgm:bulletEnabled val="1"/>
        </dgm:presLayoutVars>
      </dgm:prSet>
      <dgm:spPr/>
      <dgm:t>
        <a:bodyPr/>
        <a:lstStyle/>
        <a:p>
          <a:endParaRPr lang="nl-NL"/>
        </a:p>
      </dgm:t>
    </dgm:pt>
    <dgm:pt modelId="{3514B5DE-033F-49D5-B3D9-8D45A4BB381F}" type="pres">
      <dgm:prSet presAssocID="{A430E195-FAF6-4DD2-B967-F44CE11DC00E}" presName="negativeSpace" presStyleCnt="0"/>
      <dgm:spPr/>
    </dgm:pt>
    <dgm:pt modelId="{38F3AFD8-44B1-4AE2-A9C4-D430D9BD3E2D}" type="pres">
      <dgm:prSet presAssocID="{A430E195-FAF6-4DD2-B967-F44CE11DC00E}" presName="childText" presStyleLbl="conFgAcc1" presStyleIdx="0" presStyleCnt="5">
        <dgm:presLayoutVars>
          <dgm:bulletEnabled val="1"/>
        </dgm:presLayoutVars>
      </dgm:prSet>
      <dgm:spPr/>
    </dgm:pt>
    <dgm:pt modelId="{5BACFC0F-CE30-4826-838B-64DB85E76E3B}" type="pres">
      <dgm:prSet presAssocID="{42F853AE-A97D-4540-9D95-046A81B683A1}" presName="spaceBetweenRectangles" presStyleCnt="0"/>
      <dgm:spPr/>
    </dgm:pt>
    <dgm:pt modelId="{06E45D3F-7C7B-4532-ABF3-806DBCB79ED5}" type="pres">
      <dgm:prSet presAssocID="{3A4F77D6-DC62-452C-BF2E-F5567DF5B759}" presName="parentLin" presStyleCnt="0"/>
      <dgm:spPr/>
    </dgm:pt>
    <dgm:pt modelId="{9AFC6BB3-1F69-4550-BE53-8C02AB74CC8F}" type="pres">
      <dgm:prSet presAssocID="{3A4F77D6-DC62-452C-BF2E-F5567DF5B759}" presName="parentLeftMargin" presStyleLbl="node1" presStyleIdx="0" presStyleCnt="5"/>
      <dgm:spPr/>
      <dgm:t>
        <a:bodyPr/>
        <a:lstStyle/>
        <a:p>
          <a:endParaRPr lang="nl-NL"/>
        </a:p>
      </dgm:t>
    </dgm:pt>
    <dgm:pt modelId="{678C1A9C-9A24-4EB4-89F2-56B238000C20}" type="pres">
      <dgm:prSet presAssocID="{3A4F77D6-DC62-452C-BF2E-F5567DF5B759}" presName="parentText" presStyleLbl="node1" presStyleIdx="1" presStyleCnt="5">
        <dgm:presLayoutVars>
          <dgm:chMax val="0"/>
          <dgm:bulletEnabled val="1"/>
        </dgm:presLayoutVars>
      </dgm:prSet>
      <dgm:spPr/>
      <dgm:t>
        <a:bodyPr/>
        <a:lstStyle/>
        <a:p>
          <a:endParaRPr lang="nl-NL"/>
        </a:p>
      </dgm:t>
    </dgm:pt>
    <dgm:pt modelId="{225FD291-B0A4-478F-9E51-3183CA0E6808}" type="pres">
      <dgm:prSet presAssocID="{3A4F77D6-DC62-452C-BF2E-F5567DF5B759}" presName="negativeSpace" presStyleCnt="0"/>
      <dgm:spPr/>
    </dgm:pt>
    <dgm:pt modelId="{D53EFE61-4BC0-40DA-9290-1A45799B1498}" type="pres">
      <dgm:prSet presAssocID="{3A4F77D6-DC62-452C-BF2E-F5567DF5B759}" presName="childText" presStyleLbl="conFgAcc1" presStyleIdx="1" presStyleCnt="5">
        <dgm:presLayoutVars>
          <dgm:bulletEnabled val="1"/>
        </dgm:presLayoutVars>
      </dgm:prSet>
      <dgm:spPr/>
    </dgm:pt>
    <dgm:pt modelId="{77FEBA66-B7CF-4DF1-87F2-D7592FC3C662}" type="pres">
      <dgm:prSet presAssocID="{77CF18D8-E542-465E-A1DD-0AA5B24CE65C}" presName="spaceBetweenRectangles" presStyleCnt="0"/>
      <dgm:spPr/>
    </dgm:pt>
    <dgm:pt modelId="{85E39225-A75F-45EE-B6D0-7DB8BA7F5C52}" type="pres">
      <dgm:prSet presAssocID="{2227AFE3-2768-4CD0-8B8E-42D67BD2E1D5}" presName="parentLin" presStyleCnt="0"/>
      <dgm:spPr/>
    </dgm:pt>
    <dgm:pt modelId="{8F4A5314-98FD-4983-B906-CF8F31A2AD9F}" type="pres">
      <dgm:prSet presAssocID="{2227AFE3-2768-4CD0-8B8E-42D67BD2E1D5}" presName="parentLeftMargin" presStyleLbl="node1" presStyleIdx="1" presStyleCnt="5"/>
      <dgm:spPr/>
      <dgm:t>
        <a:bodyPr/>
        <a:lstStyle/>
        <a:p>
          <a:endParaRPr lang="nl-NL"/>
        </a:p>
      </dgm:t>
    </dgm:pt>
    <dgm:pt modelId="{D69A26CA-E94E-4346-A57A-E74688998B68}" type="pres">
      <dgm:prSet presAssocID="{2227AFE3-2768-4CD0-8B8E-42D67BD2E1D5}" presName="parentText" presStyleLbl="node1" presStyleIdx="2" presStyleCnt="5">
        <dgm:presLayoutVars>
          <dgm:chMax val="0"/>
          <dgm:bulletEnabled val="1"/>
        </dgm:presLayoutVars>
      </dgm:prSet>
      <dgm:spPr/>
      <dgm:t>
        <a:bodyPr/>
        <a:lstStyle/>
        <a:p>
          <a:endParaRPr lang="nl-NL"/>
        </a:p>
      </dgm:t>
    </dgm:pt>
    <dgm:pt modelId="{D4A0CE18-B682-4C78-9963-4CAB52C5858F}" type="pres">
      <dgm:prSet presAssocID="{2227AFE3-2768-4CD0-8B8E-42D67BD2E1D5}" presName="negativeSpace" presStyleCnt="0"/>
      <dgm:spPr/>
    </dgm:pt>
    <dgm:pt modelId="{6C8F9A8B-3053-4985-A934-01CCF5233922}" type="pres">
      <dgm:prSet presAssocID="{2227AFE3-2768-4CD0-8B8E-42D67BD2E1D5}" presName="childText" presStyleLbl="conFgAcc1" presStyleIdx="2" presStyleCnt="5">
        <dgm:presLayoutVars>
          <dgm:bulletEnabled val="1"/>
        </dgm:presLayoutVars>
      </dgm:prSet>
      <dgm:spPr/>
    </dgm:pt>
    <dgm:pt modelId="{D93C083C-3545-4D88-AB84-44EF36B8D980}" type="pres">
      <dgm:prSet presAssocID="{43D7EDB1-C3D8-4DFE-B732-2C93D7728AF2}" presName="spaceBetweenRectangles" presStyleCnt="0"/>
      <dgm:spPr/>
    </dgm:pt>
    <dgm:pt modelId="{7EA0179E-EC8E-4DD1-BB87-777C0F193562}" type="pres">
      <dgm:prSet presAssocID="{88CF87DF-56B8-4E38-9330-94952D7627E7}" presName="parentLin" presStyleCnt="0"/>
      <dgm:spPr/>
    </dgm:pt>
    <dgm:pt modelId="{7882ADAC-A020-4CF3-B037-E0155A4F7281}" type="pres">
      <dgm:prSet presAssocID="{88CF87DF-56B8-4E38-9330-94952D7627E7}" presName="parentLeftMargin" presStyleLbl="node1" presStyleIdx="2" presStyleCnt="5"/>
      <dgm:spPr/>
      <dgm:t>
        <a:bodyPr/>
        <a:lstStyle/>
        <a:p>
          <a:endParaRPr lang="nl-NL"/>
        </a:p>
      </dgm:t>
    </dgm:pt>
    <dgm:pt modelId="{BC5A6CE5-8190-486C-B9AC-65F5E63BDB8F}" type="pres">
      <dgm:prSet presAssocID="{88CF87DF-56B8-4E38-9330-94952D7627E7}" presName="parentText" presStyleLbl="node1" presStyleIdx="3" presStyleCnt="5">
        <dgm:presLayoutVars>
          <dgm:chMax val="0"/>
          <dgm:bulletEnabled val="1"/>
        </dgm:presLayoutVars>
      </dgm:prSet>
      <dgm:spPr/>
      <dgm:t>
        <a:bodyPr/>
        <a:lstStyle/>
        <a:p>
          <a:endParaRPr lang="nl-NL"/>
        </a:p>
      </dgm:t>
    </dgm:pt>
    <dgm:pt modelId="{DA87ECAA-405D-4CD8-9621-4DDA8FB97347}" type="pres">
      <dgm:prSet presAssocID="{88CF87DF-56B8-4E38-9330-94952D7627E7}" presName="negativeSpace" presStyleCnt="0"/>
      <dgm:spPr/>
    </dgm:pt>
    <dgm:pt modelId="{BDDC099C-62D1-42D7-82E7-B2D91A5BEA68}" type="pres">
      <dgm:prSet presAssocID="{88CF87DF-56B8-4E38-9330-94952D7627E7}" presName="childText" presStyleLbl="conFgAcc1" presStyleIdx="3" presStyleCnt="5">
        <dgm:presLayoutVars>
          <dgm:bulletEnabled val="1"/>
        </dgm:presLayoutVars>
      </dgm:prSet>
      <dgm:spPr/>
    </dgm:pt>
    <dgm:pt modelId="{E3FDDCE6-547A-4703-9A28-7FDD6A516C0D}" type="pres">
      <dgm:prSet presAssocID="{855BE256-F2B1-4B59-AD10-061F3CABC96B}" presName="spaceBetweenRectangles" presStyleCnt="0"/>
      <dgm:spPr/>
    </dgm:pt>
    <dgm:pt modelId="{BC7C0E33-3072-45DF-BE15-B4574E199E31}" type="pres">
      <dgm:prSet presAssocID="{DD7A8D71-8917-4ACF-9D74-74191A754031}" presName="parentLin" presStyleCnt="0"/>
      <dgm:spPr/>
    </dgm:pt>
    <dgm:pt modelId="{8A15E5A4-C95F-40A8-91D1-C019299B41D5}" type="pres">
      <dgm:prSet presAssocID="{DD7A8D71-8917-4ACF-9D74-74191A754031}" presName="parentLeftMargin" presStyleLbl="node1" presStyleIdx="3" presStyleCnt="5"/>
      <dgm:spPr/>
      <dgm:t>
        <a:bodyPr/>
        <a:lstStyle/>
        <a:p>
          <a:endParaRPr lang="nl-NL"/>
        </a:p>
      </dgm:t>
    </dgm:pt>
    <dgm:pt modelId="{777D92CC-8152-422C-B280-4504BA7186AB}" type="pres">
      <dgm:prSet presAssocID="{DD7A8D71-8917-4ACF-9D74-74191A754031}" presName="parentText" presStyleLbl="node1" presStyleIdx="4" presStyleCnt="5">
        <dgm:presLayoutVars>
          <dgm:chMax val="0"/>
          <dgm:bulletEnabled val="1"/>
        </dgm:presLayoutVars>
      </dgm:prSet>
      <dgm:spPr/>
      <dgm:t>
        <a:bodyPr/>
        <a:lstStyle/>
        <a:p>
          <a:endParaRPr lang="nl-NL"/>
        </a:p>
      </dgm:t>
    </dgm:pt>
    <dgm:pt modelId="{4A8F84CE-AB4C-42C5-8CC6-146CF97ED2A0}" type="pres">
      <dgm:prSet presAssocID="{DD7A8D71-8917-4ACF-9D74-74191A754031}" presName="negativeSpace" presStyleCnt="0"/>
      <dgm:spPr/>
    </dgm:pt>
    <dgm:pt modelId="{5CA0985C-B50D-430D-8937-C99D8C193809}" type="pres">
      <dgm:prSet presAssocID="{DD7A8D71-8917-4ACF-9D74-74191A754031}" presName="childText" presStyleLbl="conFgAcc1" presStyleIdx="4" presStyleCnt="5">
        <dgm:presLayoutVars>
          <dgm:bulletEnabled val="1"/>
        </dgm:presLayoutVars>
      </dgm:prSet>
      <dgm:spPr/>
    </dgm:pt>
  </dgm:ptLst>
  <dgm:cxnLst>
    <dgm:cxn modelId="{B01EDF40-9581-4215-801C-A1EDA2459C7B}" type="presOf" srcId="{DD7A8D71-8917-4ACF-9D74-74191A754031}" destId="{8A15E5A4-C95F-40A8-91D1-C019299B41D5}" srcOrd="0" destOrd="0" presId="urn:microsoft.com/office/officeart/2005/8/layout/list1"/>
    <dgm:cxn modelId="{6028E637-7553-4709-BC2E-E94844EEDD3B}" type="presOf" srcId="{3A4F77D6-DC62-452C-BF2E-F5567DF5B759}" destId="{678C1A9C-9A24-4EB4-89F2-56B238000C20}" srcOrd="1" destOrd="0" presId="urn:microsoft.com/office/officeart/2005/8/layout/list1"/>
    <dgm:cxn modelId="{5BA12FFE-4EDC-4DCA-A4CA-29DBBE987070}" type="presOf" srcId="{A430E195-FAF6-4DD2-B967-F44CE11DC00E}" destId="{EE3C8FDA-23D2-489B-9FBB-A672A10D8E8D}" srcOrd="0" destOrd="0" presId="urn:microsoft.com/office/officeart/2005/8/layout/list1"/>
    <dgm:cxn modelId="{17C0860E-E85F-431E-BC66-349079F39EF6}" type="presOf" srcId="{2227AFE3-2768-4CD0-8B8E-42D67BD2E1D5}" destId="{8F4A5314-98FD-4983-B906-CF8F31A2AD9F}" srcOrd="0" destOrd="0" presId="urn:microsoft.com/office/officeart/2005/8/layout/list1"/>
    <dgm:cxn modelId="{DDA72EC9-0D9B-441F-8D7E-615865D8A285}" srcId="{F9761A10-8793-499A-90FD-8D502741D4DE}" destId="{2227AFE3-2768-4CD0-8B8E-42D67BD2E1D5}" srcOrd="2" destOrd="0" parTransId="{DBA04719-4BD8-410B-A8C6-A451099C8867}" sibTransId="{43D7EDB1-C3D8-4DFE-B732-2C93D7728AF2}"/>
    <dgm:cxn modelId="{74EE8A41-CBA2-451A-9D88-BD21990E7B87}" srcId="{F9761A10-8793-499A-90FD-8D502741D4DE}" destId="{3A4F77D6-DC62-452C-BF2E-F5567DF5B759}" srcOrd="1" destOrd="0" parTransId="{37B7541E-47AD-4495-95D9-F0D7386C668C}" sibTransId="{77CF18D8-E542-465E-A1DD-0AA5B24CE65C}"/>
    <dgm:cxn modelId="{CBEF2FD1-8A5F-44E8-A73B-CA3755B1872B}" srcId="{F9761A10-8793-499A-90FD-8D502741D4DE}" destId="{88CF87DF-56B8-4E38-9330-94952D7627E7}" srcOrd="3" destOrd="0" parTransId="{EF49B869-3AAE-47CA-9AA1-82A77E1A2EA0}" sibTransId="{855BE256-F2B1-4B59-AD10-061F3CABC96B}"/>
    <dgm:cxn modelId="{4C765463-3948-400F-B08C-53CC644770CF}" srcId="{F9761A10-8793-499A-90FD-8D502741D4DE}" destId="{A430E195-FAF6-4DD2-B967-F44CE11DC00E}" srcOrd="0" destOrd="0" parTransId="{BE4A31A5-F650-4A55-8CE8-B5E4F764A4B0}" sibTransId="{42F853AE-A97D-4540-9D95-046A81B683A1}"/>
    <dgm:cxn modelId="{28AC1599-1104-410F-99F5-45290BEDA419}" srcId="{F9761A10-8793-499A-90FD-8D502741D4DE}" destId="{DD7A8D71-8917-4ACF-9D74-74191A754031}" srcOrd="4" destOrd="0" parTransId="{D3F17BCF-F86C-46A2-93C7-D9D8690F0BE5}" sibTransId="{52441862-3B77-485B-AE60-6873BE7851EF}"/>
    <dgm:cxn modelId="{53CE7405-D458-4A8B-AC7D-11EC901AFD8E}" type="presOf" srcId="{3A4F77D6-DC62-452C-BF2E-F5567DF5B759}" destId="{9AFC6BB3-1F69-4550-BE53-8C02AB74CC8F}" srcOrd="0" destOrd="0" presId="urn:microsoft.com/office/officeart/2005/8/layout/list1"/>
    <dgm:cxn modelId="{3F44877D-B572-4B66-8AA2-9F109E1FA13D}" type="presOf" srcId="{88CF87DF-56B8-4E38-9330-94952D7627E7}" destId="{BC5A6CE5-8190-486C-B9AC-65F5E63BDB8F}" srcOrd="1" destOrd="0" presId="urn:microsoft.com/office/officeart/2005/8/layout/list1"/>
    <dgm:cxn modelId="{FCE0FB2B-2228-45E8-BE1B-48588C9DE041}" type="presOf" srcId="{F9761A10-8793-499A-90FD-8D502741D4DE}" destId="{E3A2B3F4-F648-497E-940B-B2C1FBFFBFCC}" srcOrd="0" destOrd="0" presId="urn:microsoft.com/office/officeart/2005/8/layout/list1"/>
    <dgm:cxn modelId="{0DA5BB95-9BA6-451F-83E9-5559F8C4D6CE}" type="presOf" srcId="{88CF87DF-56B8-4E38-9330-94952D7627E7}" destId="{7882ADAC-A020-4CF3-B037-E0155A4F7281}" srcOrd="0" destOrd="0" presId="urn:microsoft.com/office/officeart/2005/8/layout/list1"/>
    <dgm:cxn modelId="{161D0E5C-5423-4829-95F3-04F52927496D}" type="presOf" srcId="{DD7A8D71-8917-4ACF-9D74-74191A754031}" destId="{777D92CC-8152-422C-B280-4504BA7186AB}" srcOrd="1" destOrd="0" presId="urn:microsoft.com/office/officeart/2005/8/layout/list1"/>
    <dgm:cxn modelId="{7396F3B3-8EC2-4763-B42C-DE48B5032A11}" type="presOf" srcId="{2227AFE3-2768-4CD0-8B8E-42D67BD2E1D5}" destId="{D69A26CA-E94E-4346-A57A-E74688998B68}" srcOrd="1" destOrd="0" presId="urn:microsoft.com/office/officeart/2005/8/layout/list1"/>
    <dgm:cxn modelId="{1D5EF045-47CA-45D1-814E-3BA5DC0C23CE}" type="presOf" srcId="{A430E195-FAF6-4DD2-B967-F44CE11DC00E}" destId="{150202D0-4FC9-43DD-817D-654A8201D45E}" srcOrd="1" destOrd="0" presId="urn:microsoft.com/office/officeart/2005/8/layout/list1"/>
    <dgm:cxn modelId="{80C6FB31-F84C-4D8B-B2AD-FE28C657CE8C}" type="presParOf" srcId="{E3A2B3F4-F648-497E-940B-B2C1FBFFBFCC}" destId="{9C26C167-B653-4FAC-A852-A617C182D9E6}" srcOrd="0" destOrd="0" presId="urn:microsoft.com/office/officeart/2005/8/layout/list1"/>
    <dgm:cxn modelId="{F7994E2F-504A-42FD-B803-2F483C65D77C}" type="presParOf" srcId="{9C26C167-B653-4FAC-A852-A617C182D9E6}" destId="{EE3C8FDA-23D2-489B-9FBB-A672A10D8E8D}" srcOrd="0" destOrd="0" presId="urn:microsoft.com/office/officeart/2005/8/layout/list1"/>
    <dgm:cxn modelId="{95ECAD27-773B-4621-926D-2515C3CB710F}" type="presParOf" srcId="{9C26C167-B653-4FAC-A852-A617C182D9E6}" destId="{150202D0-4FC9-43DD-817D-654A8201D45E}" srcOrd="1" destOrd="0" presId="urn:microsoft.com/office/officeart/2005/8/layout/list1"/>
    <dgm:cxn modelId="{C95FCB10-2FBF-4E9B-8839-400709FD72F6}" type="presParOf" srcId="{E3A2B3F4-F648-497E-940B-B2C1FBFFBFCC}" destId="{3514B5DE-033F-49D5-B3D9-8D45A4BB381F}" srcOrd="1" destOrd="0" presId="urn:microsoft.com/office/officeart/2005/8/layout/list1"/>
    <dgm:cxn modelId="{E3F8D41B-0506-462F-AA72-D6EA08637A8C}" type="presParOf" srcId="{E3A2B3F4-F648-497E-940B-B2C1FBFFBFCC}" destId="{38F3AFD8-44B1-4AE2-A9C4-D430D9BD3E2D}" srcOrd="2" destOrd="0" presId="urn:microsoft.com/office/officeart/2005/8/layout/list1"/>
    <dgm:cxn modelId="{A3B5E073-A960-4B38-9AD1-97444CE55605}" type="presParOf" srcId="{E3A2B3F4-F648-497E-940B-B2C1FBFFBFCC}" destId="{5BACFC0F-CE30-4826-838B-64DB85E76E3B}" srcOrd="3" destOrd="0" presId="urn:microsoft.com/office/officeart/2005/8/layout/list1"/>
    <dgm:cxn modelId="{F604311E-F3D5-4A6C-86C6-5CE0B8EEDF95}" type="presParOf" srcId="{E3A2B3F4-F648-497E-940B-B2C1FBFFBFCC}" destId="{06E45D3F-7C7B-4532-ABF3-806DBCB79ED5}" srcOrd="4" destOrd="0" presId="urn:microsoft.com/office/officeart/2005/8/layout/list1"/>
    <dgm:cxn modelId="{9D1BBA2F-8EC7-4D5A-9F34-0923606C3618}" type="presParOf" srcId="{06E45D3F-7C7B-4532-ABF3-806DBCB79ED5}" destId="{9AFC6BB3-1F69-4550-BE53-8C02AB74CC8F}" srcOrd="0" destOrd="0" presId="urn:microsoft.com/office/officeart/2005/8/layout/list1"/>
    <dgm:cxn modelId="{4984E356-CECB-4F60-A6F4-D583BCBCB72A}" type="presParOf" srcId="{06E45D3F-7C7B-4532-ABF3-806DBCB79ED5}" destId="{678C1A9C-9A24-4EB4-89F2-56B238000C20}" srcOrd="1" destOrd="0" presId="urn:microsoft.com/office/officeart/2005/8/layout/list1"/>
    <dgm:cxn modelId="{8E74CA2B-1362-4EA9-A535-069F336C0262}" type="presParOf" srcId="{E3A2B3F4-F648-497E-940B-B2C1FBFFBFCC}" destId="{225FD291-B0A4-478F-9E51-3183CA0E6808}" srcOrd="5" destOrd="0" presId="urn:microsoft.com/office/officeart/2005/8/layout/list1"/>
    <dgm:cxn modelId="{12F5C1A4-DEDB-4CC8-9587-8CB53884840E}" type="presParOf" srcId="{E3A2B3F4-F648-497E-940B-B2C1FBFFBFCC}" destId="{D53EFE61-4BC0-40DA-9290-1A45799B1498}" srcOrd="6" destOrd="0" presId="urn:microsoft.com/office/officeart/2005/8/layout/list1"/>
    <dgm:cxn modelId="{7FDA2CC4-3C4B-4980-B49B-74BAEEDAE7B4}" type="presParOf" srcId="{E3A2B3F4-F648-497E-940B-B2C1FBFFBFCC}" destId="{77FEBA66-B7CF-4DF1-87F2-D7592FC3C662}" srcOrd="7" destOrd="0" presId="urn:microsoft.com/office/officeart/2005/8/layout/list1"/>
    <dgm:cxn modelId="{0C00DD19-962F-4AB6-B667-E134E0A34A1C}" type="presParOf" srcId="{E3A2B3F4-F648-497E-940B-B2C1FBFFBFCC}" destId="{85E39225-A75F-45EE-B6D0-7DB8BA7F5C52}" srcOrd="8" destOrd="0" presId="urn:microsoft.com/office/officeart/2005/8/layout/list1"/>
    <dgm:cxn modelId="{6C97B09D-EA64-4A08-820F-2DC87F6D171A}" type="presParOf" srcId="{85E39225-A75F-45EE-B6D0-7DB8BA7F5C52}" destId="{8F4A5314-98FD-4983-B906-CF8F31A2AD9F}" srcOrd="0" destOrd="0" presId="urn:microsoft.com/office/officeart/2005/8/layout/list1"/>
    <dgm:cxn modelId="{57C1CDEE-FADA-4513-AE29-DC994C41A2E3}" type="presParOf" srcId="{85E39225-A75F-45EE-B6D0-7DB8BA7F5C52}" destId="{D69A26CA-E94E-4346-A57A-E74688998B68}" srcOrd="1" destOrd="0" presId="urn:microsoft.com/office/officeart/2005/8/layout/list1"/>
    <dgm:cxn modelId="{ED3CA78B-171C-4DA5-8895-08FFDCF682BB}" type="presParOf" srcId="{E3A2B3F4-F648-497E-940B-B2C1FBFFBFCC}" destId="{D4A0CE18-B682-4C78-9963-4CAB52C5858F}" srcOrd="9" destOrd="0" presId="urn:microsoft.com/office/officeart/2005/8/layout/list1"/>
    <dgm:cxn modelId="{AB372885-69EA-436A-A39C-0C1E530DC7D0}" type="presParOf" srcId="{E3A2B3F4-F648-497E-940B-B2C1FBFFBFCC}" destId="{6C8F9A8B-3053-4985-A934-01CCF5233922}" srcOrd="10" destOrd="0" presId="urn:microsoft.com/office/officeart/2005/8/layout/list1"/>
    <dgm:cxn modelId="{1C112627-394A-4CF3-8D85-BD6BC5EA099E}" type="presParOf" srcId="{E3A2B3F4-F648-497E-940B-B2C1FBFFBFCC}" destId="{D93C083C-3545-4D88-AB84-44EF36B8D980}" srcOrd="11" destOrd="0" presId="urn:microsoft.com/office/officeart/2005/8/layout/list1"/>
    <dgm:cxn modelId="{2EA9091A-DEA5-48EC-B48C-EA3F652ECFB2}" type="presParOf" srcId="{E3A2B3F4-F648-497E-940B-B2C1FBFFBFCC}" destId="{7EA0179E-EC8E-4DD1-BB87-777C0F193562}" srcOrd="12" destOrd="0" presId="urn:microsoft.com/office/officeart/2005/8/layout/list1"/>
    <dgm:cxn modelId="{185D8012-1124-4E20-8FE1-98B539EB43CC}" type="presParOf" srcId="{7EA0179E-EC8E-4DD1-BB87-777C0F193562}" destId="{7882ADAC-A020-4CF3-B037-E0155A4F7281}" srcOrd="0" destOrd="0" presId="urn:microsoft.com/office/officeart/2005/8/layout/list1"/>
    <dgm:cxn modelId="{C41276BA-11CD-45F9-9409-F9955C1C1F02}" type="presParOf" srcId="{7EA0179E-EC8E-4DD1-BB87-777C0F193562}" destId="{BC5A6CE5-8190-486C-B9AC-65F5E63BDB8F}" srcOrd="1" destOrd="0" presId="urn:microsoft.com/office/officeart/2005/8/layout/list1"/>
    <dgm:cxn modelId="{7C3D7BAB-6A2D-4E16-99B6-9C4FB2A1A40E}" type="presParOf" srcId="{E3A2B3F4-F648-497E-940B-B2C1FBFFBFCC}" destId="{DA87ECAA-405D-4CD8-9621-4DDA8FB97347}" srcOrd="13" destOrd="0" presId="urn:microsoft.com/office/officeart/2005/8/layout/list1"/>
    <dgm:cxn modelId="{808E8627-A291-4E1E-A98E-6720C72EC228}" type="presParOf" srcId="{E3A2B3F4-F648-497E-940B-B2C1FBFFBFCC}" destId="{BDDC099C-62D1-42D7-82E7-B2D91A5BEA68}" srcOrd="14" destOrd="0" presId="urn:microsoft.com/office/officeart/2005/8/layout/list1"/>
    <dgm:cxn modelId="{8866EA7C-912F-4163-93DB-26A42A08CC0B}" type="presParOf" srcId="{E3A2B3F4-F648-497E-940B-B2C1FBFFBFCC}" destId="{E3FDDCE6-547A-4703-9A28-7FDD6A516C0D}" srcOrd="15" destOrd="0" presId="urn:microsoft.com/office/officeart/2005/8/layout/list1"/>
    <dgm:cxn modelId="{DB6C6F6E-7737-42C9-94A4-DB23430DF860}" type="presParOf" srcId="{E3A2B3F4-F648-497E-940B-B2C1FBFFBFCC}" destId="{BC7C0E33-3072-45DF-BE15-B4574E199E31}" srcOrd="16" destOrd="0" presId="urn:microsoft.com/office/officeart/2005/8/layout/list1"/>
    <dgm:cxn modelId="{6179EF8E-47DC-486E-B3BD-2646F820CAEA}" type="presParOf" srcId="{BC7C0E33-3072-45DF-BE15-B4574E199E31}" destId="{8A15E5A4-C95F-40A8-91D1-C019299B41D5}" srcOrd="0" destOrd="0" presId="urn:microsoft.com/office/officeart/2005/8/layout/list1"/>
    <dgm:cxn modelId="{6570E69D-B546-454A-B629-FE2411B6F662}" type="presParOf" srcId="{BC7C0E33-3072-45DF-BE15-B4574E199E31}" destId="{777D92CC-8152-422C-B280-4504BA7186AB}" srcOrd="1" destOrd="0" presId="urn:microsoft.com/office/officeart/2005/8/layout/list1"/>
    <dgm:cxn modelId="{6304942F-7AE5-47FE-B6BD-A4CE7BA5783B}" type="presParOf" srcId="{E3A2B3F4-F648-497E-940B-B2C1FBFFBFCC}" destId="{4A8F84CE-AB4C-42C5-8CC6-146CF97ED2A0}" srcOrd="17" destOrd="0" presId="urn:microsoft.com/office/officeart/2005/8/layout/list1"/>
    <dgm:cxn modelId="{4DB5E09F-05F2-466B-BBB9-972CA497BF84}" type="presParOf" srcId="{E3A2B3F4-F648-497E-940B-B2C1FBFFBFCC}" destId="{5CA0985C-B50D-430D-8937-C99D8C19380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761A10-8793-499A-90FD-8D502741D4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A430E195-FAF6-4DD2-B967-F44CE11DC00E}">
      <dgm:prSet phldrT="[Tekst]"/>
      <dgm:spPr>
        <a:solidFill>
          <a:srgbClr val="92D050"/>
        </a:solidFill>
      </dgm:spPr>
      <dgm:t>
        <a:bodyPr/>
        <a:lstStyle/>
        <a:p>
          <a:r>
            <a:rPr lang="nl-NL" dirty="0" smtClean="0"/>
            <a:t>1. Behandeling acuut hartfalen</a:t>
          </a:r>
          <a:endParaRPr lang="nl-NL" dirty="0"/>
        </a:p>
      </dgm:t>
    </dgm:pt>
    <dgm:pt modelId="{BE4A31A5-F650-4A55-8CE8-B5E4F764A4B0}" type="parTrans" cxnId="{4C765463-3948-400F-B08C-53CC644770CF}">
      <dgm:prSet/>
      <dgm:spPr/>
      <dgm:t>
        <a:bodyPr/>
        <a:lstStyle/>
        <a:p>
          <a:endParaRPr lang="nl-NL"/>
        </a:p>
      </dgm:t>
    </dgm:pt>
    <dgm:pt modelId="{42F853AE-A97D-4540-9D95-046A81B683A1}" type="sibTrans" cxnId="{4C765463-3948-400F-B08C-53CC644770CF}">
      <dgm:prSet/>
      <dgm:spPr/>
      <dgm:t>
        <a:bodyPr/>
        <a:lstStyle/>
        <a:p>
          <a:endParaRPr lang="nl-NL"/>
        </a:p>
      </dgm:t>
    </dgm:pt>
    <dgm:pt modelId="{3A4F77D6-DC62-452C-BF2E-F5567DF5B759}">
      <dgm:prSet phldrT="[Tekst]"/>
      <dgm:spPr>
        <a:solidFill>
          <a:srgbClr val="0070C0"/>
        </a:solidFill>
      </dgm:spPr>
      <dgm:t>
        <a:bodyPr/>
        <a:lstStyle/>
        <a:p>
          <a:r>
            <a:rPr lang="nl-NL" dirty="0" smtClean="0"/>
            <a:t>2. Behandeling chronisch hartfalen</a:t>
          </a:r>
          <a:endParaRPr lang="nl-NL" dirty="0"/>
        </a:p>
      </dgm:t>
    </dgm:pt>
    <dgm:pt modelId="{37B7541E-47AD-4495-95D9-F0D7386C668C}" type="parTrans" cxnId="{74EE8A41-CBA2-451A-9D88-BD21990E7B87}">
      <dgm:prSet/>
      <dgm:spPr/>
      <dgm:t>
        <a:bodyPr/>
        <a:lstStyle/>
        <a:p>
          <a:endParaRPr lang="nl-NL"/>
        </a:p>
      </dgm:t>
    </dgm:pt>
    <dgm:pt modelId="{77CF18D8-E542-465E-A1DD-0AA5B24CE65C}" type="sibTrans" cxnId="{74EE8A41-CBA2-451A-9D88-BD21990E7B87}">
      <dgm:prSet/>
      <dgm:spPr/>
      <dgm:t>
        <a:bodyPr/>
        <a:lstStyle/>
        <a:p>
          <a:endParaRPr lang="nl-NL"/>
        </a:p>
      </dgm:t>
    </dgm:pt>
    <dgm:pt modelId="{2227AFE3-2768-4CD0-8B8E-42D67BD2E1D5}">
      <dgm:prSet phldrT="[Tekst]"/>
      <dgm:spPr>
        <a:solidFill>
          <a:srgbClr val="0070C0"/>
        </a:solidFill>
      </dgm:spPr>
      <dgm:t>
        <a:bodyPr/>
        <a:lstStyle/>
        <a:p>
          <a:r>
            <a:rPr lang="nl-NL" dirty="0" smtClean="0"/>
            <a:t>3. Risicofactoren voor heropname</a:t>
          </a:r>
          <a:endParaRPr lang="nl-NL" dirty="0"/>
        </a:p>
      </dgm:t>
    </dgm:pt>
    <dgm:pt modelId="{DBA04719-4BD8-410B-A8C6-A451099C8867}" type="parTrans" cxnId="{DDA72EC9-0D9B-441F-8D7E-615865D8A285}">
      <dgm:prSet/>
      <dgm:spPr/>
      <dgm:t>
        <a:bodyPr/>
        <a:lstStyle/>
        <a:p>
          <a:endParaRPr lang="nl-NL"/>
        </a:p>
      </dgm:t>
    </dgm:pt>
    <dgm:pt modelId="{43D7EDB1-C3D8-4DFE-B732-2C93D7728AF2}" type="sibTrans" cxnId="{DDA72EC9-0D9B-441F-8D7E-615865D8A285}">
      <dgm:prSet/>
      <dgm:spPr/>
      <dgm:t>
        <a:bodyPr/>
        <a:lstStyle/>
        <a:p>
          <a:endParaRPr lang="nl-NL"/>
        </a:p>
      </dgm:t>
    </dgm:pt>
    <dgm:pt modelId="{88CF87DF-56B8-4E38-9330-94952D7627E7}">
      <dgm:prSet/>
      <dgm:spPr>
        <a:solidFill>
          <a:srgbClr val="0070C0"/>
        </a:solidFill>
      </dgm:spPr>
      <dgm:t>
        <a:bodyPr/>
        <a:lstStyle/>
        <a:p>
          <a:r>
            <a:rPr lang="nl-NL" dirty="0" smtClean="0"/>
            <a:t>4. De verpleegkundige als </a:t>
          </a:r>
          <a:r>
            <a:rPr lang="nl-NL" dirty="0" err="1" smtClean="0"/>
            <a:t>educator</a:t>
          </a:r>
          <a:endParaRPr lang="nl-NL" dirty="0"/>
        </a:p>
      </dgm:t>
    </dgm:pt>
    <dgm:pt modelId="{EF49B869-3AAE-47CA-9AA1-82A77E1A2EA0}" type="parTrans" cxnId="{CBEF2FD1-8A5F-44E8-A73B-CA3755B1872B}">
      <dgm:prSet/>
      <dgm:spPr/>
      <dgm:t>
        <a:bodyPr/>
        <a:lstStyle/>
        <a:p>
          <a:endParaRPr lang="nl-NL"/>
        </a:p>
      </dgm:t>
    </dgm:pt>
    <dgm:pt modelId="{855BE256-F2B1-4B59-AD10-061F3CABC96B}" type="sibTrans" cxnId="{CBEF2FD1-8A5F-44E8-A73B-CA3755B1872B}">
      <dgm:prSet/>
      <dgm:spPr/>
      <dgm:t>
        <a:bodyPr/>
        <a:lstStyle/>
        <a:p>
          <a:endParaRPr lang="nl-NL"/>
        </a:p>
      </dgm:t>
    </dgm:pt>
    <dgm:pt modelId="{DD7A8D71-8917-4ACF-9D74-74191A754031}">
      <dgm:prSet/>
      <dgm:spPr>
        <a:solidFill>
          <a:srgbClr val="0070C0"/>
        </a:solidFill>
      </dgm:spPr>
      <dgm:t>
        <a:bodyPr/>
        <a:lstStyle/>
        <a:p>
          <a:r>
            <a:rPr lang="nl-NL" dirty="0" smtClean="0"/>
            <a:t>5. De educatiesessie</a:t>
          </a:r>
          <a:endParaRPr lang="nl-NL" dirty="0"/>
        </a:p>
      </dgm:t>
    </dgm:pt>
    <dgm:pt modelId="{D3F17BCF-F86C-46A2-93C7-D9D8690F0BE5}" type="parTrans" cxnId="{28AC1599-1104-410F-99F5-45290BEDA419}">
      <dgm:prSet/>
      <dgm:spPr/>
      <dgm:t>
        <a:bodyPr/>
        <a:lstStyle/>
        <a:p>
          <a:endParaRPr lang="nl-NL"/>
        </a:p>
      </dgm:t>
    </dgm:pt>
    <dgm:pt modelId="{52441862-3B77-485B-AE60-6873BE7851EF}" type="sibTrans" cxnId="{28AC1599-1104-410F-99F5-45290BEDA419}">
      <dgm:prSet/>
      <dgm:spPr/>
      <dgm:t>
        <a:bodyPr/>
        <a:lstStyle/>
        <a:p>
          <a:endParaRPr lang="nl-NL"/>
        </a:p>
      </dgm:t>
    </dgm:pt>
    <dgm:pt modelId="{E3A2B3F4-F648-497E-940B-B2C1FBFFBFCC}" type="pres">
      <dgm:prSet presAssocID="{F9761A10-8793-499A-90FD-8D502741D4DE}" presName="linear" presStyleCnt="0">
        <dgm:presLayoutVars>
          <dgm:dir/>
          <dgm:animLvl val="lvl"/>
          <dgm:resizeHandles val="exact"/>
        </dgm:presLayoutVars>
      </dgm:prSet>
      <dgm:spPr/>
      <dgm:t>
        <a:bodyPr/>
        <a:lstStyle/>
        <a:p>
          <a:endParaRPr lang="nl-NL"/>
        </a:p>
      </dgm:t>
    </dgm:pt>
    <dgm:pt modelId="{9C26C167-B653-4FAC-A852-A617C182D9E6}" type="pres">
      <dgm:prSet presAssocID="{A430E195-FAF6-4DD2-B967-F44CE11DC00E}" presName="parentLin" presStyleCnt="0"/>
      <dgm:spPr/>
    </dgm:pt>
    <dgm:pt modelId="{EE3C8FDA-23D2-489B-9FBB-A672A10D8E8D}" type="pres">
      <dgm:prSet presAssocID="{A430E195-FAF6-4DD2-B967-F44CE11DC00E}" presName="parentLeftMargin" presStyleLbl="node1" presStyleIdx="0" presStyleCnt="5"/>
      <dgm:spPr/>
      <dgm:t>
        <a:bodyPr/>
        <a:lstStyle/>
        <a:p>
          <a:endParaRPr lang="nl-NL"/>
        </a:p>
      </dgm:t>
    </dgm:pt>
    <dgm:pt modelId="{150202D0-4FC9-43DD-817D-654A8201D45E}" type="pres">
      <dgm:prSet presAssocID="{A430E195-FAF6-4DD2-B967-F44CE11DC00E}" presName="parentText" presStyleLbl="node1" presStyleIdx="0" presStyleCnt="5">
        <dgm:presLayoutVars>
          <dgm:chMax val="0"/>
          <dgm:bulletEnabled val="1"/>
        </dgm:presLayoutVars>
      </dgm:prSet>
      <dgm:spPr/>
      <dgm:t>
        <a:bodyPr/>
        <a:lstStyle/>
        <a:p>
          <a:endParaRPr lang="nl-NL"/>
        </a:p>
      </dgm:t>
    </dgm:pt>
    <dgm:pt modelId="{3514B5DE-033F-49D5-B3D9-8D45A4BB381F}" type="pres">
      <dgm:prSet presAssocID="{A430E195-FAF6-4DD2-B967-F44CE11DC00E}" presName="negativeSpace" presStyleCnt="0"/>
      <dgm:spPr/>
    </dgm:pt>
    <dgm:pt modelId="{38F3AFD8-44B1-4AE2-A9C4-D430D9BD3E2D}" type="pres">
      <dgm:prSet presAssocID="{A430E195-FAF6-4DD2-B967-F44CE11DC00E}" presName="childText" presStyleLbl="conFgAcc1" presStyleIdx="0" presStyleCnt="5">
        <dgm:presLayoutVars>
          <dgm:bulletEnabled val="1"/>
        </dgm:presLayoutVars>
      </dgm:prSet>
      <dgm:spPr/>
    </dgm:pt>
    <dgm:pt modelId="{5BACFC0F-CE30-4826-838B-64DB85E76E3B}" type="pres">
      <dgm:prSet presAssocID="{42F853AE-A97D-4540-9D95-046A81B683A1}" presName="spaceBetweenRectangles" presStyleCnt="0"/>
      <dgm:spPr/>
    </dgm:pt>
    <dgm:pt modelId="{06E45D3F-7C7B-4532-ABF3-806DBCB79ED5}" type="pres">
      <dgm:prSet presAssocID="{3A4F77D6-DC62-452C-BF2E-F5567DF5B759}" presName="parentLin" presStyleCnt="0"/>
      <dgm:spPr/>
    </dgm:pt>
    <dgm:pt modelId="{9AFC6BB3-1F69-4550-BE53-8C02AB74CC8F}" type="pres">
      <dgm:prSet presAssocID="{3A4F77D6-DC62-452C-BF2E-F5567DF5B759}" presName="parentLeftMargin" presStyleLbl="node1" presStyleIdx="0" presStyleCnt="5"/>
      <dgm:spPr/>
      <dgm:t>
        <a:bodyPr/>
        <a:lstStyle/>
        <a:p>
          <a:endParaRPr lang="nl-NL"/>
        </a:p>
      </dgm:t>
    </dgm:pt>
    <dgm:pt modelId="{678C1A9C-9A24-4EB4-89F2-56B238000C20}" type="pres">
      <dgm:prSet presAssocID="{3A4F77D6-DC62-452C-BF2E-F5567DF5B759}" presName="parentText" presStyleLbl="node1" presStyleIdx="1" presStyleCnt="5">
        <dgm:presLayoutVars>
          <dgm:chMax val="0"/>
          <dgm:bulletEnabled val="1"/>
        </dgm:presLayoutVars>
      </dgm:prSet>
      <dgm:spPr/>
      <dgm:t>
        <a:bodyPr/>
        <a:lstStyle/>
        <a:p>
          <a:endParaRPr lang="nl-NL"/>
        </a:p>
      </dgm:t>
    </dgm:pt>
    <dgm:pt modelId="{225FD291-B0A4-478F-9E51-3183CA0E6808}" type="pres">
      <dgm:prSet presAssocID="{3A4F77D6-DC62-452C-BF2E-F5567DF5B759}" presName="negativeSpace" presStyleCnt="0"/>
      <dgm:spPr/>
    </dgm:pt>
    <dgm:pt modelId="{D53EFE61-4BC0-40DA-9290-1A45799B1498}" type="pres">
      <dgm:prSet presAssocID="{3A4F77D6-DC62-452C-BF2E-F5567DF5B759}" presName="childText" presStyleLbl="conFgAcc1" presStyleIdx="1" presStyleCnt="5">
        <dgm:presLayoutVars>
          <dgm:bulletEnabled val="1"/>
        </dgm:presLayoutVars>
      </dgm:prSet>
      <dgm:spPr/>
    </dgm:pt>
    <dgm:pt modelId="{77FEBA66-B7CF-4DF1-87F2-D7592FC3C662}" type="pres">
      <dgm:prSet presAssocID="{77CF18D8-E542-465E-A1DD-0AA5B24CE65C}" presName="spaceBetweenRectangles" presStyleCnt="0"/>
      <dgm:spPr/>
    </dgm:pt>
    <dgm:pt modelId="{85E39225-A75F-45EE-B6D0-7DB8BA7F5C52}" type="pres">
      <dgm:prSet presAssocID="{2227AFE3-2768-4CD0-8B8E-42D67BD2E1D5}" presName="parentLin" presStyleCnt="0"/>
      <dgm:spPr/>
    </dgm:pt>
    <dgm:pt modelId="{8F4A5314-98FD-4983-B906-CF8F31A2AD9F}" type="pres">
      <dgm:prSet presAssocID="{2227AFE3-2768-4CD0-8B8E-42D67BD2E1D5}" presName="parentLeftMargin" presStyleLbl="node1" presStyleIdx="1" presStyleCnt="5"/>
      <dgm:spPr/>
      <dgm:t>
        <a:bodyPr/>
        <a:lstStyle/>
        <a:p>
          <a:endParaRPr lang="nl-NL"/>
        </a:p>
      </dgm:t>
    </dgm:pt>
    <dgm:pt modelId="{D69A26CA-E94E-4346-A57A-E74688998B68}" type="pres">
      <dgm:prSet presAssocID="{2227AFE3-2768-4CD0-8B8E-42D67BD2E1D5}" presName="parentText" presStyleLbl="node1" presStyleIdx="2" presStyleCnt="5">
        <dgm:presLayoutVars>
          <dgm:chMax val="0"/>
          <dgm:bulletEnabled val="1"/>
        </dgm:presLayoutVars>
      </dgm:prSet>
      <dgm:spPr/>
      <dgm:t>
        <a:bodyPr/>
        <a:lstStyle/>
        <a:p>
          <a:endParaRPr lang="nl-NL"/>
        </a:p>
      </dgm:t>
    </dgm:pt>
    <dgm:pt modelId="{D4A0CE18-B682-4C78-9963-4CAB52C5858F}" type="pres">
      <dgm:prSet presAssocID="{2227AFE3-2768-4CD0-8B8E-42D67BD2E1D5}" presName="negativeSpace" presStyleCnt="0"/>
      <dgm:spPr/>
    </dgm:pt>
    <dgm:pt modelId="{6C8F9A8B-3053-4985-A934-01CCF5233922}" type="pres">
      <dgm:prSet presAssocID="{2227AFE3-2768-4CD0-8B8E-42D67BD2E1D5}" presName="childText" presStyleLbl="conFgAcc1" presStyleIdx="2" presStyleCnt="5">
        <dgm:presLayoutVars>
          <dgm:bulletEnabled val="1"/>
        </dgm:presLayoutVars>
      </dgm:prSet>
      <dgm:spPr/>
    </dgm:pt>
    <dgm:pt modelId="{D93C083C-3545-4D88-AB84-44EF36B8D980}" type="pres">
      <dgm:prSet presAssocID="{43D7EDB1-C3D8-4DFE-B732-2C93D7728AF2}" presName="spaceBetweenRectangles" presStyleCnt="0"/>
      <dgm:spPr/>
    </dgm:pt>
    <dgm:pt modelId="{7EA0179E-EC8E-4DD1-BB87-777C0F193562}" type="pres">
      <dgm:prSet presAssocID="{88CF87DF-56B8-4E38-9330-94952D7627E7}" presName="parentLin" presStyleCnt="0"/>
      <dgm:spPr/>
    </dgm:pt>
    <dgm:pt modelId="{7882ADAC-A020-4CF3-B037-E0155A4F7281}" type="pres">
      <dgm:prSet presAssocID="{88CF87DF-56B8-4E38-9330-94952D7627E7}" presName="parentLeftMargin" presStyleLbl="node1" presStyleIdx="2" presStyleCnt="5"/>
      <dgm:spPr/>
      <dgm:t>
        <a:bodyPr/>
        <a:lstStyle/>
        <a:p>
          <a:endParaRPr lang="nl-NL"/>
        </a:p>
      </dgm:t>
    </dgm:pt>
    <dgm:pt modelId="{BC5A6CE5-8190-486C-B9AC-65F5E63BDB8F}" type="pres">
      <dgm:prSet presAssocID="{88CF87DF-56B8-4E38-9330-94952D7627E7}" presName="parentText" presStyleLbl="node1" presStyleIdx="3" presStyleCnt="5">
        <dgm:presLayoutVars>
          <dgm:chMax val="0"/>
          <dgm:bulletEnabled val="1"/>
        </dgm:presLayoutVars>
      </dgm:prSet>
      <dgm:spPr/>
      <dgm:t>
        <a:bodyPr/>
        <a:lstStyle/>
        <a:p>
          <a:endParaRPr lang="nl-NL"/>
        </a:p>
      </dgm:t>
    </dgm:pt>
    <dgm:pt modelId="{DA87ECAA-405D-4CD8-9621-4DDA8FB97347}" type="pres">
      <dgm:prSet presAssocID="{88CF87DF-56B8-4E38-9330-94952D7627E7}" presName="negativeSpace" presStyleCnt="0"/>
      <dgm:spPr/>
    </dgm:pt>
    <dgm:pt modelId="{BDDC099C-62D1-42D7-82E7-B2D91A5BEA68}" type="pres">
      <dgm:prSet presAssocID="{88CF87DF-56B8-4E38-9330-94952D7627E7}" presName="childText" presStyleLbl="conFgAcc1" presStyleIdx="3" presStyleCnt="5">
        <dgm:presLayoutVars>
          <dgm:bulletEnabled val="1"/>
        </dgm:presLayoutVars>
      </dgm:prSet>
      <dgm:spPr/>
    </dgm:pt>
    <dgm:pt modelId="{E3FDDCE6-547A-4703-9A28-7FDD6A516C0D}" type="pres">
      <dgm:prSet presAssocID="{855BE256-F2B1-4B59-AD10-061F3CABC96B}" presName="spaceBetweenRectangles" presStyleCnt="0"/>
      <dgm:spPr/>
    </dgm:pt>
    <dgm:pt modelId="{BC7C0E33-3072-45DF-BE15-B4574E199E31}" type="pres">
      <dgm:prSet presAssocID="{DD7A8D71-8917-4ACF-9D74-74191A754031}" presName="parentLin" presStyleCnt="0"/>
      <dgm:spPr/>
    </dgm:pt>
    <dgm:pt modelId="{8A15E5A4-C95F-40A8-91D1-C019299B41D5}" type="pres">
      <dgm:prSet presAssocID="{DD7A8D71-8917-4ACF-9D74-74191A754031}" presName="parentLeftMargin" presStyleLbl="node1" presStyleIdx="3" presStyleCnt="5"/>
      <dgm:spPr/>
      <dgm:t>
        <a:bodyPr/>
        <a:lstStyle/>
        <a:p>
          <a:endParaRPr lang="nl-NL"/>
        </a:p>
      </dgm:t>
    </dgm:pt>
    <dgm:pt modelId="{777D92CC-8152-422C-B280-4504BA7186AB}" type="pres">
      <dgm:prSet presAssocID="{DD7A8D71-8917-4ACF-9D74-74191A754031}" presName="parentText" presStyleLbl="node1" presStyleIdx="4" presStyleCnt="5">
        <dgm:presLayoutVars>
          <dgm:chMax val="0"/>
          <dgm:bulletEnabled val="1"/>
        </dgm:presLayoutVars>
      </dgm:prSet>
      <dgm:spPr/>
      <dgm:t>
        <a:bodyPr/>
        <a:lstStyle/>
        <a:p>
          <a:endParaRPr lang="nl-NL"/>
        </a:p>
      </dgm:t>
    </dgm:pt>
    <dgm:pt modelId="{4A8F84CE-AB4C-42C5-8CC6-146CF97ED2A0}" type="pres">
      <dgm:prSet presAssocID="{DD7A8D71-8917-4ACF-9D74-74191A754031}" presName="negativeSpace" presStyleCnt="0"/>
      <dgm:spPr/>
    </dgm:pt>
    <dgm:pt modelId="{5CA0985C-B50D-430D-8937-C99D8C193809}" type="pres">
      <dgm:prSet presAssocID="{DD7A8D71-8917-4ACF-9D74-74191A754031}" presName="childText" presStyleLbl="conFgAcc1" presStyleIdx="4" presStyleCnt="5">
        <dgm:presLayoutVars>
          <dgm:bulletEnabled val="1"/>
        </dgm:presLayoutVars>
      </dgm:prSet>
      <dgm:spPr/>
    </dgm:pt>
  </dgm:ptLst>
  <dgm:cxnLst>
    <dgm:cxn modelId="{B01EDF40-9581-4215-801C-A1EDA2459C7B}" type="presOf" srcId="{DD7A8D71-8917-4ACF-9D74-74191A754031}" destId="{8A15E5A4-C95F-40A8-91D1-C019299B41D5}" srcOrd="0" destOrd="0" presId="urn:microsoft.com/office/officeart/2005/8/layout/list1"/>
    <dgm:cxn modelId="{6028E637-7553-4709-BC2E-E94844EEDD3B}" type="presOf" srcId="{3A4F77D6-DC62-452C-BF2E-F5567DF5B759}" destId="{678C1A9C-9A24-4EB4-89F2-56B238000C20}" srcOrd="1" destOrd="0" presId="urn:microsoft.com/office/officeart/2005/8/layout/list1"/>
    <dgm:cxn modelId="{5BA12FFE-4EDC-4DCA-A4CA-29DBBE987070}" type="presOf" srcId="{A430E195-FAF6-4DD2-B967-F44CE11DC00E}" destId="{EE3C8FDA-23D2-489B-9FBB-A672A10D8E8D}" srcOrd="0" destOrd="0" presId="urn:microsoft.com/office/officeart/2005/8/layout/list1"/>
    <dgm:cxn modelId="{17C0860E-E85F-431E-BC66-349079F39EF6}" type="presOf" srcId="{2227AFE3-2768-4CD0-8B8E-42D67BD2E1D5}" destId="{8F4A5314-98FD-4983-B906-CF8F31A2AD9F}" srcOrd="0" destOrd="0" presId="urn:microsoft.com/office/officeart/2005/8/layout/list1"/>
    <dgm:cxn modelId="{DDA72EC9-0D9B-441F-8D7E-615865D8A285}" srcId="{F9761A10-8793-499A-90FD-8D502741D4DE}" destId="{2227AFE3-2768-4CD0-8B8E-42D67BD2E1D5}" srcOrd="2" destOrd="0" parTransId="{DBA04719-4BD8-410B-A8C6-A451099C8867}" sibTransId="{43D7EDB1-C3D8-4DFE-B732-2C93D7728AF2}"/>
    <dgm:cxn modelId="{74EE8A41-CBA2-451A-9D88-BD21990E7B87}" srcId="{F9761A10-8793-499A-90FD-8D502741D4DE}" destId="{3A4F77D6-DC62-452C-BF2E-F5567DF5B759}" srcOrd="1" destOrd="0" parTransId="{37B7541E-47AD-4495-95D9-F0D7386C668C}" sibTransId="{77CF18D8-E542-465E-A1DD-0AA5B24CE65C}"/>
    <dgm:cxn modelId="{CBEF2FD1-8A5F-44E8-A73B-CA3755B1872B}" srcId="{F9761A10-8793-499A-90FD-8D502741D4DE}" destId="{88CF87DF-56B8-4E38-9330-94952D7627E7}" srcOrd="3" destOrd="0" parTransId="{EF49B869-3AAE-47CA-9AA1-82A77E1A2EA0}" sibTransId="{855BE256-F2B1-4B59-AD10-061F3CABC96B}"/>
    <dgm:cxn modelId="{4C765463-3948-400F-B08C-53CC644770CF}" srcId="{F9761A10-8793-499A-90FD-8D502741D4DE}" destId="{A430E195-FAF6-4DD2-B967-F44CE11DC00E}" srcOrd="0" destOrd="0" parTransId="{BE4A31A5-F650-4A55-8CE8-B5E4F764A4B0}" sibTransId="{42F853AE-A97D-4540-9D95-046A81B683A1}"/>
    <dgm:cxn modelId="{28AC1599-1104-410F-99F5-45290BEDA419}" srcId="{F9761A10-8793-499A-90FD-8D502741D4DE}" destId="{DD7A8D71-8917-4ACF-9D74-74191A754031}" srcOrd="4" destOrd="0" parTransId="{D3F17BCF-F86C-46A2-93C7-D9D8690F0BE5}" sibTransId="{52441862-3B77-485B-AE60-6873BE7851EF}"/>
    <dgm:cxn modelId="{53CE7405-D458-4A8B-AC7D-11EC901AFD8E}" type="presOf" srcId="{3A4F77D6-DC62-452C-BF2E-F5567DF5B759}" destId="{9AFC6BB3-1F69-4550-BE53-8C02AB74CC8F}" srcOrd="0" destOrd="0" presId="urn:microsoft.com/office/officeart/2005/8/layout/list1"/>
    <dgm:cxn modelId="{3F44877D-B572-4B66-8AA2-9F109E1FA13D}" type="presOf" srcId="{88CF87DF-56B8-4E38-9330-94952D7627E7}" destId="{BC5A6CE5-8190-486C-B9AC-65F5E63BDB8F}" srcOrd="1" destOrd="0" presId="urn:microsoft.com/office/officeart/2005/8/layout/list1"/>
    <dgm:cxn modelId="{FCE0FB2B-2228-45E8-BE1B-48588C9DE041}" type="presOf" srcId="{F9761A10-8793-499A-90FD-8D502741D4DE}" destId="{E3A2B3F4-F648-497E-940B-B2C1FBFFBFCC}" srcOrd="0" destOrd="0" presId="urn:microsoft.com/office/officeart/2005/8/layout/list1"/>
    <dgm:cxn modelId="{0DA5BB95-9BA6-451F-83E9-5559F8C4D6CE}" type="presOf" srcId="{88CF87DF-56B8-4E38-9330-94952D7627E7}" destId="{7882ADAC-A020-4CF3-B037-E0155A4F7281}" srcOrd="0" destOrd="0" presId="urn:microsoft.com/office/officeart/2005/8/layout/list1"/>
    <dgm:cxn modelId="{161D0E5C-5423-4829-95F3-04F52927496D}" type="presOf" srcId="{DD7A8D71-8917-4ACF-9D74-74191A754031}" destId="{777D92CC-8152-422C-B280-4504BA7186AB}" srcOrd="1" destOrd="0" presId="urn:microsoft.com/office/officeart/2005/8/layout/list1"/>
    <dgm:cxn modelId="{7396F3B3-8EC2-4763-B42C-DE48B5032A11}" type="presOf" srcId="{2227AFE3-2768-4CD0-8B8E-42D67BD2E1D5}" destId="{D69A26CA-E94E-4346-A57A-E74688998B68}" srcOrd="1" destOrd="0" presId="urn:microsoft.com/office/officeart/2005/8/layout/list1"/>
    <dgm:cxn modelId="{1D5EF045-47CA-45D1-814E-3BA5DC0C23CE}" type="presOf" srcId="{A430E195-FAF6-4DD2-B967-F44CE11DC00E}" destId="{150202D0-4FC9-43DD-817D-654A8201D45E}" srcOrd="1" destOrd="0" presId="urn:microsoft.com/office/officeart/2005/8/layout/list1"/>
    <dgm:cxn modelId="{80C6FB31-F84C-4D8B-B2AD-FE28C657CE8C}" type="presParOf" srcId="{E3A2B3F4-F648-497E-940B-B2C1FBFFBFCC}" destId="{9C26C167-B653-4FAC-A852-A617C182D9E6}" srcOrd="0" destOrd="0" presId="urn:microsoft.com/office/officeart/2005/8/layout/list1"/>
    <dgm:cxn modelId="{F7994E2F-504A-42FD-B803-2F483C65D77C}" type="presParOf" srcId="{9C26C167-B653-4FAC-A852-A617C182D9E6}" destId="{EE3C8FDA-23D2-489B-9FBB-A672A10D8E8D}" srcOrd="0" destOrd="0" presId="urn:microsoft.com/office/officeart/2005/8/layout/list1"/>
    <dgm:cxn modelId="{95ECAD27-773B-4621-926D-2515C3CB710F}" type="presParOf" srcId="{9C26C167-B653-4FAC-A852-A617C182D9E6}" destId="{150202D0-4FC9-43DD-817D-654A8201D45E}" srcOrd="1" destOrd="0" presId="urn:microsoft.com/office/officeart/2005/8/layout/list1"/>
    <dgm:cxn modelId="{C95FCB10-2FBF-4E9B-8839-400709FD72F6}" type="presParOf" srcId="{E3A2B3F4-F648-497E-940B-B2C1FBFFBFCC}" destId="{3514B5DE-033F-49D5-B3D9-8D45A4BB381F}" srcOrd="1" destOrd="0" presId="urn:microsoft.com/office/officeart/2005/8/layout/list1"/>
    <dgm:cxn modelId="{E3F8D41B-0506-462F-AA72-D6EA08637A8C}" type="presParOf" srcId="{E3A2B3F4-F648-497E-940B-B2C1FBFFBFCC}" destId="{38F3AFD8-44B1-4AE2-A9C4-D430D9BD3E2D}" srcOrd="2" destOrd="0" presId="urn:microsoft.com/office/officeart/2005/8/layout/list1"/>
    <dgm:cxn modelId="{A3B5E073-A960-4B38-9AD1-97444CE55605}" type="presParOf" srcId="{E3A2B3F4-F648-497E-940B-B2C1FBFFBFCC}" destId="{5BACFC0F-CE30-4826-838B-64DB85E76E3B}" srcOrd="3" destOrd="0" presId="urn:microsoft.com/office/officeart/2005/8/layout/list1"/>
    <dgm:cxn modelId="{F604311E-F3D5-4A6C-86C6-5CE0B8EEDF95}" type="presParOf" srcId="{E3A2B3F4-F648-497E-940B-B2C1FBFFBFCC}" destId="{06E45D3F-7C7B-4532-ABF3-806DBCB79ED5}" srcOrd="4" destOrd="0" presId="urn:microsoft.com/office/officeart/2005/8/layout/list1"/>
    <dgm:cxn modelId="{9D1BBA2F-8EC7-4D5A-9F34-0923606C3618}" type="presParOf" srcId="{06E45D3F-7C7B-4532-ABF3-806DBCB79ED5}" destId="{9AFC6BB3-1F69-4550-BE53-8C02AB74CC8F}" srcOrd="0" destOrd="0" presId="urn:microsoft.com/office/officeart/2005/8/layout/list1"/>
    <dgm:cxn modelId="{4984E356-CECB-4F60-A6F4-D583BCBCB72A}" type="presParOf" srcId="{06E45D3F-7C7B-4532-ABF3-806DBCB79ED5}" destId="{678C1A9C-9A24-4EB4-89F2-56B238000C20}" srcOrd="1" destOrd="0" presId="urn:microsoft.com/office/officeart/2005/8/layout/list1"/>
    <dgm:cxn modelId="{8E74CA2B-1362-4EA9-A535-069F336C0262}" type="presParOf" srcId="{E3A2B3F4-F648-497E-940B-B2C1FBFFBFCC}" destId="{225FD291-B0A4-478F-9E51-3183CA0E6808}" srcOrd="5" destOrd="0" presId="urn:microsoft.com/office/officeart/2005/8/layout/list1"/>
    <dgm:cxn modelId="{12F5C1A4-DEDB-4CC8-9587-8CB53884840E}" type="presParOf" srcId="{E3A2B3F4-F648-497E-940B-B2C1FBFFBFCC}" destId="{D53EFE61-4BC0-40DA-9290-1A45799B1498}" srcOrd="6" destOrd="0" presId="urn:microsoft.com/office/officeart/2005/8/layout/list1"/>
    <dgm:cxn modelId="{7FDA2CC4-3C4B-4980-B49B-74BAEEDAE7B4}" type="presParOf" srcId="{E3A2B3F4-F648-497E-940B-B2C1FBFFBFCC}" destId="{77FEBA66-B7CF-4DF1-87F2-D7592FC3C662}" srcOrd="7" destOrd="0" presId="urn:microsoft.com/office/officeart/2005/8/layout/list1"/>
    <dgm:cxn modelId="{0C00DD19-962F-4AB6-B667-E134E0A34A1C}" type="presParOf" srcId="{E3A2B3F4-F648-497E-940B-B2C1FBFFBFCC}" destId="{85E39225-A75F-45EE-B6D0-7DB8BA7F5C52}" srcOrd="8" destOrd="0" presId="urn:microsoft.com/office/officeart/2005/8/layout/list1"/>
    <dgm:cxn modelId="{6C97B09D-EA64-4A08-820F-2DC87F6D171A}" type="presParOf" srcId="{85E39225-A75F-45EE-B6D0-7DB8BA7F5C52}" destId="{8F4A5314-98FD-4983-B906-CF8F31A2AD9F}" srcOrd="0" destOrd="0" presId="urn:microsoft.com/office/officeart/2005/8/layout/list1"/>
    <dgm:cxn modelId="{57C1CDEE-FADA-4513-AE29-DC994C41A2E3}" type="presParOf" srcId="{85E39225-A75F-45EE-B6D0-7DB8BA7F5C52}" destId="{D69A26CA-E94E-4346-A57A-E74688998B68}" srcOrd="1" destOrd="0" presId="urn:microsoft.com/office/officeart/2005/8/layout/list1"/>
    <dgm:cxn modelId="{ED3CA78B-171C-4DA5-8895-08FFDCF682BB}" type="presParOf" srcId="{E3A2B3F4-F648-497E-940B-B2C1FBFFBFCC}" destId="{D4A0CE18-B682-4C78-9963-4CAB52C5858F}" srcOrd="9" destOrd="0" presId="urn:microsoft.com/office/officeart/2005/8/layout/list1"/>
    <dgm:cxn modelId="{AB372885-69EA-436A-A39C-0C1E530DC7D0}" type="presParOf" srcId="{E3A2B3F4-F648-497E-940B-B2C1FBFFBFCC}" destId="{6C8F9A8B-3053-4985-A934-01CCF5233922}" srcOrd="10" destOrd="0" presId="urn:microsoft.com/office/officeart/2005/8/layout/list1"/>
    <dgm:cxn modelId="{1C112627-394A-4CF3-8D85-BD6BC5EA099E}" type="presParOf" srcId="{E3A2B3F4-F648-497E-940B-B2C1FBFFBFCC}" destId="{D93C083C-3545-4D88-AB84-44EF36B8D980}" srcOrd="11" destOrd="0" presId="urn:microsoft.com/office/officeart/2005/8/layout/list1"/>
    <dgm:cxn modelId="{2EA9091A-DEA5-48EC-B48C-EA3F652ECFB2}" type="presParOf" srcId="{E3A2B3F4-F648-497E-940B-B2C1FBFFBFCC}" destId="{7EA0179E-EC8E-4DD1-BB87-777C0F193562}" srcOrd="12" destOrd="0" presId="urn:microsoft.com/office/officeart/2005/8/layout/list1"/>
    <dgm:cxn modelId="{185D8012-1124-4E20-8FE1-98B539EB43CC}" type="presParOf" srcId="{7EA0179E-EC8E-4DD1-BB87-777C0F193562}" destId="{7882ADAC-A020-4CF3-B037-E0155A4F7281}" srcOrd="0" destOrd="0" presId="urn:microsoft.com/office/officeart/2005/8/layout/list1"/>
    <dgm:cxn modelId="{C41276BA-11CD-45F9-9409-F9955C1C1F02}" type="presParOf" srcId="{7EA0179E-EC8E-4DD1-BB87-777C0F193562}" destId="{BC5A6CE5-8190-486C-B9AC-65F5E63BDB8F}" srcOrd="1" destOrd="0" presId="urn:microsoft.com/office/officeart/2005/8/layout/list1"/>
    <dgm:cxn modelId="{7C3D7BAB-6A2D-4E16-99B6-9C4FB2A1A40E}" type="presParOf" srcId="{E3A2B3F4-F648-497E-940B-B2C1FBFFBFCC}" destId="{DA87ECAA-405D-4CD8-9621-4DDA8FB97347}" srcOrd="13" destOrd="0" presId="urn:microsoft.com/office/officeart/2005/8/layout/list1"/>
    <dgm:cxn modelId="{808E8627-A291-4E1E-A98E-6720C72EC228}" type="presParOf" srcId="{E3A2B3F4-F648-497E-940B-B2C1FBFFBFCC}" destId="{BDDC099C-62D1-42D7-82E7-B2D91A5BEA68}" srcOrd="14" destOrd="0" presId="urn:microsoft.com/office/officeart/2005/8/layout/list1"/>
    <dgm:cxn modelId="{8866EA7C-912F-4163-93DB-26A42A08CC0B}" type="presParOf" srcId="{E3A2B3F4-F648-497E-940B-B2C1FBFFBFCC}" destId="{E3FDDCE6-547A-4703-9A28-7FDD6A516C0D}" srcOrd="15" destOrd="0" presId="urn:microsoft.com/office/officeart/2005/8/layout/list1"/>
    <dgm:cxn modelId="{DB6C6F6E-7737-42C9-94A4-DB23430DF860}" type="presParOf" srcId="{E3A2B3F4-F648-497E-940B-B2C1FBFFBFCC}" destId="{BC7C0E33-3072-45DF-BE15-B4574E199E31}" srcOrd="16" destOrd="0" presId="urn:microsoft.com/office/officeart/2005/8/layout/list1"/>
    <dgm:cxn modelId="{6179EF8E-47DC-486E-B3BD-2646F820CAEA}" type="presParOf" srcId="{BC7C0E33-3072-45DF-BE15-B4574E199E31}" destId="{8A15E5A4-C95F-40A8-91D1-C019299B41D5}" srcOrd="0" destOrd="0" presId="urn:microsoft.com/office/officeart/2005/8/layout/list1"/>
    <dgm:cxn modelId="{6570E69D-B546-454A-B629-FE2411B6F662}" type="presParOf" srcId="{BC7C0E33-3072-45DF-BE15-B4574E199E31}" destId="{777D92CC-8152-422C-B280-4504BA7186AB}" srcOrd="1" destOrd="0" presId="urn:microsoft.com/office/officeart/2005/8/layout/list1"/>
    <dgm:cxn modelId="{6304942F-7AE5-47FE-B6BD-A4CE7BA5783B}" type="presParOf" srcId="{E3A2B3F4-F648-497E-940B-B2C1FBFFBFCC}" destId="{4A8F84CE-AB4C-42C5-8CC6-146CF97ED2A0}" srcOrd="17" destOrd="0" presId="urn:microsoft.com/office/officeart/2005/8/layout/list1"/>
    <dgm:cxn modelId="{4DB5E09F-05F2-466B-BBB9-972CA497BF84}" type="presParOf" srcId="{E3A2B3F4-F648-497E-940B-B2C1FBFFBFCC}" destId="{5CA0985C-B50D-430D-8937-C99D8C19380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3. Risicofactoren voor heropname</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9761A10-8793-499A-90FD-8D502741D4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A430E195-FAF6-4DD2-B967-F44CE11DC00E}">
      <dgm:prSet phldrT="[Tekst]"/>
      <dgm:spPr>
        <a:solidFill>
          <a:srgbClr val="0070C0"/>
        </a:solidFill>
      </dgm:spPr>
      <dgm:t>
        <a:bodyPr/>
        <a:lstStyle/>
        <a:p>
          <a:r>
            <a:rPr lang="nl-NL" dirty="0" smtClean="0"/>
            <a:t>1. Behandeling acuut hartfalen</a:t>
          </a:r>
          <a:endParaRPr lang="nl-NL" dirty="0"/>
        </a:p>
      </dgm:t>
    </dgm:pt>
    <dgm:pt modelId="{BE4A31A5-F650-4A55-8CE8-B5E4F764A4B0}" type="parTrans" cxnId="{4C765463-3948-400F-B08C-53CC644770CF}">
      <dgm:prSet/>
      <dgm:spPr/>
      <dgm:t>
        <a:bodyPr/>
        <a:lstStyle/>
        <a:p>
          <a:endParaRPr lang="nl-NL"/>
        </a:p>
      </dgm:t>
    </dgm:pt>
    <dgm:pt modelId="{42F853AE-A97D-4540-9D95-046A81B683A1}" type="sibTrans" cxnId="{4C765463-3948-400F-B08C-53CC644770CF}">
      <dgm:prSet/>
      <dgm:spPr/>
      <dgm:t>
        <a:bodyPr/>
        <a:lstStyle/>
        <a:p>
          <a:endParaRPr lang="nl-NL"/>
        </a:p>
      </dgm:t>
    </dgm:pt>
    <dgm:pt modelId="{3A4F77D6-DC62-452C-BF2E-F5567DF5B759}">
      <dgm:prSet phldrT="[Tekst]"/>
      <dgm:spPr>
        <a:solidFill>
          <a:srgbClr val="0070C0"/>
        </a:solidFill>
      </dgm:spPr>
      <dgm:t>
        <a:bodyPr/>
        <a:lstStyle/>
        <a:p>
          <a:r>
            <a:rPr lang="nl-NL" dirty="0" smtClean="0"/>
            <a:t>2. Behandeling chronisch hartfalen</a:t>
          </a:r>
          <a:endParaRPr lang="nl-NL" dirty="0"/>
        </a:p>
      </dgm:t>
    </dgm:pt>
    <dgm:pt modelId="{37B7541E-47AD-4495-95D9-F0D7386C668C}" type="parTrans" cxnId="{74EE8A41-CBA2-451A-9D88-BD21990E7B87}">
      <dgm:prSet/>
      <dgm:spPr/>
      <dgm:t>
        <a:bodyPr/>
        <a:lstStyle/>
        <a:p>
          <a:endParaRPr lang="nl-NL"/>
        </a:p>
      </dgm:t>
    </dgm:pt>
    <dgm:pt modelId="{77CF18D8-E542-465E-A1DD-0AA5B24CE65C}" type="sibTrans" cxnId="{74EE8A41-CBA2-451A-9D88-BD21990E7B87}">
      <dgm:prSet/>
      <dgm:spPr/>
      <dgm:t>
        <a:bodyPr/>
        <a:lstStyle/>
        <a:p>
          <a:endParaRPr lang="nl-NL"/>
        </a:p>
      </dgm:t>
    </dgm:pt>
    <dgm:pt modelId="{2227AFE3-2768-4CD0-8B8E-42D67BD2E1D5}">
      <dgm:prSet phldrT="[Tekst]"/>
      <dgm:spPr>
        <a:solidFill>
          <a:srgbClr val="0070C0"/>
        </a:solidFill>
      </dgm:spPr>
      <dgm:t>
        <a:bodyPr/>
        <a:lstStyle/>
        <a:p>
          <a:r>
            <a:rPr lang="nl-NL" dirty="0" smtClean="0"/>
            <a:t>3. Risicofactoren voor heropname</a:t>
          </a:r>
          <a:endParaRPr lang="nl-NL" dirty="0"/>
        </a:p>
      </dgm:t>
    </dgm:pt>
    <dgm:pt modelId="{DBA04719-4BD8-410B-A8C6-A451099C8867}" type="parTrans" cxnId="{DDA72EC9-0D9B-441F-8D7E-615865D8A285}">
      <dgm:prSet/>
      <dgm:spPr/>
      <dgm:t>
        <a:bodyPr/>
        <a:lstStyle/>
        <a:p>
          <a:endParaRPr lang="nl-NL"/>
        </a:p>
      </dgm:t>
    </dgm:pt>
    <dgm:pt modelId="{43D7EDB1-C3D8-4DFE-B732-2C93D7728AF2}" type="sibTrans" cxnId="{DDA72EC9-0D9B-441F-8D7E-615865D8A285}">
      <dgm:prSet/>
      <dgm:spPr/>
      <dgm:t>
        <a:bodyPr/>
        <a:lstStyle/>
        <a:p>
          <a:endParaRPr lang="nl-NL"/>
        </a:p>
      </dgm:t>
    </dgm:pt>
    <dgm:pt modelId="{88CF87DF-56B8-4E38-9330-94952D7627E7}">
      <dgm:prSet/>
      <dgm:spPr>
        <a:solidFill>
          <a:srgbClr val="92D050"/>
        </a:solidFill>
      </dgm:spPr>
      <dgm:t>
        <a:bodyPr/>
        <a:lstStyle/>
        <a:p>
          <a:r>
            <a:rPr lang="nl-NL" dirty="0" smtClean="0"/>
            <a:t>4. De verpleegkundige als </a:t>
          </a:r>
          <a:r>
            <a:rPr lang="nl-NL" dirty="0" err="1" smtClean="0"/>
            <a:t>educator</a:t>
          </a:r>
          <a:endParaRPr lang="nl-NL" dirty="0"/>
        </a:p>
      </dgm:t>
    </dgm:pt>
    <dgm:pt modelId="{EF49B869-3AAE-47CA-9AA1-82A77E1A2EA0}" type="parTrans" cxnId="{CBEF2FD1-8A5F-44E8-A73B-CA3755B1872B}">
      <dgm:prSet/>
      <dgm:spPr/>
      <dgm:t>
        <a:bodyPr/>
        <a:lstStyle/>
        <a:p>
          <a:endParaRPr lang="nl-NL"/>
        </a:p>
      </dgm:t>
    </dgm:pt>
    <dgm:pt modelId="{855BE256-F2B1-4B59-AD10-061F3CABC96B}" type="sibTrans" cxnId="{CBEF2FD1-8A5F-44E8-A73B-CA3755B1872B}">
      <dgm:prSet/>
      <dgm:spPr/>
      <dgm:t>
        <a:bodyPr/>
        <a:lstStyle/>
        <a:p>
          <a:endParaRPr lang="nl-NL"/>
        </a:p>
      </dgm:t>
    </dgm:pt>
    <dgm:pt modelId="{DD7A8D71-8917-4ACF-9D74-74191A754031}">
      <dgm:prSet/>
      <dgm:spPr>
        <a:solidFill>
          <a:srgbClr val="0070C0"/>
        </a:solidFill>
      </dgm:spPr>
      <dgm:t>
        <a:bodyPr/>
        <a:lstStyle/>
        <a:p>
          <a:r>
            <a:rPr lang="nl-NL" dirty="0" smtClean="0"/>
            <a:t>5. De educatiesessie</a:t>
          </a:r>
          <a:endParaRPr lang="nl-NL" dirty="0"/>
        </a:p>
      </dgm:t>
    </dgm:pt>
    <dgm:pt modelId="{D3F17BCF-F86C-46A2-93C7-D9D8690F0BE5}" type="parTrans" cxnId="{28AC1599-1104-410F-99F5-45290BEDA419}">
      <dgm:prSet/>
      <dgm:spPr/>
      <dgm:t>
        <a:bodyPr/>
        <a:lstStyle/>
        <a:p>
          <a:endParaRPr lang="nl-NL"/>
        </a:p>
      </dgm:t>
    </dgm:pt>
    <dgm:pt modelId="{52441862-3B77-485B-AE60-6873BE7851EF}" type="sibTrans" cxnId="{28AC1599-1104-410F-99F5-45290BEDA419}">
      <dgm:prSet/>
      <dgm:spPr/>
      <dgm:t>
        <a:bodyPr/>
        <a:lstStyle/>
        <a:p>
          <a:endParaRPr lang="nl-NL"/>
        </a:p>
      </dgm:t>
    </dgm:pt>
    <dgm:pt modelId="{E3A2B3F4-F648-497E-940B-B2C1FBFFBFCC}" type="pres">
      <dgm:prSet presAssocID="{F9761A10-8793-499A-90FD-8D502741D4DE}" presName="linear" presStyleCnt="0">
        <dgm:presLayoutVars>
          <dgm:dir/>
          <dgm:animLvl val="lvl"/>
          <dgm:resizeHandles val="exact"/>
        </dgm:presLayoutVars>
      </dgm:prSet>
      <dgm:spPr/>
      <dgm:t>
        <a:bodyPr/>
        <a:lstStyle/>
        <a:p>
          <a:endParaRPr lang="nl-NL"/>
        </a:p>
      </dgm:t>
    </dgm:pt>
    <dgm:pt modelId="{9C26C167-B653-4FAC-A852-A617C182D9E6}" type="pres">
      <dgm:prSet presAssocID="{A430E195-FAF6-4DD2-B967-F44CE11DC00E}" presName="parentLin" presStyleCnt="0"/>
      <dgm:spPr/>
    </dgm:pt>
    <dgm:pt modelId="{EE3C8FDA-23D2-489B-9FBB-A672A10D8E8D}" type="pres">
      <dgm:prSet presAssocID="{A430E195-FAF6-4DD2-B967-F44CE11DC00E}" presName="parentLeftMargin" presStyleLbl="node1" presStyleIdx="0" presStyleCnt="5"/>
      <dgm:spPr/>
      <dgm:t>
        <a:bodyPr/>
        <a:lstStyle/>
        <a:p>
          <a:endParaRPr lang="nl-NL"/>
        </a:p>
      </dgm:t>
    </dgm:pt>
    <dgm:pt modelId="{150202D0-4FC9-43DD-817D-654A8201D45E}" type="pres">
      <dgm:prSet presAssocID="{A430E195-FAF6-4DD2-B967-F44CE11DC00E}" presName="parentText" presStyleLbl="node1" presStyleIdx="0" presStyleCnt="5">
        <dgm:presLayoutVars>
          <dgm:chMax val="0"/>
          <dgm:bulletEnabled val="1"/>
        </dgm:presLayoutVars>
      </dgm:prSet>
      <dgm:spPr/>
      <dgm:t>
        <a:bodyPr/>
        <a:lstStyle/>
        <a:p>
          <a:endParaRPr lang="nl-NL"/>
        </a:p>
      </dgm:t>
    </dgm:pt>
    <dgm:pt modelId="{3514B5DE-033F-49D5-B3D9-8D45A4BB381F}" type="pres">
      <dgm:prSet presAssocID="{A430E195-FAF6-4DD2-B967-F44CE11DC00E}" presName="negativeSpace" presStyleCnt="0"/>
      <dgm:spPr/>
    </dgm:pt>
    <dgm:pt modelId="{38F3AFD8-44B1-4AE2-A9C4-D430D9BD3E2D}" type="pres">
      <dgm:prSet presAssocID="{A430E195-FAF6-4DD2-B967-F44CE11DC00E}" presName="childText" presStyleLbl="conFgAcc1" presStyleIdx="0" presStyleCnt="5">
        <dgm:presLayoutVars>
          <dgm:bulletEnabled val="1"/>
        </dgm:presLayoutVars>
      </dgm:prSet>
      <dgm:spPr/>
    </dgm:pt>
    <dgm:pt modelId="{5BACFC0F-CE30-4826-838B-64DB85E76E3B}" type="pres">
      <dgm:prSet presAssocID="{42F853AE-A97D-4540-9D95-046A81B683A1}" presName="spaceBetweenRectangles" presStyleCnt="0"/>
      <dgm:spPr/>
    </dgm:pt>
    <dgm:pt modelId="{06E45D3F-7C7B-4532-ABF3-806DBCB79ED5}" type="pres">
      <dgm:prSet presAssocID="{3A4F77D6-DC62-452C-BF2E-F5567DF5B759}" presName="parentLin" presStyleCnt="0"/>
      <dgm:spPr/>
    </dgm:pt>
    <dgm:pt modelId="{9AFC6BB3-1F69-4550-BE53-8C02AB74CC8F}" type="pres">
      <dgm:prSet presAssocID="{3A4F77D6-DC62-452C-BF2E-F5567DF5B759}" presName="parentLeftMargin" presStyleLbl="node1" presStyleIdx="0" presStyleCnt="5"/>
      <dgm:spPr/>
      <dgm:t>
        <a:bodyPr/>
        <a:lstStyle/>
        <a:p>
          <a:endParaRPr lang="nl-NL"/>
        </a:p>
      </dgm:t>
    </dgm:pt>
    <dgm:pt modelId="{678C1A9C-9A24-4EB4-89F2-56B238000C20}" type="pres">
      <dgm:prSet presAssocID="{3A4F77D6-DC62-452C-BF2E-F5567DF5B759}" presName="parentText" presStyleLbl="node1" presStyleIdx="1" presStyleCnt="5">
        <dgm:presLayoutVars>
          <dgm:chMax val="0"/>
          <dgm:bulletEnabled val="1"/>
        </dgm:presLayoutVars>
      </dgm:prSet>
      <dgm:spPr/>
      <dgm:t>
        <a:bodyPr/>
        <a:lstStyle/>
        <a:p>
          <a:endParaRPr lang="nl-NL"/>
        </a:p>
      </dgm:t>
    </dgm:pt>
    <dgm:pt modelId="{225FD291-B0A4-478F-9E51-3183CA0E6808}" type="pres">
      <dgm:prSet presAssocID="{3A4F77D6-DC62-452C-BF2E-F5567DF5B759}" presName="negativeSpace" presStyleCnt="0"/>
      <dgm:spPr/>
    </dgm:pt>
    <dgm:pt modelId="{D53EFE61-4BC0-40DA-9290-1A45799B1498}" type="pres">
      <dgm:prSet presAssocID="{3A4F77D6-DC62-452C-BF2E-F5567DF5B759}" presName="childText" presStyleLbl="conFgAcc1" presStyleIdx="1" presStyleCnt="5">
        <dgm:presLayoutVars>
          <dgm:bulletEnabled val="1"/>
        </dgm:presLayoutVars>
      </dgm:prSet>
      <dgm:spPr/>
    </dgm:pt>
    <dgm:pt modelId="{77FEBA66-B7CF-4DF1-87F2-D7592FC3C662}" type="pres">
      <dgm:prSet presAssocID="{77CF18D8-E542-465E-A1DD-0AA5B24CE65C}" presName="spaceBetweenRectangles" presStyleCnt="0"/>
      <dgm:spPr/>
    </dgm:pt>
    <dgm:pt modelId="{85E39225-A75F-45EE-B6D0-7DB8BA7F5C52}" type="pres">
      <dgm:prSet presAssocID="{2227AFE3-2768-4CD0-8B8E-42D67BD2E1D5}" presName="parentLin" presStyleCnt="0"/>
      <dgm:spPr/>
    </dgm:pt>
    <dgm:pt modelId="{8F4A5314-98FD-4983-B906-CF8F31A2AD9F}" type="pres">
      <dgm:prSet presAssocID="{2227AFE3-2768-4CD0-8B8E-42D67BD2E1D5}" presName="parentLeftMargin" presStyleLbl="node1" presStyleIdx="1" presStyleCnt="5"/>
      <dgm:spPr/>
      <dgm:t>
        <a:bodyPr/>
        <a:lstStyle/>
        <a:p>
          <a:endParaRPr lang="nl-NL"/>
        </a:p>
      </dgm:t>
    </dgm:pt>
    <dgm:pt modelId="{D69A26CA-E94E-4346-A57A-E74688998B68}" type="pres">
      <dgm:prSet presAssocID="{2227AFE3-2768-4CD0-8B8E-42D67BD2E1D5}" presName="parentText" presStyleLbl="node1" presStyleIdx="2" presStyleCnt="5">
        <dgm:presLayoutVars>
          <dgm:chMax val="0"/>
          <dgm:bulletEnabled val="1"/>
        </dgm:presLayoutVars>
      </dgm:prSet>
      <dgm:spPr/>
      <dgm:t>
        <a:bodyPr/>
        <a:lstStyle/>
        <a:p>
          <a:endParaRPr lang="nl-NL"/>
        </a:p>
      </dgm:t>
    </dgm:pt>
    <dgm:pt modelId="{D4A0CE18-B682-4C78-9963-4CAB52C5858F}" type="pres">
      <dgm:prSet presAssocID="{2227AFE3-2768-4CD0-8B8E-42D67BD2E1D5}" presName="negativeSpace" presStyleCnt="0"/>
      <dgm:spPr/>
    </dgm:pt>
    <dgm:pt modelId="{6C8F9A8B-3053-4985-A934-01CCF5233922}" type="pres">
      <dgm:prSet presAssocID="{2227AFE3-2768-4CD0-8B8E-42D67BD2E1D5}" presName="childText" presStyleLbl="conFgAcc1" presStyleIdx="2" presStyleCnt="5">
        <dgm:presLayoutVars>
          <dgm:bulletEnabled val="1"/>
        </dgm:presLayoutVars>
      </dgm:prSet>
      <dgm:spPr/>
    </dgm:pt>
    <dgm:pt modelId="{D93C083C-3545-4D88-AB84-44EF36B8D980}" type="pres">
      <dgm:prSet presAssocID="{43D7EDB1-C3D8-4DFE-B732-2C93D7728AF2}" presName="spaceBetweenRectangles" presStyleCnt="0"/>
      <dgm:spPr/>
    </dgm:pt>
    <dgm:pt modelId="{7EA0179E-EC8E-4DD1-BB87-777C0F193562}" type="pres">
      <dgm:prSet presAssocID="{88CF87DF-56B8-4E38-9330-94952D7627E7}" presName="parentLin" presStyleCnt="0"/>
      <dgm:spPr/>
    </dgm:pt>
    <dgm:pt modelId="{7882ADAC-A020-4CF3-B037-E0155A4F7281}" type="pres">
      <dgm:prSet presAssocID="{88CF87DF-56B8-4E38-9330-94952D7627E7}" presName="parentLeftMargin" presStyleLbl="node1" presStyleIdx="2" presStyleCnt="5"/>
      <dgm:spPr/>
      <dgm:t>
        <a:bodyPr/>
        <a:lstStyle/>
        <a:p>
          <a:endParaRPr lang="nl-NL"/>
        </a:p>
      </dgm:t>
    </dgm:pt>
    <dgm:pt modelId="{BC5A6CE5-8190-486C-B9AC-65F5E63BDB8F}" type="pres">
      <dgm:prSet presAssocID="{88CF87DF-56B8-4E38-9330-94952D7627E7}" presName="parentText" presStyleLbl="node1" presStyleIdx="3" presStyleCnt="5">
        <dgm:presLayoutVars>
          <dgm:chMax val="0"/>
          <dgm:bulletEnabled val="1"/>
        </dgm:presLayoutVars>
      </dgm:prSet>
      <dgm:spPr/>
      <dgm:t>
        <a:bodyPr/>
        <a:lstStyle/>
        <a:p>
          <a:endParaRPr lang="nl-NL"/>
        </a:p>
      </dgm:t>
    </dgm:pt>
    <dgm:pt modelId="{DA87ECAA-405D-4CD8-9621-4DDA8FB97347}" type="pres">
      <dgm:prSet presAssocID="{88CF87DF-56B8-4E38-9330-94952D7627E7}" presName="negativeSpace" presStyleCnt="0"/>
      <dgm:spPr/>
    </dgm:pt>
    <dgm:pt modelId="{BDDC099C-62D1-42D7-82E7-B2D91A5BEA68}" type="pres">
      <dgm:prSet presAssocID="{88CF87DF-56B8-4E38-9330-94952D7627E7}" presName="childText" presStyleLbl="conFgAcc1" presStyleIdx="3" presStyleCnt="5">
        <dgm:presLayoutVars>
          <dgm:bulletEnabled val="1"/>
        </dgm:presLayoutVars>
      </dgm:prSet>
      <dgm:spPr/>
    </dgm:pt>
    <dgm:pt modelId="{E3FDDCE6-547A-4703-9A28-7FDD6A516C0D}" type="pres">
      <dgm:prSet presAssocID="{855BE256-F2B1-4B59-AD10-061F3CABC96B}" presName="spaceBetweenRectangles" presStyleCnt="0"/>
      <dgm:spPr/>
    </dgm:pt>
    <dgm:pt modelId="{BC7C0E33-3072-45DF-BE15-B4574E199E31}" type="pres">
      <dgm:prSet presAssocID="{DD7A8D71-8917-4ACF-9D74-74191A754031}" presName="parentLin" presStyleCnt="0"/>
      <dgm:spPr/>
    </dgm:pt>
    <dgm:pt modelId="{8A15E5A4-C95F-40A8-91D1-C019299B41D5}" type="pres">
      <dgm:prSet presAssocID="{DD7A8D71-8917-4ACF-9D74-74191A754031}" presName="parentLeftMargin" presStyleLbl="node1" presStyleIdx="3" presStyleCnt="5"/>
      <dgm:spPr/>
      <dgm:t>
        <a:bodyPr/>
        <a:lstStyle/>
        <a:p>
          <a:endParaRPr lang="nl-NL"/>
        </a:p>
      </dgm:t>
    </dgm:pt>
    <dgm:pt modelId="{777D92CC-8152-422C-B280-4504BA7186AB}" type="pres">
      <dgm:prSet presAssocID="{DD7A8D71-8917-4ACF-9D74-74191A754031}" presName="parentText" presStyleLbl="node1" presStyleIdx="4" presStyleCnt="5">
        <dgm:presLayoutVars>
          <dgm:chMax val="0"/>
          <dgm:bulletEnabled val="1"/>
        </dgm:presLayoutVars>
      </dgm:prSet>
      <dgm:spPr/>
      <dgm:t>
        <a:bodyPr/>
        <a:lstStyle/>
        <a:p>
          <a:endParaRPr lang="nl-NL"/>
        </a:p>
      </dgm:t>
    </dgm:pt>
    <dgm:pt modelId="{4A8F84CE-AB4C-42C5-8CC6-146CF97ED2A0}" type="pres">
      <dgm:prSet presAssocID="{DD7A8D71-8917-4ACF-9D74-74191A754031}" presName="negativeSpace" presStyleCnt="0"/>
      <dgm:spPr/>
    </dgm:pt>
    <dgm:pt modelId="{5CA0985C-B50D-430D-8937-C99D8C193809}" type="pres">
      <dgm:prSet presAssocID="{DD7A8D71-8917-4ACF-9D74-74191A754031}" presName="childText" presStyleLbl="conFgAcc1" presStyleIdx="4" presStyleCnt="5">
        <dgm:presLayoutVars>
          <dgm:bulletEnabled val="1"/>
        </dgm:presLayoutVars>
      </dgm:prSet>
      <dgm:spPr/>
    </dgm:pt>
  </dgm:ptLst>
  <dgm:cxnLst>
    <dgm:cxn modelId="{B01EDF40-9581-4215-801C-A1EDA2459C7B}" type="presOf" srcId="{DD7A8D71-8917-4ACF-9D74-74191A754031}" destId="{8A15E5A4-C95F-40A8-91D1-C019299B41D5}" srcOrd="0" destOrd="0" presId="urn:microsoft.com/office/officeart/2005/8/layout/list1"/>
    <dgm:cxn modelId="{6028E637-7553-4709-BC2E-E94844EEDD3B}" type="presOf" srcId="{3A4F77D6-DC62-452C-BF2E-F5567DF5B759}" destId="{678C1A9C-9A24-4EB4-89F2-56B238000C20}" srcOrd="1" destOrd="0" presId="urn:microsoft.com/office/officeart/2005/8/layout/list1"/>
    <dgm:cxn modelId="{5BA12FFE-4EDC-4DCA-A4CA-29DBBE987070}" type="presOf" srcId="{A430E195-FAF6-4DD2-B967-F44CE11DC00E}" destId="{EE3C8FDA-23D2-489B-9FBB-A672A10D8E8D}" srcOrd="0" destOrd="0" presId="urn:microsoft.com/office/officeart/2005/8/layout/list1"/>
    <dgm:cxn modelId="{17C0860E-E85F-431E-BC66-349079F39EF6}" type="presOf" srcId="{2227AFE3-2768-4CD0-8B8E-42D67BD2E1D5}" destId="{8F4A5314-98FD-4983-B906-CF8F31A2AD9F}" srcOrd="0" destOrd="0" presId="urn:microsoft.com/office/officeart/2005/8/layout/list1"/>
    <dgm:cxn modelId="{DDA72EC9-0D9B-441F-8D7E-615865D8A285}" srcId="{F9761A10-8793-499A-90FD-8D502741D4DE}" destId="{2227AFE3-2768-4CD0-8B8E-42D67BD2E1D5}" srcOrd="2" destOrd="0" parTransId="{DBA04719-4BD8-410B-A8C6-A451099C8867}" sibTransId="{43D7EDB1-C3D8-4DFE-B732-2C93D7728AF2}"/>
    <dgm:cxn modelId="{74EE8A41-CBA2-451A-9D88-BD21990E7B87}" srcId="{F9761A10-8793-499A-90FD-8D502741D4DE}" destId="{3A4F77D6-DC62-452C-BF2E-F5567DF5B759}" srcOrd="1" destOrd="0" parTransId="{37B7541E-47AD-4495-95D9-F0D7386C668C}" sibTransId="{77CF18D8-E542-465E-A1DD-0AA5B24CE65C}"/>
    <dgm:cxn modelId="{CBEF2FD1-8A5F-44E8-A73B-CA3755B1872B}" srcId="{F9761A10-8793-499A-90FD-8D502741D4DE}" destId="{88CF87DF-56B8-4E38-9330-94952D7627E7}" srcOrd="3" destOrd="0" parTransId="{EF49B869-3AAE-47CA-9AA1-82A77E1A2EA0}" sibTransId="{855BE256-F2B1-4B59-AD10-061F3CABC96B}"/>
    <dgm:cxn modelId="{4C765463-3948-400F-B08C-53CC644770CF}" srcId="{F9761A10-8793-499A-90FD-8D502741D4DE}" destId="{A430E195-FAF6-4DD2-B967-F44CE11DC00E}" srcOrd="0" destOrd="0" parTransId="{BE4A31A5-F650-4A55-8CE8-B5E4F764A4B0}" sibTransId="{42F853AE-A97D-4540-9D95-046A81B683A1}"/>
    <dgm:cxn modelId="{28AC1599-1104-410F-99F5-45290BEDA419}" srcId="{F9761A10-8793-499A-90FD-8D502741D4DE}" destId="{DD7A8D71-8917-4ACF-9D74-74191A754031}" srcOrd="4" destOrd="0" parTransId="{D3F17BCF-F86C-46A2-93C7-D9D8690F0BE5}" sibTransId="{52441862-3B77-485B-AE60-6873BE7851EF}"/>
    <dgm:cxn modelId="{53CE7405-D458-4A8B-AC7D-11EC901AFD8E}" type="presOf" srcId="{3A4F77D6-DC62-452C-BF2E-F5567DF5B759}" destId="{9AFC6BB3-1F69-4550-BE53-8C02AB74CC8F}" srcOrd="0" destOrd="0" presId="urn:microsoft.com/office/officeart/2005/8/layout/list1"/>
    <dgm:cxn modelId="{3F44877D-B572-4B66-8AA2-9F109E1FA13D}" type="presOf" srcId="{88CF87DF-56B8-4E38-9330-94952D7627E7}" destId="{BC5A6CE5-8190-486C-B9AC-65F5E63BDB8F}" srcOrd="1" destOrd="0" presId="urn:microsoft.com/office/officeart/2005/8/layout/list1"/>
    <dgm:cxn modelId="{FCE0FB2B-2228-45E8-BE1B-48588C9DE041}" type="presOf" srcId="{F9761A10-8793-499A-90FD-8D502741D4DE}" destId="{E3A2B3F4-F648-497E-940B-B2C1FBFFBFCC}" srcOrd="0" destOrd="0" presId="urn:microsoft.com/office/officeart/2005/8/layout/list1"/>
    <dgm:cxn modelId="{0DA5BB95-9BA6-451F-83E9-5559F8C4D6CE}" type="presOf" srcId="{88CF87DF-56B8-4E38-9330-94952D7627E7}" destId="{7882ADAC-A020-4CF3-B037-E0155A4F7281}" srcOrd="0" destOrd="0" presId="urn:microsoft.com/office/officeart/2005/8/layout/list1"/>
    <dgm:cxn modelId="{161D0E5C-5423-4829-95F3-04F52927496D}" type="presOf" srcId="{DD7A8D71-8917-4ACF-9D74-74191A754031}" destId="{777D92CC-8152-422C-B280-4504BA7186AB}" srcOrd="1" destOrd="0" presId="urn:microsoft.com/office/officeart/2005/8/layout/list1"/>
    <dgm:cxn modelId="{7396F3B3-8EC2-4763-B42C-DE48B5032A11}" type="presOf" srcId="{2227AFE3-2768-4CD0-8B8E-42D67BD2E1D5}" destId="{D69A26CA-E94E-4346-A57A-E74688998B68}" srcOrd="1" destOrd="0" presId="urn:microsoft.com/office/officeart/2005/8/layout/list1"/>
    <dgm:cxn modelId="{1D5EF045-47CA-45D1-814E-3BA5DC0C23CE}" type="presOf" srcId="{A430E195-FAF6-4DD2-B967-F44CE11DC00E}" destId="{150202D0-4FC9-43DD-817D-654A8201D45E}" srcOrd="1" destOrd="0" presId="urn:microsoft.com/office/officeart/2005/8/layout/list1"/>
    <dgm:cxn modelId="{80C6FB31-F84C-4D8B-B2AD-FE28C657CE8C}" type="presParOf" srcId="{E3A2B3F4-F648-497E-940B-B2C1FBFFBFCC}" destId="{9C26C167-B653-4FAC-A852-A617C182D9E6}" srcOrd="0" destOrd="0" presId="urn:microsoft.com/office/officeart/2005/8/layout/list1"/>
    <dgm:cxn modelId="{F7994E2F-504A-42FD-B803-2F483C65D77C}" type="presParOf" srcId="{9C26C167-B653-4FAC-A852-A617C182D9E6}" destId="{EE3C8FDA-23D2-489B-9FBB-A672A10D8E8D}" srcOrd="0" destOrd="0" presId="urn:microsoft.com/office/officeart/2005/8/layout/list1"/>
    <dgm:cxn modelId="{95ECAD27-773B-4621-926D-2515C3CB710F}" type="presParOf" srcId="{9C26C167-B653-4FAC-A852-A617C182D9E6}" destId="{150202D0-4FC9-43DD-817D-654A8201D45E}" srcOrd="1" destOrd="0" presId="urn:microsoft.com/office/officeart/2005/8/layout/list1"/>
    <dgm:cxn modelId="{C95FCB10-2FBF-4E9B-8839-400709FD72F6}" type="presParOf" srcId="{E3A2B3F4-F648-497E-940B-B2C1FBFFBFCC}" destId="{3514B5DE-033F-49D5-B3D9-8D45A4BB381F}" srcOrd="1" destOrd="0" presId="urn:microsoft.com/office/officeart/2005/8/layout/list1"/>
    <dgm:cxn modelId="{E3F8D41B-0506-462F-AA72-D6EA08637A8C}" type="presParOf" srcId="{E3A2B3F4-F648-497E-940B-B2C1FBFFBFCC}" destId="{38F3AFD8-44B1-4AE2-A9C4-D430D9BD3E2D}" srcOrd="2" destOrd="0" presId="urn:microsoft.com/office/officeart/2005/8/layout/list1"/>
    <dgm:cxn modelId="{A3B5E073-A960-4B38-9AD1-97444CE55605}" type="presParOf" srcId="{E3A2B3F4-F648-497E-940B-B2C1FBFFBFCC}" destId="{5BACFC0F-CE30-4826-838B-64DB85E76E3B}" srcOrd="3" destOrd="0" presId="urn:microsoft.com/office/officeart/2005/8/layout/list1"/>
    <dgm:cxn modelId="{F604311E-F3D5-4A6C-86C6-5CE0B8EEDF95}" type="presParOf" srcId="{E3A2B3F4-F648-497E-940B-B2C1FBFFBFCC}" destId="{06E45D3F-7C7B-4532-ABF3-806DBCB79ED5}" srcOrd="4" destOrd="0" presId="urn:microsoft.com/office/officeart/2005/8/layout/list1"/>
    <dgm:cxn modelId="{9D1BBA2F-8EC7-4D5A-9F34-0923606C3618}" type="presParOf" srcId="{06E45D3F-7C7B-4532-ABF3-806DBCB79ED5}" destId="{9AFC6BB3-1F69-4550-BE53-8C02AB74CC8F}" srcOrd="0" destOrd="0" presId="urn:microsoft.com/office/officeart/2005/8/layout/list1"/>
    <dgm:cxn modelId="{4984E356-CECB-4F60-A6F4-D583BCBCB72A}" type="presParOf" srcId="{06E45D3F-7C7B-4532-ABF3-806DBCB79ED5}" destId="{678C1A9C-9A24-4EB4-89F2-56B238000C20}" srcOrd="1" destOrd="0" presId="urn:microsoft.com/office/officeart/2005/8/layout/list1"/>
    <dgm:cxn modelId="{8E74CA2B-1362-4EA9-A535-069F336C0262}" type="presParOf" srcId="{E3A2B3F4-F648-497E-940B-B2C1FBFFBFCC}" destId="{225FD291-B0A4-478F-9E51-3183CA0E6808}" srcOrd="5" destOrd="0" presId="urn:microsoft.com/office/officeart/2005/8/layout/list1"/>
    <dgm:cxn modelId="{12F5C1A4-DEDB-4CC8-9587-8CB53884840E}" type="presParOf" srcId="{E3A2B3F4-F648-497E-940B-B2C1FBFFBFCC}" destId="{D53EFE61-4BC0-40DA-9290-1A45799B1498}" srcOrd="6" destOrd="0" presId="urn:microsoft.com/office/officeart/2005/8/layout/list1"/>
    <dgm:cxn modelId="{7FDA2CC4-3C4B-4980-B49B-74BAEEDAE7B4}" type="presParOf" srcId="{E3A2B3F4-F648-497E-940B-B2C1FBFFBFCC}" destId="{77FEBA66-B7CF-4DF1-87F2-D7592FC3C662}" srcOrd="7" destOrd="0" presId="urn:microsoft.com/office/officeart/2005/8/layout/list1"/>
    <dgm:cxn modelId="{0C00DD19-962F-4AB6-B667-E134E0A34A1C}" type="presParOf" srcId="{E3A2B3F4-F648-497E-940B-B2C1FBFFBFCC}" destId="{85E39225-A75F-45EE-B6D0-7DB8BA7F5C52}" srcOrd="8" destOrd="0" presId="urn:microsoft.com/office/officeart/2005/8/layout/list1"/>
    <dgm:cxn modelId="{6C97B09D-EA64-4A08-820F-2DC87F6D171A}" type="presParOf" srcId="{85E39225-A75F-45EE-B6D0-7DB8BA7F5C52}" destId="{8F4A5314-98FD-4983-B906-CF8F31A2AD9F}" srcOrd="0" destOrd="0" presId="urn:microsoft.com/office/officeart/2005/8/layout/list1"/>
    <dgm:cxn modelId="{57C1CDEE-FADA-4513-AE29-DC994C41A2E3}" type="presParOf" srcId="{85E39225-A75F-45EE-B6D0-7DB8BA7F5C52}" destId="{D69A26CA-E94E-4346-A57A-E74688998B68}" srcOrd="1" destOrd="0" presId="urn:microsoft.com/office/officeart/2005/8/layout/list1"/>
    <dgm:cxn modelId="{ED3CA78B-171C-4DA5-8895-08FFDCF682BB}" type="presParOf" srcId="{E3A2B3F4-F648-497E-940B-B2C1FBFFBFCC}" destId="{D4A0CE18-B682-4C78-9963-4CAB52C5858F}" srcOrd="9" destOrd="0" presId="urn:microsoft.com/office/officeart/2005/8/layout/list1"/>
    <dgm:cxn modelId="{AB372885-69EA-436A-A39C-0C1E530DC7D0}" type="presParOf" srcId="{E3A2B3F4-F648-497E-940B-B2C1FBFFBFCC}" destId="{6C8F9A8B-3053-4985-A934-01CCF5233922}" srcOrd="10" destOrd="0" presId="urn:microsoft.com/office/officeart/2005/8/layout/list1"/>
    <dgm:cxn modelId="{1C112627-394A-4CF3-8D85-BD6BC5EA099E}" type="presParOf" srcId="{E3A2B3F4-F648-497E-940B-B2C1FBFFBFCC}" destId="{D93C083C-3545-4D88-AB84-44EF36B8D980}" srcOrd="11" destOrd="0" presId="urn:microsoft.com/office/officeart/2005/8/layout/list1"/>
    <dgm:cxn modelId="{2EA9091A-DEA5-48EC-B48C-EA3F652ECFB2}" type="presParOf" srcId="{E3A2B3F4-F648-497E-940B-B2C1FBFFBFCC}" destId="{7EA0179E-EC8E-4DD1-BB87-777C0F193562}" srcOrd="12" destOrd="0" presId="urn:microsoft.com/office/officeart/2005/8/layout/list1"/>
    <dgm:cxn modelId="{185D8012-1124-4E20-8FE1-98B539EB43CC}" type="presParOf" srcId="{7EA0179E-EC8E-4DD1-BB87-777C0F193562}" destId="{7882ADAC-A020-4CF3-B037-E0155A4F7281}" srcOrd="0" destOrd="0" presId="urn:microsoft.com/office/officeart/2005/8/layout/list1"/>
    <dgm:cxn modelId="{C41276BA-11CD-45F9-9409-F9955C1C1F02}" type="presParOf" srcId="{7EA0179E-EC8E-4DD1-BB87-777C0F193562}" destId="{BC5A6CE5-8190-486C-B9AC-65F5E63BDB8F}" srcOrd="1" destOrd="0" presId="urn:microsoft.com/office/officeart/2005/8/layout/list1"/>
    <dgm:cxn modelId="{7C3D7BAB-6A2D-4E16-99B6-9C4FB2A1A40E}" type="presParOf" srcId="{E3A2B3F4-F648-497E-940B-B2C1FBFFBFCC}" destId="{DA87ECAA-405D-4CD8-9621-4DDA8FB97347}" srcOrd="13" destOrd="0" presId="urn:microsoft.com/office/officeart/2005/8/layout/list1"/>
    <dgm:cxn modelId="{808E8627-A291-4E1E-A98E-6720C72EC228}" type="presParOf" srcId="{E3A2B3F4-F648-497E-940B-B2C1FBFFBFCC}" destId="{BDDC099C-62D1-42D7-82E7-B2D91A5BEA68}" srcOrd="14" destOrd="0" presId="urn:microsoft.com/office/officeart/2005/8/layout/list1"/>
    <dgm:cxn modelId="{8866EA7C-912F-4163-93DB-26A42A08CC0B}" type="presParOf" srcId="{E3A2B3F4-F648-497E-940B-B2C1FBFFBFCC}" destId="{E3FDDCE6-547A-4703-9A28-7FDD6A516C0D}" srcOrd="15" destOrd="0" presId="urn:microsoft.com/office/officeart/2005/8/layout/list1"/>
    <dgm:cxn modelId="{DB6C6F6E-7737-42C9-94A4-DB23430DF860}" type="presParOf" srcId="{E3A2B3F4-F648-497E-940B-B2C1FBFFBFCC}" destId="{BC7C0E33-3072-45DF-BE15-B4574E199E31}" srcOrd="16" destOrd="0" presId="urn:microsoft.com/office/officeart/2005/8/layout/list1"/>
    <dgm:cxn modelId="{6179EF8E-47DC-486E-B3BD-2646F820CAEA}" type="presParOf" srcId="{BC7C0E33-3072-45DF-BE15-B4574E199E31}" destId="{8A15E5A4-C95F-40A8-91D1-C019299B41D5}" srcOrd="0" destOrd="0" presId="urn:microsoft.com/office/officeart/2005/8/layout/list1"/>
    <dgm:cxn modelId="{6570E69D-B546-454A-B629-FE2411B6F662}" type="presParOf" srcId="{BC7C0E33-3072-45DF-BE15-B4574E199E31}" destId="{777D92CC-8152-422C-B280-4504BA7186AB}" srcOrd="1" destOrd="0" presId="urn:microsoft.com/office/officeart/2005/8/layout/list1"/>
    <dgm:cxn modelId="{6304942F-7AE5-47FE-B6BD-A4CE7BA5783B}" type="presParOf" srcId="{E3A2B3F4-F648-497E-940B-B2C1FBFFBFCC}" destId="{4A8F84CE-AB4C-42C5-8CC6-146CF97ED2A0}" srcOrd="17" destOrd="0" presId="urn:microsoft.com/office/officeart/2005/8/layout/list1"/>
    <dgm:cxn modelId="{4DB5E09F-05F2-466B-BBB9-972CA497BF84}" type="presParOf" srcId="{E3A2B3F4-F648-497E-940B-B2C1FBFFBFCC}" destId="{5CA0985C-B50D-430D-8937-C99D8C19380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4. Verpleegkundige als </a:t>
          </a:r>
          <a:r>
            <a:rPr lang="nl-NL" b="0" dirty="0" err="1" smtClean="0"/>
            <a:t>educator</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8A88B7C-E854-46DD-8CD8-69B91427D06F}" type="doc">
      <dgm:prSet loTypeId="urn:microsoft.com/office/officeart/2005/8/layout/chevron1" loCatId="process" qsTypeId="urn:microsoft.com/office/officeart/2005/8/quickstyle/simple1" qsCatId="simple" csTypeId="urn:microsoft.com/office/officeart/2005/8/colors/accent1_2" csCatId="accent1" phldr="1"/>
      <dgm:spPr/>
    </dgm:pt>
    <dgm:pt modelId="{05DD8A7A-AD49-47CB-B8DF-D6D35E365BE2}">
      <dgm:prSet phldrT="[Tekst]">
        <dgm:style>
          <a:lnRef idx="0">
            <a:schemeClr val="accent1"/>
          </a:lnRef>
          <a:fillRef idx="3">
            <a:schemeClr val="accent1"/>
          </a:fillRef>
          <a:effectRef idx="3">
            <a:schemeClr val="accent1"/>
          </a:effectRef>
          <a:fontRef idx="minor">
            <a:schemeClr val="lt1"/>
          </a:fontRef>
        </dgm:style>
      </dgm:prSet>
      <dgm:spPr>
        <a:solidFill>
          <a:srgbClr val="0070C0"/>
        </a:solidFill>
      </dgm:spPr>
      <dgm:t>
        <a:bodyPr/>
        <a:lstStyle/>
        <a:p>
          <a:r>
            <a:rPr lang="nl-NL" b="1" dirty="0" smtClean="0"/>
            <a:t>coachfunctie</a:t>
          </a:r>
          <a:r>
            <a:rPr lang="nl-NL" dirty="0" smtClean="0"/>
            <a:t> </a:t>
          </a:r>
          <a:endParaRPr lang="nl-NL" dirty="0"/>
        </a:p>
      </dgm:t>
    </dgm:pt>
    <dgm:pt modelId="{DECBAF97-7F12-4238-B80E-4A21E07C4D05}" type="parTrans" cxnId="{34873703-5994-4E49-A7BD-F5BE9BB54F90}">
      <dgm:prSet/>
      <dgm:spPr/>
      <dgm:t>
        <a:bodyPr/>
        <a:lstStyle/>
        <a:p>
          <a:endParaRPr lang="nl-NL"/>
        </a:p>
      </dgm:t>
    </dgm:pt>
    <dgm:pt modelId="{B3A50E04-0DCD-44CB-A026-F1609DF38831}" type="sibTrans" cxnId="{34873703-5994-4E49-A7BD-F5BE9BB54F90}">
      <dgm:prSet/>
      <dgm:spPr/>
      <dgm:t>
        <a:bodyPr/>
        <a:lstStyle/>
        <a:p>
          <a:endParaRPr lang="nl-NL"/>
        </a:p>
      </dgm:t>
    </dgm:pt>
    <dgm:pt modelId="{156A3B59-915B-49F1-BB7F-8AD420B1E180}">
      <dgm:prSet phldrT="[Tekst]">
        <dgm:style>
          <a:lnRef idx="0">
            <a:schemeClr val="accent1"/>
          </a:lnRef>
          <a:fillRef idx="3">
            <a:schemeClr val="accent1"/>
          </a:fillRef>
          <a:effectRef idx="3">
            <a:schemeClr val="accent1"/>
          </a:effectRef>
          <a:fontRef idx="minor">
            <a:schemeClr val="lt1"/>
          </a:fontRef>
        </dgm:style>
      </dgm:prSet>
      <dgm:spPr>
        <a:solidFill>
          <a:srgbClr val="00B0F0"/>
        </a:solidFill>
      </dgm:spPr>
      <dgm:t>
        <a:bodyPr/>
        <a:lstStyle/>
        <a:p>
          <a:r>
            <a:rPr lang="nl-NL" b="1" dirty="0" smtClean="0"/>
            <a:t>zelfmanagement</a:t>
          </a:r>
          <a:endParaRPr lang="nl-NL" b="1" dirty="0"/>
        </a:p>
      </dgm:t>
    </dgm:pt>
    <dgm:pt modelId="{0D1C2680-9042-45FC-8DBF-F42C5257005D}" type="parTrans" cxnId="{F0256FCB-D133-4D6F-AE26-B91BBB3E0E99}">
      <dgm:prSet/>
      <dgm:spPr/>
      <dgm:t>
        <a:bodyPr/>
        <a:lstStyle/>
        <a:p>
          <a:endParaRPr lang="nl-NL"/>
        </a:p>
      </dgm:t>
    </dgm:pt>
    <dgm:pt modelId="{8EEFF951-4A8C-426A-B7A9-0B0843F1F9C4}" type="sibTrans" cxnId="{F0256FCB-D133-4D6F-AE26-B91BBB3E0E99}">
      <dgm:prSet/>
      <dgm:spPr/>
      <dgm:t>
        <a:bodyPr/>
        <a:lstStyle/>
        <a:p>
          <a:endParaRPr lang="nl-NL"/>
        </a:p>
      </dgm:t>
    </dgm:pt>
    <dgm:pt modelId="{F2865C7E-DE82-4ABC-97FB-DC656E804750}">
      <dgm:prSet phldrT="[Tekst]">
        <dgm:style>
          <a:lnRef idx="0">
            <a:schemeClr val="accent1"/>
          </a:lnRef>
          <a:fillRef idx="3">
            <a:schemeClr val="accent1"/>
          </a:fillRef>
          <a:effectRef idx="3">
            <a:schemeClr val="accent1"/>
          </a:effectRef>
          <a:fontRef idx="minor">
            <a:schemeClr val="lt1"/>
          </a:fontRef>
        </dgm:style>
      </dgm:prSet>
      <dgm:spPr>
        <a:solidFill>
          <a:srgbClr val="92D050"/>
        </a:solidFill>
      </dgm:spPr>
      <dgm:t>
        <a:bodyPr/>
        <a:lstStyle/>
        <a:p>
          <a:r>
            <a:rPr lang="nl-NL" b="1" dirty="0" smtClean="0"/>
            <a:t>DOEL</a:t>
          </a:r>
          <a:endParaRPr lang="nl-NL" b="1" dirty="0"/>
        </a:p>
      </dgm:t>
    </dgm:pt>
    <dgm:pt modelId="{41B2A66C-3498-4123-B95D-D7002D313D47}" type="parTrans" cxnId="{4E786BF9-6A5E-4B9D-8B6F-3359208A5054}">
      <dgm:prSet/>
      <dgm:spPr/>
      <dgm:t>
        <a:bodyPr/>
        <a:lstStyle/>
        <a:p>
          <a:endParaRPr lang="nl-NL"/>
        </a:p>
      </dgm:t>
    </dgm:pt>
    <dgm:pt modelId="{9B48E1B0-E126-4CCC-A7F3-DE08D8F08A59}" type="sibTrans" cxnId="{4E786BF9-6A5E-4B9D-8B6F-3359208A5054}">
      <dgm:prSet/>
      <dgm:spPr/>
      <dgm:t>
        <a:bodyPr/>
        <a:lstStyle/>
        <a:p>
          <a:endParaRPr lang="nl-NL"/>
        </a:p>
      </dgm:t>
    </dgm:pt>
    <dgm:pt modelId="{3B9DCA85-7B2D-427D-8CFE-DB87AD85D547}" type="pres">
      <dgm:prSet presAssocID="{B8A88B7C-E854-46DD-8CD8-69B91427D06F}" presName="Name0" presStyleCnt="0">
        <dgm:presLayoutVars>
          <dgm:dir/>
          <dgm:animLvl val="lvl"/>
          <dgm:resizeHandles val="exact"/>
        </dgm:presLayoutVars>
      </dgm:prSet>
      <dgm:spPr/>
    </dgm:pt>
    <dgm:pt modelId="{B543F919-E8FB-4030-A674-3B19ABE4F96A}" type="pres">
      <dgm:prSet presAssocID="{05DD8A7A-AD49-47CB-B8DF-D6D35E365BE2}" presName="parTxOnly" presStyleLbl="node1" presStyleIdx="0" presStyleCnt="3">
        <dgm:presLayoutVars>
          <dgm:chMax val="0"/>
          <dgm:chPref val="0"/>
          <dgm:bulletEnabled val="1"/>
        </dgm:presLayoutVars>
      </dgm:prSet>
      <dgm:spPr/>
      <dgm:t>
        <a:bodyPr/>
        <a:lstStyle/>
        <a:p>
          <a:endParaRPr lang="nl-NL"/>
        </a:p>
      </dgm:t>
    </dgm:pt>
    <dgm:pt modelId="{46A6CB39-9A1B-4EC8-825C-C1735ECD530C}" type="pres">
      <dgm:prSet presAssocID="{B3A50E04-0DCD-44CB-A026-F1609DF38831}" presName="parTxOnlySpace" presStyleCnt="0"/>
      <dgm:spPr/>
    </dgm:pt>
    <dgm:pt modelId="{9DA8C95B-17CB-4936-9A3C-121BFA4E8B77}" type="pres">
      <dgm:prSet presAssocID="{156A3B59-915B-49F1-BB7F-8AD420B1E180}" presName="parTxOnly" presStyleLbl="node1" presStyleIdx="1" presStyleCnt="3">
        <dgm:presLayoutVars>
          <dgm:chMax val="0"/>
          <dgm:chPref val="0"/>
          <dgm:bulletEnabled val="1"/>
        </dgm:presLayoutVars>
      </dgm:prSet>
      <dgm:spPr/>
      <dgm:t>
        <a:bodyPr/>
        <a:lstStyle/>
        <a:p>
          <a:endParaRPr lang="nl-NL"/>
        </a:p>
      </dgm:t>
    </dgm:pt>
    <dgm:pt modelId="{15E84CAD-8D68-4DFC-8BAD-79603D546B56}" type="pres">
      <dgm:prSet presAssocID="{8EEFF951-4A8C-426A-B7A9-0B0843F1F9C4}" presName="parTxOnlySpace" presStyleCnt="0"/>
      <dgm:spPr/>
    </dgm:pt>
    <dgm:pt modelId="{64667BE0-EA00-45DB-9385-4B5D9649640C}" type="pres">
      <dgm:prSet presAssocID="{F2865C7E-DE82-4ABC-97FB-DC656E804750}" presName="parTxOnly" presStyleLbl="node1" presStyleIdx="2" presStyleCnt="3">
        <dgm:presLayoutVars>
          <dgm:chMax val="0"/>
          <dgm:chPref val="0"/>
          <dgm:bulletEnabled val="1"/>
        </dgm:presLayoutVars>
      </dgm:prSet>
      <dgm:spPr/>
      <dgm:t>
        <a:bodyPr/>
        <a:lstStyle/>
        <a:p>
          <a:endParaRPr lang="nl-NL"/>
        </a:p>
      </dgm:t>
    </dgm:pt>
  </dgm:ptLst>
  <dgm:cxnLst>
    <dgm:cxn modelId="{4E786BF9-6A5E-4B9D-8B6F-3359208A5054}" srcId="{B8A88B7C-E854-46DD-8CD8-69B91427D06F}" destId="{F2865C7E-DE82-4ABC-97FB-DC656E804750}" srcOrd="2" destOrd="0" parTransId="{41B2A66C-3498-4123-B95D-D7002D313D47}" sibTransId="{9B48E1B0-E126-4CCC-A7F3-DE08D8F08A59}"/>
    <dgm:cxn modelId="{F0256FCB-D133-4D6F-AE26-B91BBB3E0E99}" srcId="{B8A88B7C-E854-46DD-8CD8-69B91427D06F}" destId="{156A3B59-915B-49F1-BB7F-8AD420B1E180}" srcOrd="1" destOrd="0" parTransId="{0D1C2680-9042-45FC-8DBF-F42C5257005D}" sibTransId="{8EEFF951-4A8C-426A-B7A9-0B0843F1F9C4}"/>
    <dgm:cxn modelId="{CFEB0BCD-B3D3-4816-B0DB-5AA43D70F01E}" type="presOf" srcId="{05DD8A7A-AD49-47CB-B8DF-D6D35E365BE2}" destId="{B543F919-E8FB-4030-A674-3B19ABE4F96A}" srcOrd="0" destOrd="0" presId="urn:microsoft.com/office/officeart/2005/8/layout/chevron1"/>
    <dgm:cxn modelId="{0146F10B-A284-4FD7-9281-C0157D15EF4B}" type="presOf" srcId="{F2865C7E-DE82-4ABC-97FB-DC656E804750}" destId="{64667BE0-EA00-45DB-9385-4B5D9649640C}" srcOrd="0" destOrd="0" presId="urn:microsoft.com/office/officeart/2005/8/layout/chevron1"/>
    <dgm:cxn modelId="{A9B199DC-E835-49FC-B6D8-B0DD0AD53C1F}" type="presOf" srcId="{156A3B59-915B-49F1-BB7F-8AD420B1E180}" destId="{9DA8C95B-17CB-4936-9A3C-121BFA4E8B77}" srcOrd="0" destOrd="0" presId="urn:microsoft.com/office/officeart/2005/8/layout/chevron1"/>
    <dgm:cxn modelId="{19084DC9-1685-4C8E-BEE9-8538556218B5}" type="presOf" srcId="{B8A88B7C-E854-46DD-8CD8-69B91427D06F}" destId="{3B9DCA85-7B2D-427D-8CFE-DB87AD85D547}" srcOrd="0" destOrd="0" presId="urn:microsoft.com/office/officeart/2005/8/layout/chevron1"/>
    <dgm:cxn modelId="{34873703-5994-4E49-A7BD-F5BE9BB54F90}" srcId="{B8A88B7C-E854-46DD-8CD8-69B91427D06F}" destId="{05DD8A7A-AD49-47CB-B8DF-D6D35E365BE2}" srcOrd="0" destOrd="0" parTransId="{DECBAF97-7F12-4238-B80E-4A21E07C4D05}" sibTransId="{B3A50E04-0DCD-44CB-A026-F1609DF38831}"/>
    <dgm:cxn modelId="{DB052E3B-5A0A-4232-B4D1-FF95D5CEDBBD}" type="presParOf" srcId="{3B9DCA85-7B2D-427D-8CFE-DB87AD85D547}" destId="{B543F919-E8FB-4030-A674-3B19ABE4F96A}" srcOrd="0" destOrd="0" presId="urn:microsoft.com/office/officeart/2005/8/layout/chevron1"/>
    <dgm:cxn modelId="{E3005203-D416-45C0-8716-D8FA55B0475F}" type="presParOf" srcId="{3B9DCA85-7B2D-427D-8CFE-DB87AD85D547}" destId="{46A6CB39-9A1B-4EC8-825C-C1735ECD530C}" srcOrd="1" destOrd="0" presId="urn:microsoft.com/office/officeart/2005/8/layout/chevron1"/>
    <dgm:cxn modelId="{2C9843FC-7D21-47DD-8424-DD4838049C8A}" type="presParOf" srcId="{3B9DCA85-7B2D-427D-8CFE-DB87AD85D547}" destId="{9DA8C95B-17CB-4936-9A3C-121BFA4E8B77}" srcOrd="2" destOrd="0" presId="urn:microsoft.com/office/officeart/2005/8/layout/chevron1"/>
    <dgm:cxn modelId="{34BCC2DE-A596-421A-B0AD-5AD5599C1833}" type="presParOf" srcId="{3B9DCA85-7B2D-427D-8CFE-DB87AD85D547}" destId="{15E84CAD-8D68-4DFC-8BAD-79603D546B56}" srcOrd="3" destOrd="0" presId="urn:microsoft.com/office/officeart/2005/8/layout/chevron1"/>
    <dgm:cxn modelId="{9FE41432-2E30-4A1D-899B-5236FE3E3DA5}" type="presParOf" srcId="{3B9DCA85-7B2D-427D-8CFE-DB87AD85D547}" destId="{64667BE0-EA00-45DB-9385-4B5D9649640C}" srcOrd="4"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4. Verpleegkundige als </a:t>
          </a:r>
          <a:r>
            <a:rPr lang="nl-NL" b="0" dirty="0" err="1" smtClean="0"/>
            <a:t>educator</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4. Verpleegkundige als </a:t>
          </a:r>
          <a:r>
            <a:rPr lang="nl-NL" b="0" dirty="0" err="1" smtClean="0"/>
            <a:t>educator</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4. Verpleegkundige als </a:t>
          </a:r>
          <a:r>
            <a:rPr lang="nl-NL" b="0" dirty="0" err="1" smtClean="0"/>
            <a:t>educator</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319EFEBE-7FAC-4FD4-AE93-59E71DA59A25}" type="doc">
      <dgm:prSet loTypeId="urn:microsoft.com/office/officeart/2005/8/layout/radial6" loCatId="cycle" qsTypeId="urn:microsoft.com/office/officeart/2005/8/quickstyle/3d2" qsCatId="3D" csTypeId="urn:microsoft.com/office/officeart/2005/8/colors/accent1_2" csCatId="accent1" phldr="1"/>
      <dgm:spPr/>
      <dgm:t>
        <a:bodyPr/>
        <a:lstStyle/>
        <a:p>
          <a:endParaRPr lang="nl-NL"/>
        </a:p>
      </dgm:t>
    </dgm:pt>
    <dgm:pt modelId="{A1B146FD-FA79-4B08-AE9D-B2F207D6C4B1}">
      <dgm:prSet phldrT="[Tekst]"/>
      <dgm:spPr>
        <a:solidFill>
          <a:srgbClr val="92D050"/>
        </a:solidFill>
      </dgm:spPr>
      <dgm:t>
        <a:bodyPr/>
        <a:lstStyle/>
        <a:p>
          <a:r>
            <a:rPr lang="nl-NL" dirty="0" smtClean="0"/>
            <a:t>Belang van hartfalen</a:t>
          </a:r>
        </a:p>
        <a:p>
          <a:r>
            <a:rPr lang="nl-NL" dirty="0" smtClean="0"/>
            <a:t>educatie</a:t>
          </a:r>
          <a:endParaRPr lang="nl-NL" dirty="0"/>
        </a:p>
      </dgm:t>
    </dgm:pt>
    <dgm:pt modelId="{6E00006E-FEFB-463F-BABA-ACB74702E32C}" type="parTrans" cxnId="{0C78A2C9-6B3F-41F7-987F-1CF00658A7A6}">
      <dgm:prSet/>
      <dgm:spPr/>
      <dgm:t>
        <a:bodyPr/>
        <a:lstStyle/>
        <a:p>
          <a:endParaRPr lang="nl-NL"/>
        </a:p>
      </dgm:t>
    </dgm:pt>
    <dgm:pt modelId="{9D5D33D7-BFEF-4533-8881-37B2EDE95E19}" type="sibTrans" cxnId="{0C78A2C9-6B3F-41F7-987F-1CF00658A7A6}">
      <dgm:prSet/>
      <dgm:spPr/>
      <dgm:t>
        <a:bodyPr/>
        <a:lstStyle/>
        <a:p>
          <a:endParaRPr lang="nl-NL"/>
        </a:p>
      </dgm:t>
    </dgm:pt>
    <dgm:pt modelId="{FCBCAD66-AA98-4670-B180-351A5FC859EE}">
      <dgm:prSet phldrT="[Tekst]" custT="1"/>
      <dgm:spPr>
        <a:solidFill>
          <a:srgbClr val="0070C0"/>
        </a:solidFill>
      </dgm:spPr>
      <dgm:t>
        <a:bodyPr/>
        <a:lstStyle/>
        <a:p>
          <a:r>
            <a:rPr lang="nl-NL" sz="1800" dirty="0" err="1" smtClean="0"/>
            <a:t>Overlevings-kansen</a:t>
          </a:r>
          <a:r>
            <a:rPr lang="nl-NL" sz="1800" dirty="0" smtClean="0"/>
            <a:t> vergroten</a:t>
          </a:r>
          <a:endParaRPr lang="nl-NL" sz="1800" dirty="0"/>
        </a:p>
      </dgm:t>
    </dgm:pt>
    <dgm:pt modelId="{66FC4EFF-45FE-421A-B8DB-01F6A3050A54}" type="parTrans" cxnId="{56EB9FDC-A79C-4C24-B325-EFEAF7B76FF7}">
      <dgm:prSet/>
      <dgm:spPr/>
      <dgm:t>
        <a:bodyPr/>
        <a:lstStyle/>
        <a:p>
          <a:endParaRPr lang="nl-NL"/>
        </a:p>
      </dgm:t>
    </dgm:pt>
    <dgm:pt modelId="{5BAF64D8-454F-40F6-B66A-158A3AA492E7}" type="sibTrans" cxnId="{56EB9FDC-A79C-4C24-B325-EFEAF7B76FF7}">
      <dgm:prSet/>
      <dgm:spPr>
        <a:solidFill>
          <a:schemeClr val="accent1"/>
        </a:solidFill>
      </dgm:spPr>
      <dgm:t>
        <a:bodyPr/>
        <a:lstStyle/>
        <a:p>
          <a:endParaRPr lang="nl-NL"/>
        </a:p>
      </dgm:t>
    </dgm:pt>
    <dgm:pt modelId="{A5E8902D-60C4-4586-85F9-C57B96CFB763}">
      <dgm:prSet phldrT="[Tekst]" custT="1"/>
      <dgm:spPr>
        <a:solidFill>
          <a:srgbClr val="0070C0"/>
        </a:solidFill>
      </dgm:spPr>
      <dgm:t>
        <a:bodyPr/>
        <a:lstStyle/>
        <a:p>
          <a:r>
            <a:rPr lang="nl-NL" sz="1800" dirty="0" smtClean="0"/>
            <a:t>Verbeteren of behouden  QOL</a:t>
          </a:r>
          <a:endParaRPr lang="nl-NL" sz="1800" dirty="0"/>
        </a:p>
      </dgm:t>
    </dgm:pt>
    <dgm:pt modelId="{B4F984E0-CB62-4EBF-909E-75223B21D27D}" type="parTrans" cxnId="{29F5E180-B106-4E69-AD63-92537D0B5B4B}">
      <dgm:prSet/>
      <dgm:spPr/>
      <dgm:t>
        <a:bodyPr/>
        <a:lstStyle/>
        <a:p>
          <a:endParaRPr lang="nl-NL"/>
        </a:p>
      </dgm:t>
    </dgm:pt>
    <dgm:pt modelId="{3F707F01-364D-4238-99D7-A63A852DCB2E}" type="sibTrans" cxnId="{29F5E180-B106-4E69-AD63-92537D0B5B4B}">
      <dgm:prSet/>
      <dgm:spPr>
        <a:solidFill>
          <a:schemeClr val="accent1"/>
        </a:solidFill>
      </dgm:spPr>
      <dgm:t>
        <a:bodyPr/>
        <a:lstStyle/>
        <a:p>
          <a:endParaRPr lang="nl-NL"/>
        </a:p>
      </dgm:t>
    </dgm:pt>
    <dgm:pt modelId="{C2C291FD-CA9B-45A2-A6FC-D1A23AE4F844}">
      <dgm:prSet phldrT="[Tekst]" custT="1"/>
      <dgm:spPr>
        <a:solidFill>
          <a:srgbClr val="0070C0"/>
        </a:solidFill>
      </dgm:spPr>
      <dgm:t>
        <a:bodyPr/>
        <a:lstStyle/>
        <a:p>
          <a:r>
            <a:rPr lang="nl-NL" sz="1800" dirty="0" smtClean="0"/>
            <a:t>Hospitalisaties doen dalen</a:t>
          </a:r>
          <a:endParaRPr lang="nl-NL" sz="1800" dirty="0"/>
        </a:p>
      </dgm:t>
    </dgm:pt>
    <dgm:pt modelId="{217CB6FE-D54B-455E-9105-30F859C0556E}" type="parTrans" cxnId="{5963F9B9-C669-4310-A7DE-A92EF947E75E}">
      <dgm:prSet/>
      <dgm:spPr/>
      <dgm:t>
        <a:bodyPr/>
        <a:lstStyle/>
        <a:p>
          <a:endParaRPr lang="nl-NL"/>
        </a:p>
      </dgm:t>
    </dgm:pt>
    <dgm:pt modelId="{DFB65591-42D3-46C8-8C31-77FF9F394284}" type="sibTrans" cxnId="{5963F9B9-C669-4310-A7DE-A92EF947E75E}">
      <dgm:prSet/>
      <dgm:spPr>
        <a:solidFill>
          <a:schemeClr val="accent1"/>
        </a:solidFill>
      </dgm:spPr>
      <dgm:t>
        <a:bodyPr/>
        <a:lstStyle/>
        <a:p>
          <a:endParaRPr lang="nl-NL"/>
        </a:p>
      </dgm:t>
    </dgm:pt>
    <dgm:pt modelId="{11F3B1CB-085B-4AFD-A560-F392F123A2B2}">
      <dgm:prSet phldrT="[Tekst]" custT="1"/>
      <dgm:spPr>
        <a:solidFill>
          <a:srgbClr val="0070C0"/>
        </a:solidFill>
      </dgm:spPr>
      <dgm:t>
        <a:bodyPr/>
        <a:lstStyle/>
        <a:p>
          <a:r>
            <a:rPr lang="nl-NL" sz="1800" dirty="0" smtClean="0"/>
            <a:t>Therapietrouw bevorderen</a:t>
          </a:r>
          <a:endParaRPr lang="nl-NL" sz="1800" dirty="0"/>
        </a:p>
      </dgm:t>
    </dgm:pt>
    <dgm:pt modelId="{4C8C6BF4-E3DF-487B-BB23-A13CBC67E93F}" type="parTrans" cxnId="{06A0ED4C-4C99-4827-9F5C-14D18B2F1AB8}">
      <dgm:prSet/>
      <dgm:spPr/>
      <dgm:t>
        <a:bodyPr/>
        <a:lstStyle/>
        <a:p>
          <a:endParaRPr lang="nl-NL"/>
        </a:p>
      </dgm:t>
    </dgm:pt>
    <dgm:pt modelId="{FF4F6DF8-A4AD-4E30-9911-1A7654B623D8}" type="sibTrans" cxnId="{06A0ED4C-4C99-4827-9F5C-14D18B2F1AB8}">
      <dgm:prSet/>
      <dgm:spPr>
        <a:solidFill>
          <a:schemeClr val="accent1"/>
        </a:solidFill>
      </dgm:spPr>
      <dgm:t>
        <a:bodyPr/>
        <a:lstStyle/>
        <a:p>
          <a:endParaRPr lang="nl-NL"/>
        </a:p>
      </dgm:t>
    </dgm:pt>
    <dgm:pt modelId="{C53B8B69-A9F7-4567-8DE9-32FA3E1E909D}">
      <dgm:prSet phldrT="[Tekst]" custT="1"/>
      <dgm:spPr>
        <a:solidFill>
          <a:srgbClr val="0070C0"/>
        </a:solidFill>
      </dgm:spPr>
      <dgm:t>
        <a:bodyPr/>
        <a:lstStyle/>
        <a:p>
          <a:r>
            <a:rPr lang="nl-NL" sz="1800" dirty="0" smtClean="0"/>
            <a:t>Progressie  HF voorkomen</a:t>
          </a:r>
          <a:endParaRPr lang="nl-NL" sz="1800" dirty="0"/>
        </a:p>
      </dgm:t>
    </dgm:pt>
    <dgm:pt modelId="{0DD52AD7-38D9-4729-803D-80BBE29E3522}" type="parTrans" cxnId="{FE89AA2E-34AC-4885-A669-F27AAF8BE9CC}">
      <dgm:prSet/>
      <dgm:spPr/>
      <dgm:t>
        <a:bodyPr/>
        <a:lstStyle/>
        <a:p>
          <a:endParaRPr lang="nl-NL"/>
        </a:p>
      </dgm:t>
    </dgm:pt>
    <dgm:pt modelId="{8732499D-BFBC-432A-B895-F2E0AF0F94AD}" type="sibTrans" cxnId="{FE89AA2E-34AC-4885-A669-F27AAF8BE9CC}">
      <dgm:prSet/>
      <dgm:spPr>
        <a:solidFill>
          <a:schemeClr val="accent1"/>
        </a:solidFill>
      </dgm:spPr>
      <dgm:t>
        <a:bodyPr/>
        <a:lstStyle/>
        <a:p>
          <a:endParaRPr lang="nl-NL"/>
        </a:p>
      </dgm:t>
    </dgm:pt>
    <dgm:pt modelId="{3B55C00C-326B-418F-8C92-BCA33AADFE5E}" type="pres">
      <dgm:prSet presAssocID="{319EFEBE-7FAC-4FD4-AE93-59E71DA59A25}" presName="Name0" presStyleCnt="0">
        <dgm:presLayoutVars>
          <dgm:chMax val="1"/>
          <dgm:dir/>
          <dgm:animLvl val="ctr"/>
          <dgm:resizeHandles val="exact"/>
        </dgm:presLayoutVars>
      </dgm:prSet>
      <dgm:spPr/>
      <dgm:t>
        <a:bodyPr/>
        <a:lstStyle/>
        <a:p>
          <a:endParaRPr lang="nl-NL"/>
        </a:p>
      </dgm:t>
    </dgm:pt>
    <dgm:pt modelId="{DA0994A5-F1C7-4240-AE00-46E5F94EFF66}" type="pres">
      <dgm:prSet presAssocID="{A1B146FD-FA79-4B08-AE9D-B2F207D6C4B1}" presName="centerShape" presStyleLbl="node0" presStyleIdx="0" presStyleCnt="1"/>
      <dgm:spPr/>
      <dgm:t>
        <a:bodyPr/>
        <a:lstStyle/>
        <a:p>
          <a:endParaRPr lang="nl-NL"/>
        </a:p>
      </dgm:t>
    </dgm:pt>
    <dgm:pt modelId="{1302B4BA-A1D9-4ACE-90CD-092DAA803699}" type="pres">
      <dgm:prSet presAssocID="{FCBCAD66-AA98-4670-B180-351A5FC859EE}" presName="node" presStyleLbl="node1" presStyleIdx="0" presStyleCnt="5" custScaleX="153056" custScaleY="156461">
        <dgm:presLayoutVars>
          <dgm:bulletEnabled val="1"/>
        </dgm:presLayoutVars>
      </dgm:prSet>
      <dgm:spPr/>
      <dgm:t>
        <a:bodyPr/>
        <a:lstStyle/>
        <a:p>
          <a:endParaRPr lang="nl-NL"/>
        </a:p>
      </dgm:t>
    </dgm:pt>
    <dgm:pt modelId="{D0CB6BEF-16D3-4B4F-9F0F-6C6232563504}" type="pres">
      <dgm:prSet presAssocID="{FCBCAD66-AA98-4670-B180-351A5FC859EE}" presName="dummy" presStyleCnt="0"/>
      <dgm:spPr/>
    </dgm:pt>
    <dgm:pt modelId="{2BDFAA2F-BCA2-4F3C-A5F1-A4220A9823E7}" type="pres">
      <dgm:prSet presAssocID="{5BAF64D8-454F-40F6-B66A-158A3AA492E7}" presName="sibTrans" presStyleLbl="sibTrans2D1" presStyleIdx="0" presStyleCnt="5"/>
      <dgm:spPr/>
      <dgm:t>
        <a:bodyPr/>
        <a:lstStyle/>
        <a:p>
          <a:endParaRPr lang="nl-NL"/>
        </a:p>
      </dgm:t>
    </dgm:pt>
    <dgm:pt modelId="{38C58F9D-0EFE-44EE-A55D-CA98EA880718}" type="pres">
      <dgm:prSet presAssocID="{11F3B1CB-085B-4AFD-A560-F392F123A2B2}" presName="node" presStyleLbl="node1" presStyleIdx="1" presStyleCnt="5" custScaleX="153056" custScaleY="156461">
        <dgm:presLayoutVars>
          <dgm:bulletEnabled val="1"/>
        </dgm:presLayoutVars>
      </dgm:prSet>
      <dgm:spPr/>
      <dgm:t>
        <a:bodyPr/>
        <a:lstStyle/>
        <a:p>
          <a:endParaRPr lang="nl-NL"/>
        </a:p>
      </dgm:t>
    </dgm:pt>
    <dgm:pt modelId="{EC467FD6-1129-4757-AE1F-EC4A0661B5AE}" type="pres">
      <dgm:prSet presAssocID="{11F3B1CB-085B-4AFD-A560-F392F123A2B2}" presName="dummy" presStyleCnt="0"/>
      <dgm:spPr/>
    </dgm:pt>
    <dgm:pt modelId="{72E0CA73-8918-4E53-9908-5332A6E4856A}" type="pres">
      <dgm:prSet presAssocID="{FF4F6DF8-A4AD-4E30-9911-1A7654B623D8}" presName="sibTrans" presStyleLbl="sibTrans2D1" presStyleIdx="1" presStyleCnt="5"/>
      <dgm:spPr/>
      <dgm:t>
        <a:bodyPr/>
        <a:lstStyle/>
        <a:p>
          <a:endParaRPr lang="nl-NL"/>
        </a:p>
      </dgm:t>
    </dgm:pt>
    <dgm:pt modelId="{2B6A27E9-1C8E-44A6-944F-134BA2D83E27}" type="pres">
      <dgm:prSet presAssocID="{C53B8B69-A9F7-4567-8DE9-32FA3E1E909D}" presName="node" presStyleLbl="node1" presStyleIdx="2" presStyleCnt="5" custScaleX="153056" custScaleY="156461">
        <dgm:presLayoutVars>
          <dgm:bulletEnabled val="1"/>
        </dgm:presLayoutVars>
      </dgm:prSet>
      <dgm:spPr/>
      <dgm:t>
        <a:bodyPr/>
        <a:lstStyle/>
        <a:p>
          <a:endParaRPr lang="nl-NL"/>
        </a:p>
      </dgm:t>
    </dgm:pt>
    <dgm:pt modelId="{0F2C3F92-0133-4530-A0D0-2108EA4F72D9}" type="pres">
      <dgm:prSet presAssocID="{C53B8B69-A9F7-4567-8DE9-32FA3E1E909D}" presName="dummy" presStyleCnt="0"/>
      <dgm:spPr/>
    </dgm:pt>
    <dgm:pt modelId="{7ADACBBC-0E85-4218-A467-13EC70A107D5}" type="pres">
      <dgm:prSet presAssocID="{8732499D-BFBC-432A-B895-F2E0AF0F94AD}" presName="sibTrans" presStyleLbl="sibTrans2D1" presStyleIdx="2" presStyleCnt="5"/>
      <dgm:spPr/>
      <dgm:t>
        <a:bodyPr/>
        <a:lstStyle/>
        <a:p>
          <a:endParaRPr lang="nl-NL"/>
        </a:p>
      </dgm:t>
    </dgm:pt>
    <dgm:pt modelId="{1DBA0C2A-1197-43D0-84A9-D94FEFA6C3F2}" type="pres">
      <dgm:prSet presAssocID="{A5E8902D-60C4-4586-85F9-C57B96CFB763}" presName="node" presStyleLbl="node1" presStyleIdx="3" presStyleCnt="5" custScaleX="152141" custScaleY="155067">
        <dgm:presLayoutVars>
          <dgm:bulletEnabled val="1"/>
        </dgm:presLayoutVars>
      </dgm:prSet>
      <dgm:spPr/>
      <dgm:t>
        <a:bodyPr/>
        <a:lstStyle/>
        <a:p>
          <a:endParaRPr lang="nl-NL"/>
        </a:p>
      </dgm:t>
    </dgm:pt>
    <dgm:pt modelId="{FC7AF0D2-E4B5-4311-807F-EB6A65EA1DEE}" type="pres">
      <dgm:prSet presAssocID="{A5E8902D-60C4-4586-85F9-C57B96CFB763}" presName="dummy" presStyleCnt="0"/>
      <dgm:spPr/>
    </dgm:pt>
    <dgm:pt modelId="{AB97018A-3E3B-4A2C-AA6E-B4BFC3CC05FF}" type="pres">
      <dgm:prSet presAssocID="{3F707F01-364D-4238-99D7-A63A852DCB2E}" presName="sibTrans" presStyleLbl="sibTrans2D1" presStyleIdx="3" presStyleCnt="5"/>
      <dgm:spPr/>
      <dgm:t>
        <a:bodyPr/>
        <a:lstStyle/>
        <a:p>
          <a:endParaRPr lang="nl-NL"/>
        </a:p>
      </dgm:t>
    </dgm:pt>
    <dgm:pt modelId="{EC80167C-7A9E-4598-A0BE-F87F1E585662}" type="pres">
      <dgm:prSet presAssocID="{C2C291FD-CA9B-45A2-A6FC-D1A23AE4F844}" presName="node" presStyleLbl="node1" presStyleIdx="4" presStyleCnt="5" custScaleX="147759" custScaleY="160150">
        <dgm:presLayoutVars>
          <dgm:bulletEnabled val="1"/>
        </dgm:presLayoutVars>
      </dgm:prSet>
      <dgm:spPr/>
      <dgm:t>
        <a:bodyPr/>
        <a:lstStyle/>
        <a:p>
          <a:endParaRPr lang="nl-NL"/>
        </a:p>
      </dgm:t>
    </dgm:pt>
    <dgm:pt modelId="{A1955F10-777D-434B-B940-4111CF7A9056}" type="pres">
      <dgm:prSet presAssocID="{C2C291FD-CA9B-45A2-A6FC-D1A23AE4F844}" presName="dummy" presStyleCnt="0"/>
      <dgm:spPr/>
    </dgm:pt>
    <dgm:pt modelId="{9E363F40-6493-4CFA-B157-D22F3DCE1F2A}" type="pres">
      <dgm:prSet presAssocID="{DFB65591-42D3-46C8-8C31-77FF9F394284}" presName="sibTrans" presStyleLbl="sibTrans2D1" presStyleIdx="4" presStyleCnt="5"/>
      <dgm:spPr/>
      <dgm:t>
        <a:bodyPr/>
        <a:lstStyle/>
        <a:p>
          <a:endParaRPr lang="nl-NL"/>
        </a:p>
      </dgm:t>
    </dgm:pt>
  </dgm:ptLst>
  <dgm:cxnLst>
    <dgm:cxn modelId="{0C78A2C9-6B3F-41F7-987F-1CF00658A7A6}" srcId="{319EFEBE-7FAC-4FD4-AE93-59E71DA59A25}" destId="{A1B146FD-FA79-4B08-AE9D-B2F207D6C4B1}" srcOrd="0" destOrd="0" parTransId="{6E00006E-FEFB-463F-BABA-ACB74702E32C}" sibTransId="{9D5D33D7-BFEF-4533-8881-37B2EDE95E19}"/>
    <dgm:cxn modelId="{A9A1CD5B-3735-49BC-95F8-8369D38A143C}" type="presOf" srcId="{5BAF64D8-454F-40F6-B66A-158A3AA492E7}" destId="{2BDFAA2F-BCA2-4F3C-A5F1-A4220A9823E7}" srcOrd="0" destOrd="0" presId="urn:microsoft.com/office/officeart/2005/8/layout/radial6"/>
    <dgm:cxn modelId="{131A818D-B22C-463C-98FD-4B40D92382B6}" type="presOf" srcId="{DFB65591-42D3-46C8-8C31-77FF9F394284}" destId="{9E363F40-6493-4CFA-B157-D22F3DCE1F2A}" srcOrd="0" destOrd="0" presId="urn:microsoft.com/office/officeart/2005/8/layout/radial6"/>
    <dgm:cxn modelId="{47FC4A93-F141-4875-B571-F9C6D8E5F0C0}" type="presOf" srcId="{C2C291FD-CA9B-45A2-A6FC-D1A23AE4F844}" destId="{EC80167C-7A9E-4598-A0BE-F87F1E585662}" srcOrd="0" destOrd="0" presId="urn:microsoft.com/office/officeart/2005/8/layout/radial6"/>
    <dgm:cxn modelId="{4B9315C2-B6C4-423C-B516-627BDC8EC272}" type="presOf" srcId="{C53B8B69-A9F7-4567-8DE9-32FA3E1E909D}" destId="{2B6A27E9-1C8E-44A6-944F-134BA2D83E27}" srcOrd="0" destOrd="0" presId="urn:microsoft.com/office/officeart/2005/8/layout/radial6"/>
    <dgm:cxn modelId="{EC581EEB-CE99-4DD0-899B-A121916C7F0B}" type="presOf" srcId="{FF4F6DF8-A4AD-4E30-9911-1A7654B623D8}" destId="{72E0CA73-8918-4E53-9908-5332A6E4856A}" srcOrd="0" destOrd="0" presId="urn:microsoft.com/office/officeart/2005/8/layout/radial6"/>
    <dgm:cxn modelId="{1036958B-C77D-4F2E-AE8C-BF8C0CF5001C}" type="presOf" srcId="{8732499D-BFBC-432A-B895-F2E0AF0F94AD}" destId="{7ADACBBC-0E85-4218-A467-13EC70A107D5}" srcOrd="0" destOrd="0" presId="urn:microsoft.com/office/officeart/2005/8/layout/radial6"/>
    <dgm:cxn modelId="{5963F9B9-C669-4310-A7DE-A92EF947E75E}" srcId="{A1B146FD-FA79-4B08-AE9D-B2F207D6C4B1}" destId="{C2C291FD-CA9B-45A2-A6FC-D1A23AE4F844}" srcOrd="4" destOrd="0" parTransId="{217CB6FE-D54B-455E-9105-30F859C0556E}" sibTransId="{DFB65591-42D3-46C8-8C31-77FF9F394284}"/>
    <dgm:cxn modelId="{F9041D78-8E0D-44C2-A085-6AFFFF09745B}" type="presOf" srcId="{A5E8902D-60C4-4586-85F9-C57B96CFB763}" destId="{1DBA0C2A-1197-43D0-84A9-D94FEFA6C3F2}" srcOrd="0" destOrd="0" presId="urn:microsoft.com/office/officeart/2005/8/layout/radial6"/>
    <dgm:cxn modelId="{06A0ED4C-4C99-4827-9F5C-14D18B2F1AB8}" srcId="{A1B146FD-FA79-4B08-AE9D-B2F207D6C4B1}" destId="{11F3B1CB-085B-4AFD-A560-F392F123A2B2}" srcOrd="1" destOrd="0" parTransId="{4C8C6BF4-E3DF-487B-BB23-A13CBC67E93F}" sibTransId="{FF4F6DF8-A4AD-4E30-9911-1A7654B623D8}"/>
    <dgm:cxn modelId="{B2395436-980F-466C-964D-403E5F0BB73B}" type="presOf" srcId="{11F3B1CB-085B-4AFD-A560-F392F123A2B2}" destId="{38C58F9D-0EFE-44EE-A55D-CA98EA880718}" srcOrd="0" destOrd="0" presId="urn:microsoft.com/office/officeart/2005/8/layout/radial6"/>
    <dgm:cxn modelId="{56EB9FDC-A79C-4C24-B325-EFEAF7B76FF7}" srcId="{A1B146FD-FA79-4B08-AE9D-B2F207D6C4B1}" destId="{FCBCAD66-AA98-4670-B180-351A5FC859EE}" srcOrd="0" destOrd="0" parTransId="{66FC4EFF-45FE-421A-B8DB-01F6A3050A54}" sibTransId="{5BAF64D8-454F-40F6-B66A-158A3AA492E7}"/>
    <dgm:cxn modelId="{FE89AA2E-34AC-4885-A669-F27AAF8BE9CC}" srcId="{A1B146FD-FA79-4B08-AE9D-B2F207D6C4B1}" destId="{C53B8B69-A9F7-4567-8DE9-32FA3E1E909D}" srcOrd="2" destOrd="0" parTransId="{0DD52AD7-38D9-4729-803D-80BBE29E3522}" sibTransId="{8732499D-BFBC-432A-B895-F2E0AF0F94AD}"/>
    <dgm:cxn modelId="{29F5E180-B106-4E69-AD63-92537D0B5B4B}" srcId="{A1B146FD-FA79-4B08-AE9D-B2F207D6C4B1}" destId="{A5E8902D-60C4-4586-85F9-C57B96CFB763}" srcOrd="3" destOrd="0" parTransId="{B4F984E0-CB62-4EBF-909E-75223B21D27D}" sibTransId="{3F707F01-364D-4238-99D7-A63A852DCB2E}"/>
    <dgm:cxn modelId="{B4146123-A01F-4E9F-864A-3DFDCE3AB74E}" type="presOf" srcId="{319EFEBE-7FAC-4FD4-AE93-59E71DA59A25}" destId="{3B55C00C-326B-418F-8C92-BCA33AADFE5E}" srcOrd="0" destOrd="0" presId="urn:microsoft.com/office/officeart/2005/8/layout/radial6"/>
    <dgm:cxn modelId="{BED1C01A-DCD0-48F7-B0AF-430FCEF0D3E6}" type="presOf" srcId="{FCBCAD66-AA98-4670-B180-351A5FC859EE}" destId="{1302B4BA-A1D9-4ACE-90CD-092DAA803699}" srcOrd="0" destOrd="0" presId="urn:microsoft.com/office/officeart/2005/8/layout/radial6"/>
    <dgm:cxn modelId="{60A3A159-D918-4F97-B420-EB549C978241}" type="presOf" srcId="{A1B146FD-FA79-4B08-AE9D-B2F207D6C4B1}" destId="{DA0994A5-F1C7-4240-AE00-46E5F94EFF66}" srcOrd="0" destOrd="0" presId="urn:microsoft.com/office/officeart/2005/8/layout/radial6"/>
    <dgm:cxn modelId="{00207FA6-FBBB-4964-8F01-65B8ED3B92F4}" type="presOf" srcId="{3F707F01-364D-4238-99D7-A63A852DCB2E}" destId="{AB97018A-3E3B-4A2C-AA6E-B4BFC3CC05FF}" srcOrd="0" destOrd="0" presId="urn:microsoft.com/office/officeart/2005/8/layout/radial6"/>
    <dgm:cxn modelId="{C92AF4BE-45CC-4B0B-B794-6741630F6F20}" type="presParOf" srcId="{3B55C00C-326B-418F-8C92-BCA33AADFE5E}" destId="{DA0994A5-F1C7-4240-AE00-46E5F94EFF66}" srcOrd="0" destOrd="0" presId="urn:microsoft.com/office/officeart/2005/8/layout/radial6"/>
    <dgm:cxn modelId="{3DCBD347-4FC7-49D4-A004-BDE4EC5E725F}" type="presParOf" srcId="{3B55C00C-326B-418F-8C92-BCA33AADFE5E}" destId="{1302B4BA-A1D9-4ACE-90CD-092DAA803699}" srcOrd="1" destOrd="0" presId="urn:microsoft.com/office/officeart/2005/8/layout/radial6"/>
    <dgm:cxn modelId="{718168A3-1B2B-4639-983E-742A7B9534BB}" type="presParOf" srcId="{3B55C00C-326B-418F-8C92-BCA33AADFE5E}" destId="{D0CB6BEF-16D3-4B4F-9F0F-6C6232563504}" srcOrd="2" destOrd="0" presId="urn:microsoft.com/office/officeart/2005/8/layout/radial6"/>
    <dgm:cxn modelId="{5BD8B72D-0A36-449B-AB63-C9D0305DC677}" type="presParOf" srcId="{3B55C00C-326B-418F-8C92-BCA33AADFE5E}" destId="{2BDFAA2F-BCA2-4F3C-A5F1-A4220A9823E7}" srcOrd="3" destOrd="0" presId="urn:microsoft.com/office/officeart/2005/8/layout/radial6"/>
    <dgm:cxn modelId="{A4ADC823-439C-40CE-B509-88A64D243CDA}" type="presParOf" srcId="{3B55C00C-326B-418F-8C92-BCA33AADFE5E}" destId="{38C58F9D-0EFE-44EE-A55D-CA98EA880718}" srcOrd="4" destOrd="0" presId="urn:microsoft.com/office/officeart/2005/8/layout/radial6"/>
    <dgm:cxn modelId="{825711DD-1F10-4872-BCE1-7BA51327672B}" type="presParOf" srcId="{3B55C00C-326B-418F-8C92-BCA33AADFE5E}" destId="{EC467FD6-1129-4757-AE1F-EC4A0661B5AE}" srcOrd="5" destOrd="0" presId="urn:microsoft.com/office/officeart/2005/8/layout/radial6"/>
    <dgm:cxn modelId="{26B46E95-A607-439E-8C2A-7E969630C969}" type="presParOf" srcId="{3B55C00C-326B-418F-8C92-BCA33AADFE5E}" destId="{72E0CA73-8918-4E53-9908-5332A6E4856A}" srcOrd="6" destOrd="0" presId="urn:microsoft.com/office/officeart/2005/8/layout/radial6"/>
    <dgm:cxn modelId="{644C0FEE-0851-485B-B58E-FB1EF9775CD6}" type="presParOf" srcId="{3B55C00C-326B-418F-8C92-BCA33AADFE5E}" destId="{2B6A27E9-1C8E-44A6-944F-134BA2D83E27}" srcOrd="7" destOrd="0" presId="urn:microsoft.com/office/officeart/2005/8/layout/radial6"/>
    <dgm:cxn modelId="{88FA38FF-D550-43A1-A86A-3A8FF9AC1536}" type="presParOf" srcId="{3B55C00C-326B-418F-8C92-BCA33AADFE5E}" destId="{0F2C3F92-0133-4530-A0D0-2108EA4F72D9}" srcOrd="8" destOrd="0" presId="urn:microsoft.com/office/officeart/2005/8/layout/radial6"/>
    <dgm:cxn modelId="{6936D48D-3C7D-4912-B796-883598172625}" type="presParOf" srcId="{3B55C00C-326B-418F-8C92-BCA33AADFE5E}" destId="{7ADACBBC-0E85-4218-A467-13EC70A107D5}" srcOrd="9" destOrd="0" presId="urn:microsoft.com/office/officeart/2005/8/layout/radial6"/>
    <dgm:cxn modelId="{29AD1D5B-F335-462B-B97A-CAEAFF8670DD}" type="presParOf" srcId="{3B55C00C-326B-418F-8C92-BCA33AADFE5E}" destId="{1DBA0C2A-1197-43D0-84A9-D94FEFA6C3F2}" srcOrd="10" destOrd="0" presId="urn:microsoft.com/office/officeart/2005/8/layout/radial6"/>
    <dgm:cxn modelId="{417E639E-9745-4BF4-9724-2198677980E1}" type="presParOf" srcId="{3B55C00C-326B-418F-8C92-BCA33AADFE5E}" destId="{FC7AF0D2-E4B5-4311-807F-EB6A65EA1DEE}" srcOrd="11" destOrd="0" presId="urn:microsoft.com/office/officeart/2005/8/layout/radial6"/>
    <dgm:cxn modelId="{3ACFFCBB-0FB6-4543-9FFB-2C6FABC101D3}" type="presParOf" srcId="{3B55C00C-326B-418F-8C92-BCA33AADFE5E}" destId="{AB97018A-3E3B-4A2C-AA6E-B4BFC3CC05FF}" srcOrd="12" destOrd="0" presId="urn:microsoft.com/office/officeart/2005/8/layout/radial6"/>
    <dgm:cxn modelId="{7E8B8650-7907-471F-843E-7C4132ACC3EA}" type="presParOf" srcId="{3B55C00C-326B-418F-8C92-BCA33AADFE5E}" destId="{EC80167C-7A9E-4598-A0BE-F87F1E585662}" srcOrd="13" destOrd="0" presId="urn:microsoft.com/office/officeart/2005/8/layout/radial6"/>
    <dgm:cxn modelId="{6EF921B9-B151-4E7A-8B9C-DBD82CAFB0F3}" type="presParOf" srcId="{3B55C00C-326B-418F-8C92-BCA33AADFE5E}" destId="{A1955F10-777D-434B-B940-4111CF7A9056}" srcOrd="14" destOrd="0" presId="urn:microsoft.com/office/officeart/2005/8/layout/radial6"/>
    <dgm:cxn modelId="{7B30AC68-6E1C-4D1A-BEC3-DBC3E6089E1B}" type="presParOf" srcId="{3B55C00C-326B-418F-8C92-BCA33AADFE5E}" destId="{9E363F40-6493-4CFA-B157-D22F3DCE1F2A}"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9761A10-8793-499A-90FD-8D502741D4D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A430E195-FAF6-4DD2-B967-F44CE11DC00E}">
      <dgm:prSet phldrT="[Tekst]"/>
      <dgm:spPr>
        <a:solidFill>
          <a:srgbClr val="0070C0"/>
        </a:solidFill>
      </dgm:spPr>
      <dgm:t>
        <a:bodyPr/>
        <a:lstStyle/>
        <a:p>
          <a:r>
            <a:rPr lang="nl-NL" dirty="0" smtClean="0"/>
            <a:t>1. Behandeling acuut hartfalen</a:t>
          </a:r>
          <a:endParaRPr lang="nl-NL" dirty="0"/>
        </a:p>
      </dgm:t>
    </dgm:pt>
    <dgm:pt modelId="{BE4A31A5-F650-4A55-8CE8-B5E4F764A4B0}" type="parTrans" cxnId="{4C765463-3948-400F-B08C-53CC644770CF}">
      <dgm:prSet/>
      <dgm:spPr/>
      <dgm:t>
        <a:bodyPr/>
        <a:lstStyle/>
        <a:p>
          <a:endParaRPr lang="nl-NL"/>
        </a:p>
      </dgm:t>
    </dgm:pt>
    <dgm:pt modelId="{42F853AE-A97D-4540-9D95-046A81B683A1}" type="sibTrans" cxnId="{4C765463-3948-400F-B08C-53CC644770CF}">
      <dgm:prSet/>
      <dgm:spPr/>
      <dgm:t>
        <a:bodyPr/>
        <a:lstStyle/>
        <a:p>
          <a:endParaRPr lang="nl-NL"/>
        </a:p>
      </dgm:t>
    </dgm:pt>
    <dgm:pt modelId="{3A4F77D6-DC62-452C-BF2E-F5567DF5B759}">
      <dgm:prSet phldrT="[Tekst]"/>
      <dgm:spPr>
        <a:solidFill>
          <a:srgbClr val="0070C0"/>
        </a:solidFill>
      </dgm:spPr>
      <dgm:t>
        <a:bodyPr/>
        <a:lstStyle/>
        <a:p>
          <a:r>
            <a:rPr lang="nl-NL" dirty="0" smtClean="0"/>
            <a:t>2. Behandeling chronisch hartfalen</a:t>
          </a:r>
          <a:endParaRPr lang="nl-NL" dirty="0"/>
        </a:p>
      </dgm:t>
    </dgm:pt>
    <dgm:pt modelId="{37B7541E-47AD-4495-95D9-F0D7386C668C}" type="parTrans" cxnId="{74EE8A41-CBA2-451A-9D88-BD21990E7B87}">
      <dgm:prSet/>
      <dgm:spPr/>
      <dgm:t>
        <a:bodyPr/>
        <a:lstStyle/>
        <a:p>
          <a:endParaRPr lang="nl-NL"/>
        </a:p>
      </dgm:t>
    </dgm:pt>
    <dgm:pt modelId="{77CF18D8-E542-465E-A1DD-0AA5B24CE65C}" type="sibTrans" cxnId="{74EE8A41-CBA2-451A-9D88-BD21990E7B87}">
      <dgm:prSet/>
      <dgm:spPr/>
      <dgm:t>
        <a:bodyPr/>
        <a:lstStyle/>
        <a:p>
          <a:endParaRPr lang="nl-NL"/>
        </a:p>
      </dgm:t>
    </dgm:pt>
    <dgm:pt modelId="{2227AFE3-2768-4CD0-8B8E-42D67BD2E1D5}">
      <dgm:prSet phldrT="[Tekst]"/>
      <dgm:spPr>
        <a:solidFill>
          <a:srgbClr val="0070C0"/>
        </a:solidFill>
      </dgm:spPr>
      <dgm:t>
        <a:bodyPr/>
        <a:lstStyle/>
        <a:p>
          <a:r>
            <a:rPr lang="nl-NL" dirty="0" smtClean="0"/>
            <a:t>3. Risicofactoren voor heropname</a:t>
          </a:r>
          <a:endParaRPr lang="nl-NL" dirty="0"/>
        </a:p>
      </dgm:t>
    </dgm:pt>
    <dgm:pt modelId="{DBA04719-4BD8-410B-A8C6-A451099C8867}" type="parTrans" cxnId="{DDA72EC9-0D9B-441F-8D7E-615865D8A285}">
      <dgm:prSet/>
      <dgm:spPr/>
      <dgm:t>
        <a:bodyPr/>
        <a:lstStyle/>
        <a:p>
          <a:endParaRPr lang="nl-NL"/>
        </a:p>
      </dgm:t>
    </dgm:pt>
    <dgm:pt modelId="{43D7EDB1-C3D8-4DFE-B732-2C93D7728AF2}" type="sibTrans" cxnId="{DDA72EC9-0D9B-441F-8D7E-615865D8A285}">
      <dgm:prSet/>
      <dgm:spPr/>
      <dgm:t>
        <a:bodyPr/>
        <a:lstStyle/>
        <a:p>
          <a:endParaRPr lang="nl-NL"/>
        </a:p>
      </dgm:t>
    </dgm:pt>
    <dgm:pt modelId="{88CF87DF-56B8-4E38-9330-94952D7627E7}">
      <dgm:prSet/>
      <dgm:spPr>
        <a:solidFill>
          <a:srgbClr val="0070C0"/>
        </a:solidFill>
      </dgm:spPr>
      <dgm:t>
        <a:bodyPr/>
        <a:lstStyle/>
        <a:p>
          <a:r>
            <a:rPr lang="nl-NL" dirty="0" smtClean="0"/>
            <a:t>4. De verpleegkundige als </a:t>
          </a:r>
          <a:r>
            <a:rPr lang="nl-NL" dirty="0" err="1" smtClean="0"/>
            <a:t>educator</a:t>
          </a:r>
          <a:endParaRPr lang="nl-NL" dirty="0"/>
        </a:p>
      </dgm:t>
    </dgm:pt>
    <dgm:pt modelId="{EF49B869-3AAE-47CA-9AA1-82A77E1A2EA0}" type="parTrans" cxnId="{CBEF2FD1-8A5F-44E8-A73B-CA3755B1872B}">
      <dgm:prSet/>
      <dgm:spPr/>
      <dgm:t>
        <a:bodyPr/>
        <a:lstStyle/>
        <a:p>
          <a:endParaRPr lang="nl-NL"/>
        </a:p>
      </dgm:t>
    </dgm:pt>
    <dgm:pt modelId="{855BE256-F2B1-4B59-AD10-061F3CABC96B}" type="sibTrans" cxnId="{CBEF2FD1-8A5F-44E8-A73B-CA3755B1872B}">
      <dgm:prSet/>
      <dgm:spPr/>
      <dgm:t>
        <a:bodyPr/>
        <a:lstStyle/>
        <a:p>
          <a:endParaRPr lang="nl-NL"/>
        </a:p>
      </dgm:t>
    </dgm:pt>
    <dgm:pt modelId="{DD7A8D71-8917-4ACF-9D74-74191A754031}">
      <dgm:prSet/>
      <dgm:spPr>
        <a:solidFill>
          <a:srgbClr val="92D050"/>
        </a:solidFill>
      </dgm:spPr>
      <dgm:t>
        <a:bodyPr/>
        <a:lstStyle/>
        <a:p>
          <a:r>
            <a:rPr lang="nl-NL" dirty="0" smtClean="0"/>
            <a:t>5. De educatiesessie</a:t>
          </a:r>
          <a:endParaRPr lang="nl-NL" dirty="0"/>
        </a:p>
      </dgm:t>
    </dgm:pt>
    <dgm:pt modelId="{D3F17BCF-F86C-46A2-93C7-D9D8690F0BE5}" type="parTrans" cxnId="{28AC1599-1104-410F-99F5-45290BEDA419}">
      <dgm:prSet/>
      <dgm:spPr/>
      <dgm:t>
        <a:bodyPr/>
        <a:lstStyle/>
        <a:p>
          <a:endParaRPr lang="nl-NL"/>
        </a:p>
      </dgm:t>
    </dgm:pt>
    <dgm:pt modelId="{52441862-3B77-485B-AE60-6873BE7851EF}" type="sibTrans" cxnId="{28AC1599-1104-410F-99F5-45290BEDA419}">
      <dgm:prSet/>
      <dgm:spPr/>
      <dgm:t>
        <a:bodyPr/>
        <a:lstStyle/>
        <a:p>
          <a:endParaRPr lang="nl-NL"/>
        </a:p>
      </dgm:t>
    </dgm:pt>
    <dgm:pt modelId="{E3A2B3F4-F648-497E-940B-B2C1FBFFBFCC}" type="pres">
      <dgm:prSet presAssocID="{F9761A10-8793-499A-90FD-8D502741D4DE}" presName="linear" presStyleCnt="0">
        <dgm:presLayoutVars>
          <dgm:dir/>
          <dgm:animLvl val="lvl"/>
          <dgm:resizeHandles val="exact"/>
        </dgm:presLayoutVars>
      </dgm:prSet>
      <dgm:spPr/>
      <dgm:t>
        <a:bodyPr/>
        <a:lstStyle/>
        <a:p>
          <a:endParaRPr lang="nl-NL"/>
        </a:p>
      </dgm:t>
    </dgm:pt>
    <dgm:pt modelId="{9C26C167-B653-4FAC-A852-A617C182D9E6}" type="pres">
      <dgm:prSet presAssocID="{A430E195-FAF6-4DD2-B967-F44CE11DC00E}" presName="parentLin" presStyleCnt="0"/>
      <dgm:spPr/>
    </dgm:pt>
    <dgm:pt modelId="{EE3C8FDA-23D2-489B-9FBB-A672A10D8E8D}" type="pres">
      <dgm:prSet presAssocID="{A430E195-FAF6-4DD2-B967-F44CE11DC00E}" presName="parentLeftMargin" presStyleLbl="node1" presStyleIdx="0" presStyleCnt="5"/>
      <dgm:spPr/>
      <dgm:t>
        <a:bodyPr/>
        <a:lstStyle/>
        <a:p>
          <a:endParaRPr lang="nl-NL"/>
        </a:p>
      </dgm:t>
    </dgm:pt>
    <dgm:pt modelId="{150202D0-4FC9-43DD-817D-654A8201D45E}" type="pres">
      <dgm:prSet presAssocID="{A430E195-FAF6-4DD2-B967-F44CE11DC00E}" presName="parentText" presStyleLbl="node1" presStyleIdx="0" presStyleCnt="5">
        <dgm:presLayoutVars>
          <dgm:chMax val="0"/>
          <dgm:bulletEnabled val="1"/>
        </dgm:presLayoutVars>
      </dgm:prSet>
      <dgm:spPr/>
      <dgm:t>
        <a:bodyPr/>
        <a:lstStyle/>
        <a:p>
          <a:endParaRPr lang="nl-NL"/>
        </a:p>
      </dgm:t>
    </dgm:pt>
    <dgm:pt modelId="{3514B5DE-033F-49D5-B3D9-8D45A4BB381F}" type="pres">
      <dgm:prSet presAssocID="{A430E195-FAF6-4DD2-B967-F44CE11DC00E}" presName="negativeSpace" presStyleCnt="0"/>
      <dgm:spPr/>
    </dgm:pt>
    <dgm:pt modelId="{38F3AFD8-44B1-4AE2-A9C4-D430D9BD3E2D}" type="pres">
      <dgm:prSet presAssocID="{A430E195-FAF6-4DD2-B967-F44CE11DC00E}" presName="childText" presStyleLbl="conFgAcc1" presStyleIdx="0" presStyleCnt="5">
        <dgm:presLayoutVars>
          <dgm:bulletEnabled val="1"/>
        </dgm:presLayoutVars>
      </dgm:prSet>
      <dgm:spPr/>
    </dgm:pt>
    <dgm:pt modelId="{5BACFC0F-CE30-4826-838B-64DB85E76E3B}" type="pres">
      <dgm:prSet presAssocID="{42F853AE-A97D-4540-9D95-046A81B683A1}" presName="spaceBetweenRectangles" presStyleCnt="0"/>
      <dgm:spPr/>
    </dgm:pt>
    <dgm:pt modelId="{06E45D3F-7C7B-4532-ABF3-806DBCB79ED5}" type="pres">
      <dgm:prSet presAssocID="{3A4F77D6-DC62-452C-BF2E-F5567DF5B759}" presName="parentLin" presStyleCnt="0"/>
      <dgm:spPr/>
    </dgm:pt>
    <dgm:pt modelId="{9AFC6BB3-1F69-4550-BE53-8C02AB74CC8F}" type="pres">
      <dgm:prSet presAssocID="{3A4F77D6-DC62-452C-BF2E-F5567DF5B759}" presName="parentLeftMargin" presStyleLbl="node1" presStyleIdx="0" presStyleCnt="5"/>
      <dgm:spPr/>
      <dgm:t>
        <a:bodyPr/>
        <a:lstStyle/>
        <a:p>
          <a:endParaRPr lang="nl-NL"/>
        </a:p>
      </dgm:t>
    </dgm:pt>
    <dgm:pt modelId="{678C1A9C-9A24-4EB4-89F2-56B238000C20}" type="pres">
      <dgm:prSet presAssocID="{3A4F77D6-DC62-452C-BF2E-F5567DF5B759}" presName="parentText" presStyleLbl="node1" presStyleIdx="1" presStyleCnt="5">
        <dgm:presLayoutVars>
          <dgm:chMax val="0"/>
          <dgm:bulletEnabled val="1"/>
        </dgm:presLayoutVars>
      </dgm:prSet>
      <dgm:spPr/>
      <dgm:t>
        <a:bodyPr/>
        <a:lstStyle/>
        <a:p>
          <a:endParaRPr lang="nl-NL"/>
        </a:p>
      </dgm:t>
    </dgm:pt>
    <dgm:pt modelId="{225FD291-B0A4-478F-9E51-3183CA0E6808}" type="pres">
      <dgm:prSet presAssocID="{3A4F77D6-DC62-452C-BF2E-F5567DF5B759}" presName="negativeSpace" presStyleCnt="0"/>
      <dgm:spPr/>
    </dgm:pt>
    <dgm:pt modelId="{D53EFE61-4BC0-40DA-9290-1A45799B1498}" type="pres">
      <dgm:prSet presAssocID="{3A4F77D6-DC62-452C-BF2E-F5567DF5B759}" presName="childText" presStyleLbl="conFgAcc1" presStyleIdx="1" presStyleCnt="5">
        <dgm:presLayoutVars>
          <dgm:bulletEnabled val="1"/>
        </dgm:presLayoutVars>
      </dgm:prSet>
      <dgm:spPr/>
    </dgm:pt>
    <dgm:pt modelId="{77FEBA66-B7CF-4DF1-87F2-D7592FC3C662}" type="pres">
      <dgm:prSet presAssocID="{77CF18D8-E542-465E-A1DD-0AA5B24CE65C}" presName="spaceBetweenRectangles" presStyleCnt="0"/>
      <dgm:spPr/>
    </dgm:pt>
    <dgm:pt modelId="{85E39225-A75F-45EE-B6D0-7DB8BA7F5C52}" type="pres">
      <dgm:prSet presAssocID="{2227AFE3-2768-4CD0-8B8E-42D67BD2E1D5}" presName="parentLin" presStyleCnt="0"/>
      <dgm:spPr/>
    </dgm:pt>
    <dgm:pt modelId="{8F4A5314-98FD-4983-B906-CF8F31A2AD9F}" type="pres">
      <dgm:prSet presAssocID="{2227AFE3-2768-4CD0-8B8E-42D67BD2E1D5}" presName="parentLeftMargin" presStyleLbl="node1" presStyleIdx="1" presStyleCnt="5"/>
      <dgm:spPr/>
      <dgm:t>
        <a:bodyPr/>
        <a:lstStyle/>
        <a:p>
          <a:endParaRPr lang="nl-NL"/>
        </a:p>
      </dgm:t>
    </dgm:pt>
    <dgm:pt modelId="{D69A26CA-E94E-4346-A57A-E74688998B68}" type="pres">
      <dgm:prSet presAssocID="{2227AFE3-2768-4CD0-8B8E-42D67BD2E1D5}" presName="parentText" presStyleLbl="node1" presStyleIdx="2" presStyleCnt="5">
        <dgm:presLayoutVars>
          <dgm:chMax val="0"/>
          <dgm:bulletEnabled val="1"/>
        </dgm:presLayoutVars>
      </dgm:prSet>
      <dgm:spPr/>
      <dgm:t>
        <a:bodyPr/>
        <a:lstStyle/>
        <a:p>
          <a:endParaRPr lang="nl-NL"/>
        </a:p>
      </dgm:t>
    </dgm:pt>
    <dgm:pt modelId="{D4A0CE18-B682-4C78-9963-4CAB52C5858F}" type="pres">
      <dgm:prSet presAssocID="{2227AFE3-2768-4CD0-8B8E-42D67BD2E1D5}" presName="negativeSpace" presStyleCnt="0"/>
      <dgm:spPr/>
    </dgm:pt>
    <dgm:pt modelId="{6C8F9A8B-3053-4985-A934-01CCF5233922}" type="pres">
      <dgm:prSet presAssocID="{2227AFE3-2768-4CD0-8B8E-42D67BD2E1D5}" presName="childText" presStyleLbl="conFgAcc1" presStyleIdx="2" presStyleCnt="5">
        <dgm:presLayoutVars>
          <dgm:bulletEnabled val="1"/>
        </dgm:presLayoutVars>
      </dgm:prSet>
      <dgm:spPr/>
    </dgm:pt>
    <dgm:pt modelId="{D93C083C-3545-4D88-AB84-44EF36B8D980}" type="pres">
      <dgm:prSet presAssocID="{43D7EDB1-C3D8-4DFE-B732-2C93D7728AF2}" presName="spaceBetweenRectangles" presStyleCnt="0"/>
      <dgm:spPr/>
    </dgm:pt>
    <dgm:pt modelId="{7EA0179E-EC8E-4DD1-BB87-777C0F193562}" type="pres">
      <dgm:prSet presAssocID="{88CF87DF-56B8-4E38-9330-94952D7627E7}" presName="parentLin" presStyleCnt="0"/>
      <dgm:spPr/>
    </dgm:pt>
    <dgm:pt modelId="{7882ADAC-A020-4CF3-B037-E0155A4F7281}" type="pres">
      <dgm:prSet presAssocID="{88CF87DF-56B8-4E38-9330-94952D7627E7}" presName="parentLeftMargin" presStyleLbl="node1" presStyleIdx="2" presStyleCnt="5"/>
      <dgm:spPr/>
      <dgm:t>
        <a:bodyPr/>
        <a:lstStyle/>
        <a:p>
          <a:endParaRPr lang="nl-NL"/>
        </a:p>
      </dgm:t>
    </dgm:pt>
    <dgm:pt modelId="{BC5A6CE5-8190-486C-B9AC-65F5E63BDB8F}" type="pres">
      <dgm:prSet presAssocID="{88CF87DF-56B8-4E38-9330-94952D7627E7}" presName="parentText" presStyleLbl="node1" presStyleIdx="3" presStyleCnt="5">
        <dgm:presLayoutVars>
          <dgm:chMax val="0"/>
          <dgm:bulletEnabled val="1"/>
        </dgm:presLayoutVars>
      </dgm:prSet>
      <dgm:spPr/>
      <dgm:t>
        <a:bodyPr/>
        <a:lstStyle/>
        <a:p>
          <a:endParaRPr lang="nl-NL"/>
        </a:p>
      </dgm:t>
    </dgm:pt>
    <dgm:pt modelId="{DA87ECAA-405D-4CD8-9621-4DDA8FB97347}" type="pres">
      <dgm:prSet presAssocID="{88CF87DF-56B8-4E38-9330-94952D7627E7}" presName="negativeSpace" presStyleCnt="0"/>
      <dgm:spPr/>
    </dgm:pt>
    <dgm:pt modelId="{BDDC099C-62D1-42D7-82E7-B2D91A5BEA68}" type="pres">
      <dgm:prSet presAssocID="{88CF87DF-56B8-4E38-9330-94952D7627E7}" presName="childText" presStyleLbl="conFgAcc1" presStyleIdx="3" presStyleCnt="5">
        <dgm:presLayoutVars>
          <dgm:bulletEnabled val="1"/>
        </dgm:presLayoutVars>
      </dgm:prSet>
      <dgm:spPr/>
    </dgm:pt>
    <dgm:pt modelId="{E3FDDCE6-547A-4703-9A28-7FDD6A516C0D}" type="pres">
      <dgm:prSet presAssocID="{855BE256-F2B1-4B59-AD10-061F3CABC96B}" presName="spaceBetweenRectangles" presStyleCnt="0"/>
      <dgm:spPr/>
    </dgm:pt>
    <dgm:pt modelId="{BC7C0E33-3072-45DF-BE15-B4574E199E31}" type="pres">
      <dgm:prSet presAssocID="{DD7A8D71-8917-4ACF-9D74-74191A754031}" presName="parentLin" presStyleCnt="0"/>
      <dgm:spPr/>
    </dgm:pt>
    <dgm:pt modelId="{8A15E5A4-C95F-40A8-91D1-C019299B41D5}" type="pres">
      <dgm:prSet presAssocID="{DD7A8D71-8917-4ACF-9D74-74191A754031}" presName="parentLeftMargin" presStyleLbl="node1" presStyleIdx="3" presStyleCnt="5"/>
      <dgm:spPr/>
      <dgm:t>
        <a:bodyPr/>
        <a:lstStyle/>
        <a:p>
          <a:endParaRPr lang="nl-NL"/>
        </a:p>
      </dgm:t>
    </dgm:pt>
    <dgm:pt modelId="{777D92CC-8152-422C-B280-4504BA7186AB}" type="pres">
      <dgm:prSet presAssocID="{DD7A8D71-8917-4ACF-9D74-74191A754031}" presName="parentText" presStyleLbl="node1" presStyleIdx="4" presStyleCnt="5">
        <dgm:presLayoutVars>
          <dgm:chMax val="0"/>
          <dgm:bulletEnabled val="1"/>
        </dgm:presLayoutVars>
      </dgm:prSet>
      <dgm:spPr/>
      <dgm:t>
        <a:bodyPr/>
        <a:lstStyle/>
        <a:p>
          <a:endParaRPr lang="nl-NL"/>
        </a:p>
      </dgm:t>
    </dgm:pt>
    <dgm:pt modelId="{4A8F84CE-AB4C-42C5-8CC6-146CF97ED2A0}" type="pres">
      <dgm:prSet presAssocID="{DD7A8D71-8917-4ACF-9D74-74191A754031}" presName="negativeSpace" presStyleCnt="0"/>
      <dgm:spPr/>
    </dgm:pt>
    <dgm:pt modelId="{5CA0985C-B50D-430D-8937-C99D8C193809}" type="pres">
      <dgm:prSet presAssocID="{DD7A8D71-8917-4ACF-9D74-74191A754031}" presName="childText" presStyleLbl="conFgAcc1" presStyleIdx="4" presStyleCnt="5">
        <dgm:presLayoutVars>
          <dgm:bulletEnabled val="1"/>
        </dgm:presLayoutVars>
      </dgm:prSet>
      <dgm:spPr/>
    </dgm:pt>
  </dgm:ptLst>
  <dgm:cxnLst>
    <dgm:cxn modelId="{B01EDF40-9581-4215-801C-A1EDA2459C7B}" type="presOf" srcId="{DD7A8D71-8917-4ACF-9D74-74191A754031}" destId="{8A15E5A4-C95F-40A8-91D1-C019299B41D5}" srcOrd="0" destOrd="0" presId="urn:microsoft.com/office/officeart/2005/8/layout/list1"/>
    <dgm:cxn modelId="{6028E637-7553-4709-BC2E-E94844EEDD3B}" type="presOf" srcId="{3A4F77D6-DC62-452C-BF2E-F5567DF5B759}" destId="{678C1A9C-9A24-4EB4-89F2-56B238000C20}" srcOrd="1" destOrd="0" presId="urn:microsoft.com/office/officeart/2005/8/layout/list1"/>
    <dgm:cxn modelId="{5BA12FFE-4EDC-4DCA-A4CA-29DBBE987070}" type="presOf" srcId="{A430E195-FAF6-4DD2-B967-F44CE11DC00E}" destId="{EE3C8FDA-23D2-489B-9FBB-A672A10D8E8D}" srcOrd="0" destOrd="0" presId="urn:microsoft.com/office/officeart/2005/8/layout/list1"/>
    <dgm:cxn modelId="{17C0860E-E85F-431E-BC66-349079F39EF6}" type="presOf" srcId="{2227AFE3-2768-4CD0-8B8E-42D67BD2E1D5}" destId="{8F4A5314-98FD-4983-B906-CF8F31A2AD9F}" srcOrd="0" destOrd="0" presId="urn:microsoft.com/office/officeart/2005/8/layout/list1"/>
    <dgm:cxn modelId="{DDA72EC9-0D9B-441F-8D7E-615865D8A285}" srcId="{F9761A10-8793-499A-90FD-8D502741D4DE}" destId="{2227AFE3-2768-4CD0-8B8E-42D67BD2E1D5}" srcOrd="2" destOrd="0" parTransId="{DBA04719-4BD8-410B-A8C6-A451099C8867}" sibTransId="{43D7EDB1-C3D8-4DFE-B732-2C93D7728AF2}"/>
    <dgm:cxn modelId="{74EE8A41-CBA2-451A-9D88-BD21990E7B87}" srcId="{F9761A10-8793-499A-90FD-8D502741D4DE}" destId="{3A4F77D6-DC62-452C-BF2E-F5567DF5B759}" srcOrd="1" destOrd="0" parTransId="{37B7541E-47AD-4495-95D9-F0D7386C668C}" sibTransId="{77CF18D8-E542-465E-A1DD-0AA5B24CE65C}"/>
    <dgm:cxn modelId="{CBEF2FD1-8A5F-44E8-A73B-CA3755B1872B}" srcId="{F9761A10-8793-499A-90FD-8D502741D4DE}" destId="{88CF87DF-56B8-4E38-9330-94952D7627E7}" srcOrd="3" destOrd="0" parTransId="{EF49B869-3AAE-47CA-9AA1-82A77E1A2EA0}" sibTransId="{855BE256-F2B1-4B59-AD10-061F3CABC96B}"/>
    <dgm:cxn modelId="{4C765463-3948-400F-B08C-53CC644770CF}" srcId="{F9761A10-8793-499A-90FD-8D502741D4DE}" destId="{A430E195-FAF6-4DD2-B967-F44CE11DC00E}" srcOrd="0" destOrd="0" parTransId="{BE4A31A5-F650-4A55-8CE8-B5E4F764A4B0}" sibTransId="{42F853AE-A97D-4540-9D95-046A81B683A1}"/>
    <dgm:cxn modelId="{28AC1599-1104-410F-99F5-45290BEDA419}" srcId="{F9761A10-8793-499A-90FD-8D502741D4DE}" destId="{DD7A8D71-8917-4ACF-9D74-74191A754031}" srcOrd="4" destOrd="0" parTransId="{D3F17BCF-F86C-46A2-93C7-D9D8690F0BE5}" sibTransId="{52441862-3B77-485B-AE60-6873BE7851EF}"/>
    <dgm:cxn modelId="{53CE7405-D458-4A8B-AC7D-11EC901AFD8E}" type="presOf" srcId="{3A4F77D6-DC62-452C-BF2E-F5567DF5B759}" destId="{9AFC6BB3-1F69-4550-BE53-8C02AB74CC8F}" srcOrd="0" destOrd="0" presId="urn:microsoft.com/office/officeart/2005/8/layout/list1"/>
    <dgm:cxn modelId="{3F44877D-B572-4B66-8AA2-9F109E1FA13D}" type="presOf" srcId="{88CF87DF-56B8-4E38-9330-94952D7627E7}" destId="{BC5A6CE5-8190-486C-B9AC-65F5E63BDB8F}" srcOrd="1" destOrd="0" presId="urn:microsoft.com/office/officeart/2005/8/layout/list1"/>
    <dgm:cxn modelId="{FCE0FB2B-2228-45E8-BE1B-48588C9DE041}" type="presOf" srcId="{F9761A10-8793-499A-90FD-8D502741D4DE}" destId="{E3A2B3F4-F648-497E-940B-B2C1FBFFBFCC}" srcOrd="0" destOrd="0" presId="urn:microsoft.com/office/officeart/2005/8/layout/list1"/>
    <dgm:cxn modelId="{0DA5BB95-9BA6-451F-83E9-5559F8C4D6CE}" type="presOf" srcId="{88CF87DF-56B8-4E38-9330-94952D7627E7}" destId="{7882ADAC-A020-4CF3-B037-E0155A4F7281}" srcOrd="0" destOrd="0" presId="urn:microsoft.com/office/officeart/2005/8/layout/list1"/>
    <dgm:cxn modelId="{161D0E5C-5423-4829-95F3-04F52927496D}" type="presOf" srcId="{DD7A8D71-8917-4ACF-9D74-74191A754031}" destId="{777D92CC-8152-422C-B280-4504BA7186AB}" srcOrd="1" destOrd="0" presId="urn:microsoft.com/office/officeart/2005/8/layout/list1"/>
    <dgm:cxn modelId="{7396F3B3-8EC2-4763-B42C-DE48B5032A11}" type="presOf" srcId="{2227AFE3-2768-4CD0-8B8E-42D67BD2E1D5}" destId="{D69A26CA-E94E-4346-A57A-E74688998B68}" srcOrd="1" destOrd="0" presId="urn:microsoft.com/office/officeart/2005/8/layout/list1"/>
    <dgm:cxn modelId="{1D5EF045-47CA-45D1-814E-3BA5DC0C23CE}" type="presOf" srcId="{A430E195-FAF6-4DD2-B967-F44CE11DC00E}" destId="{150202D0-4FC9-43DD-817D-654A8201D45E}" srcOrd="1" destOrd="0" presId="urn:microsoft.com/office/officeart/2005/8/layout/list1"/>
    <dgm:cxn modelId="{80C6FB31-F84C-4D8B-B2AD-FE28C657CE8C}" type="presParOf" srcId="{E3A2B3F4-F648-497E-940B-B2C1FBFFBFCC}" destId="{9C26C167-B653-4FAC-A852-A617C182D9E6}" srcOrd="0" destOrd="0" presId="urn:microsoft.com/office/officeart/2005/8/layout/list1"/>
    <dgm:cxn modelId="{F7994E2F-504A-42FD-B803-2F483C65D77C}" type="presParOf" srcId="{9C26C167-B653-4FAC-A852-A617C182D9E6}" destId="{EE3C8FDA-23D2-489B-9FBB-A672A10D8E8D}" srcOrd="0" destOrd="0" presId="urn:microsoft.com/office/officeart/2005/8/layout/list1"/>
    <dgm:cxn modelId="{95ECAD27-773B-4621-926D-2515C3CB710F}" type="presParOf" srcId="{9C26C167-B653-4FAC-A852-A617C182D9E6}" destId="{150202D0-4FC9-43DD-817D-654A8201D45E}" srcOrd="1" destOrd="0" presId="urn:microsoft.com/office/officeart/2005/8/layout/list1"/>
    <dgm:cxn modelId="{C95FCB10-2FBF-4E9B-8839-400709FD72F6}" type="presParOf" srcId="{E3A2B3F4-F648-497E-940B-B2C1FBFFBFCC}" destId="{3514B5DE-033F-49D5-B3D9-8D45A4BB381F}" srcOrd="1" destOrd="0" presId="urn:microsoft.com/office/officeart/2005/8/layout/list1"/>
    <dgm:cxn modelId="{E3F8D41B-0506-462F-AA72-D6EA08637A8C}" type="presParOf" srcId="{E3A2B3F4-F648-497E-940B-B2C1FBFFBFCC}" destId="{38F3AFD8-44B1-4AE2-A9C4-D430D9BD3E2D}" srcOrd="2" destOrd="0" presId="urn:microsoft.com/office/officeart/2005/8/layout/list1"/>
    <dgm:cxn modelId="{A3B5E073-A960-4B38-9AD1-97444CE55605}" type="presParOf" srcId="{E3A2B3F4-F648-497E-940B-B2C1FBFFBFCC}" destId="{5BACFC0F-CE30-4826-838B-64DB85E76E3B}" srcOrd="3" destOrd="0" presId="urn:microsoft.com/office/officeart/2005/8/layout/list1"/>
    <dgm:cxn modelId="{F604311E-F3D5-4A6C-86C6-5CE0B8EEDF95}" type="presParOf" srcId="{E3A2B3F4-F648-497E-940B-B2C1FBFFBFCC}" destId="{06E45D3F-7C7B-4532-ABF3-806DBCB79ED5}" srcOrd="4" destOrd="0" presId="urn:microsoft.com/office/officeart/2005/8/layout/list1"/>
    <dgm:cxn modelId="{9D1BBA2F-8EC7-4D5A-9F34-0923606C3618}" type="presParOf" srcId="{06E45D3F-7C7B-4532-ABF3-806DBCB79ED5}" destId="{9AFC6BB3-1F69-4550-BE53-8C02AB74CC8F}" srcOrd="0" destOrd="0" presId="urn:microsoft.com/office/officeart/2005/8/layout/list1"/>
    <dgm:cxn modelId="{4984E356-CECB-4F60-A6F4-D583BCBCB72A}" type="presParOf" srcId="{06E45D3F-7C7B-4532-ABF3-806DBCB79ED5}" destId="{678C1A9C-9A24-4EB4-89F2-56B238000C20}" srcOrd="1" destOrd="0" presId="urn:microsoft.com/office/officeart/2005/8/layout/list1"/>
    <dgm:cxn modelId="{8E74CA2B-1362-4EA9-A535-069F336C0262}" type="presParOf" srcId="{E3A2B3F4-F648-497E-940B-B2C1FBFFBFCC}" destId="{225FD291-B0A4-478F-9E51-3183CA0E6808}" srcOrd="5" destOrd="0" presId="urn:microsoft.com/office/officeart/2005/8/layout/list1"/>
    <dgm:cxn modelId="{12F5C1A4-DEDB-4CC8-9587-8CB53884840E}" type="presParOf" srcId="{E3A2B3F4-F648-497E-940B-B2C1FBFFBFCC}" destId="{D53EFE61-4BC0-40DA-9290-1A45799B1498}" srcOrd="6" destOrd="0" presId="urn:microsoft.com/office/officeart/2005/8/layout/list1"/>
    <dgm:cxn modelId="{7FDA2CC4-3C4B-4980-B49B-74BAEEDAE7B4}" type="presParOf" srcId="{E3A2B3F4-F648-497E-940B-B2C1FBFFBFCC}" destId="{77FEBA66-B7CF-4DF1-87F2-D7592FC3C662}" srcOrd="7" destOrd="0" presId="urn:microsoft.com/office/officeart/2005/8/layout/list1"/>
    <dgm:cxn modelId="{0C00DD19-962F-4AB6-B667-E134E0A34A1C}" type="presParOf" srcId="{E3A2B3F4-F648-497E-940B-B2C1FBFFBFCC}" destId="{85E39225-A75F-45EE-B6D0-7DB8BA7F5C52}" srcOrd="8" destOrd="0" presId="urn:microsoft.com/office/officeart/2005/8/layout/list1"/>
    <dgm:cxn modelId="{6C97B09D-EA64-4A08-820F-2DC87F6D171A}" type="presParOf" srcId="{85E39225-A75F-45EE-B6D0-7DB8BA7F5C52}" destId="{8F4A5314-98FD-4983-B906-CF8F31A2AD9F}" srcOrd="0" destOrd="0" presId="urn:microsoft.com/office/officeart/2005/8/layout/list1"/>
    <dgm:cxn modelId="{57C1CDEE-FADA-4513-AE29-DC994C41A2E3}" type="presParOf" srcId="{85E39225-A75F-45EE-B6D0-7DB8BA7F5C52}" destId="{D69A26CA-E94E-4346-A57A-E74688998B68}" srcOrd="1" destOrd="0" presId="urn:microsoft.com/office/officeart/2005/8/layout/list1"/>
    <dgm:cxn modelId="{ED3CA78B-171C-4DA5-8895-08FFDCF682BB}" type="presParOf" srcId="{E3A2B3F4-F648-497E-940B-B2C1FBFFBFCC}" destId="{D4A0CE18-B682-4C78-9963-4CAB52C5858F}" srcOrd="9" destOrd="0" presId="urn:microsoft.com/office/officeart/2005/8/layout/list1"/>
    <dgm:cxn modelId="{AB372885-69EA-436A-A39C-0C1E530DC7D0}" type="presParOf" srcId="{E3A2B3F4-F648-497E-940B-B2C1FBFFBFCC}" destId="{6C8F9A8B-3053-4985-A934-01CCF5233922}" srcOrd="10" destOrd="0" presId="urn:microsoft.com/office/officeart/2005/8/layout/list1"/>
    <dgm:cxn modelId="{1C112627-394A-4CF3-8D85-BD6BC5EA099E}" type="presParOf" srcId="{E3A2B3F4-F648-497E-940B-B2C1FBFFBFCC}" destId="{D93C083C-3545-4D88-AB84-44EF36B8D980}" srcOrd="11" destOrd="0" presId="urn:microsoft.com/office/officeart/2005/8/layout/list1"/>
    <dgm:cxn modelId="{2EA9091A-DEA5-48EC-B48C-EA3F652ECFB2}" type="presParOf" srcId="{E3A2B3F4-F648-497E-940B-B2C1FBFFBFCC}" destId="{7EA0179E-EC8E-4DD1-BB87-777C0F193562}" srcOrd="12" destOrd="0" presId="urn:microsoft.com/office/officeart/2005/8/layout/list1"/>
    <dgm:cxn modelId="{185D8012-1124-4E20-8FE1-98B539EB43CC}" type="presParOf" srcId="{7EA0179E-EC8E-4DD1-BB87-777C0F193562}" destId="{7882ADAC-A020-4CF3-B037-E0155A4F7281}" srcOrd="0" destOrd="0" presId="urn:microsoft.com/office/officeart/2005/8/layout/list1"/>
    <dgm:cxn modelId="{C41276BA-11CD-45F9-9409-F9955C1C1F02}" type="presParOf" srcId="{7EA0179E-EC8E-4DD1-BB87-777C0F193562}" destId="{BC5A6CE5-8190-486C-B9AC-65F5E63BDB8F}" srcOrd="1" destOrd="0" presId="urn:microsoft.com/office/officeart/2005/8/layout/list1"/>
    <dgm:cxn modelId="{7C3D7BAB-6A2D-4E16-99B6-9C4FB2A1A40E}" type="presParOf" srcId="{E3A2B3F4-F648-497E-940B-B2C1FBFFBFCC}" destId="{DA87ECAA-405D-4CD8-9621-4DDA8FB97347}" srcOrd="13" destOrd="0" presId="urn:microsoft.com/office/officeart/2005/8/layout/list1"/>
    <dgm:cxn modelId="{808E8627-A291-4E1E-A98E-6720C72EC228}" type="presParOf" srcId="{E3A2B3F4-F648-497E-940B-B2C1FBFFBFCC}" destId="{BDDC099C-62D1-42D7-82E7-B2D91A5BEA68}" srcOrd="14" destOrd="0" presId="urn:microsoft.com/office/officeart/2005/8/layout/list1"/>
    <dgm:cxn modelId="{8866EA7C-912F-4163-93DB-26A42A08CC0B}" type="presParOf" srcId="{E3A2B3F4-F648-497E-940B-B2C1FBFFBFCC}" destId="{E3FDDCE6-547A-4703-9A28-7FDD6A516C0D}" srcOrd="15" destOrd="0" presId="urn:microsoft.com/office/officeart/2005/8/layout/list1"/>
    <dgm:cxn modelId="{DB6C6F6E-7737-42C9-94A4-DB23430DF860}" type="presParOf" srcId="{E3A2B3F4-F648-497E-940B-B2C1FBFFBFCC}" destId="{BC7C0E33-3072-45DF-BE15-B4574E199E31}" srcOrd="16" destOrd="0" presId="urn:microsoft.com/office/officeart/2005/8/layout/list1"/>
    <dgm:cxn modelId="{6179EF8E-47DC-486E-B3BD-2646F820CAEA}" type="presParOf" srcId="{BC7C0E33-3072-45DF-BE15-B4574E199E31}" destId="{8A15E5A4-C95F-40A8-91D1-C019299B41D5}" srcOrd="0" destOrd="0" presId="urn:microsoft.com/office/officeart/2005/8/layout/list1"/>
    <dgm:cxn modelId="{6570E69D-B546-454A-B629-FE2411B6F662}" type="presParOf" srcId="{BC7C0E33-3072-45DF-BE15-B4574E199E31}" destId="{777D92CC-8152-422C-B280-4504BA7186AB}" srcOrd="1" destOrd="0" presId="urn:microsoft.com/office/officeart/2005/8/layout/list1"/>
    <dgm:cxn modelId="{6304942F-7AE5-47FE-B6BD-A4CE7BA5783B}" type="presParOf" srcId="{E3A2B3F4-F648-497E-940B-B2C1FBFFBFCC}" destId="{4A8F84CE-AB4C-42C5-8CC6-146CF97ED2A0}" srcOrd="17" destOrd="0" presId="urn:microsoft.com/office/officeart/2005/8/layout/list1"/>
    <dgm:cxn modelId="{4DB5E09F-05F2-466B-BBB9-972CA497BF84}" type="presParOf" srcId="{E3A2B3F4-F648-497E-940B-B2C1FBFFBFCC}" destId="{5CA0985C-B50D-430D-8937-C99D8C19380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5. De educatiesessie </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1. Behandeling – acuut hartfalen</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5. De educatiesessie – tools  </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5. De educatiesessie – tools  </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5. De educatiesessie – tools  </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1. Behandeling acuut hartfalen – congestie?</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1. Behandeling acuut hartfalen - diuretica</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1. Behandeling acuut hartfalen - diuretica</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1. Behandeling acuut hartfalen - diuretica</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1. Behandeling acuut hartfalen – diuretica werking in het </a:t>
          </a:r>
          <a:r>
            <a:rPr lang="nl-NL" b="0" dirty="0" err="1" smtClean="0"/>
            <a:t>nefron</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C024F11-DFF8-444F-8289-E33C66F1AD1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nl-NL"/>
        </a:p>
      </dgm:t>
    </dgm:pt>
    <dgm:pt modelId="{B7411B6C-3381-411C-A967-90E370DE0AB3}">
      <dgm:prSet phldrT="[Tekst]"/>
      <dgm:spPr>
        <a:solidFill>
          <a:srgbClr val="92D050"/>
        </a:solidFill>
      </dgm:spPr>
      <dgm:t>
        <a:bodyPr/>
        <a:lstStyle/>
        <a:p>
          <a:r>
            <a:rPr lang="nl-NL" b="0" dirty="0" smtClean="0"/>
            <a:t>1. Behandeling acuut hartfalen - diuretica</a:t>
          </a:r>
          <a:endParaRPr lang="nl-NL" b="0" dirty="0"/>
        </a:p>
      </dgm:t>
    </dgm:pt>
    <dgm:pt modelId="{2FF2295E-5F56-46E4-BA8D-68F0ADFD7980}" type="parTrans" cxnId="{10774EEA-A3A7-4529-8A81-593F22EADF0B}">
      <dgm:prSet/>
      <dgm:spPr/>
      <dgm:t>
        <a:bodyPr/>
        <a:lstStyle/>
        <a:p>
          <a:endParaRPr lang="nl-NL"/>
        </a:p>
      </dgm:t>
    </dgm:pt>
    <dgm:pt modelId="{FB0137D2-40DB-486F-91A7-3AC52B2FADAF}" type="sibTrans" cxnId="{10774EEA-A3A7-4529-8A81-593F22EADF0B}">
      <dgm:prSet/>
      <dgm:spPr/>
      <dgm:t>
        <a:bodyPr/>
        <a:lstStyle/>
        <a:p>
          <a:endParaRPr lang="nl-NL"/>
        </a:p>
      </dgm:t>
    </dgm:pt>
    <dgm:pt modelId="{7ED4DD3A-1F90-4855-B009-7603C913A0DD}" type="pres">
      <dgm:prSet presAssocID="{2C024F11-DFF8-444F-8289-E33C66F1AD1E}" presName="linear" presStyleCnt="0">
        <dgm:presLayoutVars>
          <dgm:dir/>
          <dgm:animLvl val="lvl"/>
          <dgm:resizeHandles val="exact"/>
        </dgm:presLayoutVars>
      </dgm:prSet>
      <dgm:spPr/>
      <dgm:t>
        <a:bodyPr/>
        <a:lstStyle/>
        <a:p>
          <a:endParaRPr lang="nl-NL"/>
        </a:p>
      </dgm:t>
    </dgm:pt>
    <dgm:pt modelId="{09110CBE-44AD-4691-A793-1C37C09A6838}" type="pres">
      <dgm:prSet presAssocID="{B7411B6C-3381-411C-A967-90E370DE0AB3}" presName="parentLin" presStyleCnt="0"/>
      <dgm:spPr/>
    </dgm:pt>
    <dgm:pt modelId="{43679520-CA05-4827-874B-F62F1151FC2F}" type="pres">
      <dgm:prSet presAssocID="{B7411B6C-3381-411C-A967-90E370DE0AB3}" presName="parentLeftMargin" presStyleLbl="node1" presStyleIdx="0" presStyleCnt="1"/>
      <dgm:spPr/>
      <dgm:t>
        <a:bodyPr/>
        <a:lstStyle/>
        <a:p>
          <a:endParaRPr lang="nl-NL"/>
        </a:p>
      </dgm:t>
    </dgm:pt>
    <dgm:pt modelId="{F94022CA-3059-476C-958D-DD14BF4356A0}" type="pres">
      <dgm:prSet presAssocID="{B7411B6C-3381-411C-A967-90E370DE0AB3}" presName="parentText" presStyleLbl="node1" presStyleIdx="0" presStyleCnt="1">
        <dgm:presLayoutVars>
          <dgm:chMax val="0"/>
          <dgm:bulletEnabled val="1"/>
        </dgm:presLayoutVars>
      </dgm:prSet>
      <dgm:spPr/>
      <dgm:t>
        <a:bodyPr/>
        <a:lstStyle/>
        <a:p>
          <a:endParaRPr lang="nl-NL"/>
        </a:p>
      </dgm:t>
    </dgm:pt>
    <dgm:pt modelId="{8561F17C-9FE8-4CA1-A804-91767B15CB63}" type="pres">
      <dgm:prSet presAssocID="{B7411B6C-3381-411C-A967-90E370DE0AB3}" presName="negativeSpace" presStyleCnt="0"/>
      <dgm:spPr/>
    </dgm:pt>
    <dgm:pt modelId="{0A999E56-D690-4B0D-A3AA-C6D38A4D3116}" type="pres">
      <dgm:prSet presAssocID="{B7411B6C-3381-411C-A967-90E370DE0AB3}" presName="childText" presStyleLbl="conFgAcc1" presStyleIdx="0" presStyleCnt="1">
        <dgm:presLayoutVars>
          <dgm:bulletEnabled val="1"/>
        </dgm:presLayoutVars>
      </dgm:prSet>
      <dgm:spPr/>
      <dgm:t>
        <a:bodyPr/>
        <a:lstStyle/>
        <a:p>
          <a:endParaRPr lang="nl-NL"/>
        </a:p>
      </dgm:t>
    </dgm:pt>
  </dgm:ptLst>
  <dgm:cxnLst>
    <dgm:cxn modelId="{38EF19D5-B443-4E89-96F8-0E4FDDC94AC5}" type="presOf" srcId="{2C024F11-DFF8-444F-8289-E33C66F1AD1E}" destId="{7ED4DD3A-1F90-4855-B009-7603C913A0DD}" srcOrd="0" destOrd="0" presId="urn:microsoft.com/office/officeart/2005/8/layout/list1"/>
    <dgm:cxn modelId="{00752C6C-4A9C-473E-846F-3E6165A6FFA2}" type="presOf" srcId="{B7411B6C-3381-411C-A967-90E370DE0AB3}" destId="{F94022CA-3059-476C-958D-DD14BF4356A0}" srcOrd="1" destOrd="0" presId="urn:microsoft.com/office/officeart/2005/8/layout/list1"/>
    <dgm:cxn modelId="{10774EEA-A3A7-4529-8A81-593F22EADF0B}" srcId="{2C024F11-DFF8-444F-8289-E33C66F1AD1E}" destId="{B7411B6C-3381-411C-A967-90E370DE0AB3}" srcOrd="0" destOrd="0" parTransId="{2FF2295E-5F56-46E4-BA8D-68F0ADFD7980}" sibTransId="{FB0137D2-40DB-486F-91A7-3AC52B2FADAF}"/>
    <dgm:cxn modelId="{6BBD3ABD-7D32-4397-83C3-F4C5DA435BD4}" type="presOf" srcId="{B7411B6C-3381-411C-A967-90E370DE0AB3}" destId="{43679520-CA05-4827-874B-F62F1151FC2F}" srcOrd="0" destOrd="0" presId="urn:microsoft.com/office/officeart/2005/8/layout/list1"/>
    <dgm:cxn modelId="{8BD44922-1C3B-41B4-A369-19B6D8A298AF}" type="presParOf" srcId="{7ED4DD3A-1F90-4855-B009-7603C913A0DD}" destId="{09110CBE-44AD-4691-A793-1C37C09A6838}" srcOrd="0" destOrd="0" presId="urn:microsoft.com/office/officeart/2005/8/layout/list1"/>
    <dgm:cxn modelId="{2CB1D0ED-498C-46A5-96B9-C8FE6E5E76E3}" type="presParOf" srcId="{09110CBE-44AD-4691-A793-1C37C09A6838}" destId="{43679520-CA05-4827-874B-F62F1151FC2F}" srcOrd="0" destOrd="0" presId="urn:microsoft.com/office/officeart/2005/8/layout/list1"/>
    <dgm:cxn modelId="{A6737EBF-32C0-40AF-B38C-611C12137ED6}" type="presParOf" srcId="{09110CBE-44AD-4691-A793-1C37C09A6838}" destId="{F94022CA-3059-476C-958D-DD14BF4356A0}" srcOrd="1" destOrd="0" presId="urn:microsoft.com/office/officeart/2005/8/layout/list1"/>
    <dgm:cxn modelId="{B21E4F35-5C1D-4B2F-A2E9-E11A89573D25}" type="presParOf" srcId="{7ED4DD3A-1F90-4855-B009-7603C913A0DD}" destId="{8561F17C-9FE8-4CA1-A804-91767B15CB63}" srcOrd="1" destOrd="0" presId="urn:microsoft.com/office/officeart/2005/8/layout/list1"/>
    <dgm:cxn modelId="{53B22E8E-E32C-422E-8643-59E13C4889DD}" type="presParOf" srcId="{7ED4DD3A-1F90-4855-B009-7603C913A0DD}" destId="{0A999E56-D690-4B0D-A3AA-C6D38A4D311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3AFD8-44B1-4AE2-A9C4-D430D9BD3E2D}">
      <dsp:nvSpPr>
        <dsp:cNvPr id="0" name=""/>
        <dsp:cNvSpPr/>
      </dsp:nvSpPr>
      <dsp:spPr>
        <a:xfrm>
          <a:off x="0" y="29872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0202D0-4FC9-43DD-817D-654A8201D45E}">
      <dsp:nvSpPr>
        <dsp:cNvPr id="0" name=""/>
        <dsp:cNvSpPr/>
      </dsp:nvSpPr>
      <dsp:spPr>
        <a:xfrm>
          <a:off x="512426" y="3304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1. Behandeling acuut hartfalen</a:t>
          </a:r>
          <a:endParaRPr lang="nl-NL" sz="1800" kern="1200" dirty="0"/>
        </a:p>
      </dsp:txBody>
      <dsp:txXfrm>
        <a:off x="538365" y="58988"/>
        <a:ext cx="7122099" cy="479482"/>
      </dsp:txXfrm>
    </dsp:sp>
    <dsp:sp modelId="{D53EFE61-4BC0-40DA-9290-1A45799B1498}">
      <dsp:nvSpPr>
        <dsp:cNvPr id="0" name=""/>
        <dsp:cNvSpPr/>
      </dsp:nvSpPr>
      <dsp:spPr>
        <a:xfrm>
          <a:off x="0" y="111520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C1A9C-9A24-4EB4-89F2-56B238000C20}">
      <dsp:nvSpPr>
        <dsp:cNvPr id="0" name=""/>
        <dsp:cNvSpPr/>
      </dsp:nvSpPr>
      <dsp:spPr>
        <a:xfrm>
          <a:off x="512426" y="84952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2. Behandeling chronisch hartfalen</a:t>
          </a:r>
          <a:endParaRPr lang="nl-NL" sz="1800" kern="1200" dirty="0"/>
        </a:p>
      </dsp:txBody>
      <dsp:txXfrm>
        <a:off x="538365" y="875468"/>
        <a:ext cx="7122099" cy="479482"/>
      </dsp:txXfrm>
    </dsp:sp>
    <dsp:sp modelId="{6C8F9A8B-3053-4985-A934-01CCF5233922}">
      <dsp:nvSpPr>
        <dsp:cNvPr id="0" name=""/>
        <dsp:cNvSpPr/>
      </dsp:nvSpPr>
      <dsp:spPr>
        <a:xfrm>
          <a:off x="0" y="193168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9A26CA-E94E-4346-A57A-E74688998B68}">
      <dsp:nvSpPr>
        <dsp:cNvPr id="0" name=""/>
        <dsp:cNvSpPr/>
      </dsp:nvSpPr>
      <dsp:spPr>
        <a:xfrm>
          <a:off x="512426" y="1666010"/>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3. Risicofactoren voor heropname</a:t>
          </a:r>
          <a:endParaRPr lang="nl-NL" sz="1800" kern="1200" dirty="0"/>
        </a:p>
      </dsp:txBody>
      <dsp:txXfrm>
        <a:off x="538365" y="1691949"/>
        <a:ext cx="7122099" cy="479482"/>
      </dsp:txXfrm>
    </dsp:sp>
    <dsp:sp modelId="{BDDC099C-62D1-42D7-82E7-B2D91A5BEA68}">
      <dsp:nvSpPr>
        <dsp:cNvPr id="0" name=""/>
        <dsp:cNvSpPr/>
      </dsp:nvSpPr>
      <dsp:spPr>
        <a:xfrm>
          <a:off x="0" y="274817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5A6CE5-8190-486C-B9AC-65F5E63BDB8F}">
      <dsp:nvSpPr>
        <dsp:cNvPr id="0" name=""/>
        <dsp:cNvSpPr/>
      </dsp:nvSpPr>
      <dsp:spPr>
        <a:xfrm>
          <a:off x="512426" y="248248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4. De verpleegkundige als </a:t>
          </a:r>
          <a:r>
            <a:rPr lang="nl-NL" sz="1800" kern="1200" dirty="0" err="1" smtClean="0"/>
            <a:t>educator</a:t>
          </a:r>
          <a:endParaRPr lang="nl-NL" sz="1800" kern="1200" dirty="0"/>
        </a:p>
      </dsp:txBody>
      <dsp:txXfrm>
        <a:off x="538365" y="2508428"/>
        <a:ext cx="7122099" cy="479482"/>
      </dsp:txXfrm>
    </dsp:sp>
    <dsp:sp modelId="{5CA0985C-B50D-430D-8937-C99D8C193809}">
      <dsp:nvSpPr>
        <dsp:cNvPr id="0" name=""/>
        <dsp:cNvSpPr/>
      </dsp:nvSpPr>
      <dsp:spPr>
        <a:xfrm>
          <a:off x="0" y="356465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D92CC-8152-422C-B280-4504BA7186AB}">
      <dsp:nvSpPr>
        <dsp:cNvPr id="0" name=""/>
        <dsp:cNvSpPr/>
      </dsp:nvSpPr>
      <dsp:spPr>
        <a:xfrm>
          <a:off x="512426" y="3298970"/>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5. De educatiesessie</a:t>
          </a:r>
          <a:endParaRPr lang="nl-NL" sz="1800" kern="1200" dirty="0"/>
        </a:p>
      </dsp:txBody>
      <dsp:txXfrm>
        <a:off x="538365" y="3324909"/>
        <a:ext cx="7122099"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1. Behandeling acuut hartfalen – </a:t>
          </a:r>
          <a:r>
            <a:rPr lang="nl-NL" sz="2700" b="0" kern="1200" dirty="0" err="1" smtClean="0"/>
            <a:t>vasodilatoren</a:t>
          </a:r>
          <a:r>
            <a:rPr lang="nl-NL" sz="2700" b="0" kern="1200" dirty="0" smtClean="0"/>
            <a:t> en </a:t>
          </a:r>
          <a:r>
            <a:rPr lang="nl-NL" sz="2700" b="0" kern="1200" dirty="0" err="1" smtClean="0"/>
            <a:t>inotropica</a:t>
          </a:r>
          <a:r>
            <a:rPr lang="nl-NL" sz="2700" b="0" kern="1200" dirty="0" smtClean="0"/>
            <a:t> </a:t>
          </a:r>
          <a:endParaRPr lang="nl-NL" sz="2700" b="0" kern="1200" dirty="0"/>
        </a:p>
      </dsp:txBody>
      <dsp:txXfrm>
        <a:off x="446529" y="55251"/>
        <a:ext cx="5628880" cy="71922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3AFD8-44B1-4AE2-A9C4-D430D9BD3E2D}">
      <dsp:nvSpPr>
        <dsp:cNvPr id="0" name=""/>
        <dsp:cNvSpPr/>
      </dsp:nvSpPr>
      <dsp:spPr>
        <a:xfrm>
          <a:off x="0" y="29872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0202D0-4FC9-43DD-817D-654A8201D45E}">
      <dsp:nvSpPr>
        <dsp:cNvPr id="0" name=""/>
        <dsp:cNvSpPr/>
      </dsp:nvSpPr>
      <dsp:spPr>
        <a:xfrm>
          <a:off x="512426" y="3304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1. Behandeling acuut hartfalen</a:t>
          </a:r>
          <a:endParaRPr lang="nl-NL" sz="1800" kern="1200" dirty="0"/>
        </a:p>
      </dsp:txBody>
      <dsp:txXfrm>
        <a:off x="538365" y="58988"/>
        <a:ext cx="7122099" cy="479482"/>
      </dsp:txXfrm>
    </dsp:sp>
    <dsp:sp modelId="{D53EFE61-4BC0-40DA-9290-1A45799B1498}">
      <dsp:nvSpPr>
        <dsp:cNvPr id="0" name=""/>
        <dsp:cNvSpPr/>
      </dsp:nvSpPr>
      <dsp:spPr>
        <a:xfrm>
          <a:off x="0" y="111520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C1A9C-9A24-4EB4-89F2-56B238000C20}">
      <dsp:nvSpPr>
        <dsp:cNvPr id="0" name=""/>
        <dsp:cNvSpPr/>
      </dsp:nvSpPr>
      <dsp:spPr>
        <a:xfrm>
          <a:off x="512426" y="849529"/>
          <a:ext cx="7173977" cy="53136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2. Behandeling chronisch hartfalen</a:t>
          </a:r>
          <a:endParaRPr lang="nl-NL" sz="1800" kern="1200" dirty="0"/>
        </a:p>
      </dsp:txBody>
      <dsp:txXfrm>
        <a:off x="538365" y="875468"/>
        <a:ext cx="7122099" cy="479482"/>
      </dsp:txXfrm>
    </dsp:sp>
    <dsp:sp modelId="{6C8F9A8B-3053-4985-A934-01CCF5233922}">
      <dsp:nvSpPr>
        <dsp:cNvPr id="0" name=""/>
        <dsp:cNvSpPr/>
      </dsp:nvSpPr>
      <dsp:spPr>
        <a:xfrm>
          <a:off x="0" y="193168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9A26CA-E94E-4346-A57A-E74688998B68}">
      <dsp:nvSpPr>
        <dsp:cNvPr id="0" name=""/>
        <dsp:cNvSpPr/>
      </dsp:nvSpPr>
      <dsp:spPr>
        <a:xfrm>
          <a:off x="512426" y="1666010"/>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3. Risicofactoren voor heropname</a:t>
          </a:r>
          <a:endParaRPr lang="nl-NL" sz="1800" kern="1200" dirty="0"/>
        </a:p>
      </dsp:txBody>
      <dsp:txXfrm>
        <a:off x="538365" y="1691949"/>
        <a:ext cx="7122099" cy="479482"/>
      </dsp:txXfrm>
    </dsp:sp>
    <dsp:sp modelId="{BDDC099C-62D1-42D7-82E7-B2D91A5BEA68}">
      <dsp:nvSpPr>
        <dsp:cNvPr id="0" name=""/>
        <dsp:cNvSpPr/>
      </dsp:nvSpPr>
      <dsp:spPr>
        <a:xfrm>
          <a:off x="0" y="274817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5A6CE5-8190-486C-B9AC-65F5E63BDB8F}">
      <dsp:nvSpPr>
        <dsp:cNvPr id="0" name=""/>
        <dsp:cNvSpPr/>
      </dsp:nvSpPr>
      <dsp:spPr>
        <a:xfrm>
          <a:off x="512426" y="248248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4. De verpleegkundige als </a:t>
          </a:r>
          <a:r>
            <a:rPr lang="nl-NL" sz="1800" kern="1200" dirty="0" err="1" smtClean="0"/>
            <a:t>educator</a:t>
          </a:r>
          <a:endParaRPr lang="nl-NL" sz="1800" kern="1200" dirty="0"/>
        </a:p>
      </dsp:txBody>
      <dsp:txXfrm>
        <a:off x="538365" y="2508428"/>
        <a:ext cx="7122099" cy="479482"/>
      </dsp:txXfrm>
    </dsp:sp>
    <dsp:sp modelId="{5CA0985C-B50D-430D-8937-C99D8C193809}">
      <dsp:nvSpPr>
        <dsp:cNvPr id="0" name=""/>
        <dsp:cNvSpPr/>
      </dsp:nvSpPr>
      <dsp:spPr>
        <a:xfrm>
          <a:off x="0" y="356465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D92CC-8152-422C-B280-4504BA7186AB}">
      <dsp:nvSpPr>
        <dsp:cNvPr id="0" name=""/>
        <dsp:cNvSpPr/>
      </dsp:nvSpPr>
      <dsp:spPr>
        <a:xfrm>
          <a:off x="512426" y="3298970"/>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5. De educatiesessie</a:t>
          </a:r>
          <a:endParaRPr lang="nl-NL" sz="1800" kern="1200" dirty="0"/>
        </a:p>
      </dsp:txBody>
      <dsp:txXfrm>
        <a:off x="538365" y="3324909"/>
        <a:ext cx="7122099" cy="47948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2. Behandeling - chronisch hartfalen </a:t>
          </a:r>
          <a:endParaRPr lang="nl-NL" sz="2700" b="0" kern="1200" dirty="0"/>
        </a:p>
      </dsp:txBody>
      <dsp:txXfrm>
        <a:off x="446529" y="55251"/>
        <a:ext cx="5628880" cy="71922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FA54E-BF34-4C32-9217-4427407CC33D}">
      <dsp:nvSpPr>
        <dsp:cNvPr id="0" name=""/>
        <dsp:cNvSpPr/>
      </dsp:nvSpPr>
      <dsp:spPr>
        <a:xfrm>
          <a:off x="-4577277" y="-701814"/>
          <a:ext cx="5452552" cy="5452552"/>
        </a:xfrm>
        <a:prstGeom prst="blockArc">
          <a:avLst>
            <a:gd name="adj1" fmla="val 18900000"/>
            <a:gd name="adj2" fmla="val 2700000"/>
            <a:gd name="adj3" fmla="val 39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B6734D-90B5-480C-B6D2-D4EAB60732AC}">
      <dsp:nvSpPr>
        <dsp:cNvPr id="0" name=""/>
        <dsp:cNvSpPr/>
      </dsp:nvSpPr>
      <dsp:spPr>
        <a:xfrm>
          <a:off x="588872" y="391862"/>
          <a:ext cx="6958393" cy="809784"/>
        </a:xfrm>
        <a:prstGeom prst="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2767" tIns="111760" rIns="111760" bIns="111760" numCol="1" spcCol="1270" anchor="ctr" anchorCtr="0">
          <a:noAutofit/>
        </a:bodyPr>
        <a:lstStyle/>
        <a:p>
          <a:pPr lvl="0" algn="l" defTabSz="1955800">
            <a:lnSpc>
              <a:spcPct val="90000"/>
            </a:lnSpc>
            <a:spcBef>
              <a:spcPct val="0"/>
            </a:spcBef>
            <a:spcAft>
              <a:spcPct val="35000"/>
            </a:spcAft>
          </a:pPr>
          <a:r>
            <a:rPr lang="nl-NL" sz="4400" kern="1200" dirty="0" smtClean="0"/>
            <a:t>Medicamenteus </a:t>
          </a:r>
          <a:endParaRPr lang="nl-NL" sz="4400" kern="1200" dirty="0"/>
        </a:p>
      </dsp:txBody>
      <dsp:txXfrm>
        <a:off x="588872" y="391862"/>
        <a:ext cx="6958393" cy="809784"/>
      </dsp:txXfrm>
    </dsp:sp>
    <dsp:sp modelId="{1FB7CD0B-2840-48CC-90AE-E78B59A87164}">
      <dsp:nvSpPr>
        <dsp:cNvPr id="0" name=""/>
        <dsp:cNvSpPr/>
      </dsp:nvSpPr>
      <dsp:spPr>
        <a:xfrm>
          <a:off x="56801" y="303669"/>
          <a:ext cx="1012230" cy="101223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FFD14-9758-44AE-AB53-E5F8ADACD0DC}">
      <dsp:nvSpPr>
        <dsp:cNvPr id="0" name=""/>
        <dsp:cNvSpPr/>
      </dsp:nvSpPr>
      <dsp:spPr>
        <a:xfrm>
          <a:off x="857273" y="1619569"/>
          <a:ext cx="6664036" cy="809784"/>
        </a:xfrm>
        <a:prstGeom prst="rec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2767" tIns="111760" rIns="111760" bIns="111760" numCol="1" spcCol="1270" anchor="ctr" anchorCtr="0">
          <a:noAutofit/>
        </a:bodyPr>
        <a:lstStyle/>
        <a:p>
          <a:pPr lvl="0" algn="l" defTabSz="1955800">
            <a:lnSpc>
              <a:spcPct val="90000"/>
            </a:lnSpc>
            <a:spcBef>
              <a:spcPct val="0"/>
            </a:spcBef>
            <a:spcAft>
              <a:spcPct val="35000"/>
            </a:spcAft>
          </a:pPr>
          <a:r>
            <a:rPr lang="nl-NL" sz="4400" kern="1200" dirty="0" smtClean="0"/>
            <a:t>zelfmanagement</a:t>
          </a:r>
          <a:endParaRPr lang="nl-NL" sz="4400" kern="1200" dirty="0"/>
        </a:p>
      </dsp:txBody>
      <dsp:txXfrm>
        <a:off x="857273" y="1619569"/>
        <a:ext cx="6664036" cy="809784"/>
      </dsp:txXfrm>
    </dsp:sp>
    <dsp:sp modelId="{818FC317-E309-4A98-AE60-8391B3D4C15C}">
      <dsp:nvSpPr>
        <dsp:cNvPr id="0" name=""/>
        <dsp:cNvSpPr/>
      </dsp:nvSpPr>
      <dsp:spPr>
        <a:xfrm>
          <a:off x="351158" y="1518346"/>
          <a:ext cx="1012230" cy="101223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C1745D-DE3E-4C49-AC67-8D4E86CDA916}">
      <dsp:nvSpPr>
        <dsp:cNvPr id="0" name=""/>
        <dsp:cNvSpPr/>
      </dsp:nvSpPr>
      <dsp:spPr>
        <a:xfrm>
          <a:off x="562917" y="2834246"/>
          <a:ext cx="6958393" cy="809784"/>
        </a:xfrm>
        <a:prstGeom prst="rect">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2767" tIns="111760" rIns="111760" bIns="111760" numCol="1" spcCol="1270" anchor="ctr" anchorCtr="0">
          <a:noAutofit/>
        </a:bodyPr>
        <a:lstStyle/>
        <a:p>
          <a:pPr lvl="0" algn="l" defTabSz="1955800">
            <a:lnSpc>
              <a:spcPct val="90000"/>
            </a:lnSpc>
            <a:spcBef>
              <a:spcPct val="0"/>
            </a:spcBef>
            <a:spcAft>
              <a:spcPct val="35000"/>
            </a:spcAft>
          </a:pPr>
          <a:r>
            <a:rPr lang="nl-NL" sz="4400" kern="1200" dirty="0" smtClean="0"/>
            <a:t>Follow up </a:t>
          </a:r>
          <a:endParaRPr lang="nl-NL" sz="4400" kern="1200" dirty="0"/>
        </a:p>
      </dsp:txBody>
      <dsp:txXfrm>
        <a:off x="562917" y="2834246"/>
        <a:ext cx="6958393" cy="809784"/>
      </dsp:txXfrm>
    </dsp:sp>
    <dsp:sp modelId="{AC1C1127-866B-411A-8A7D-E4D7164BE5BF}">
      <dsp:nvSpPr>
        <dsp:cNvPr id="0" name=""/>
        <dsp:cNvSpPr/>
      </dsp:nvSpPr>
      <dsp:spPr>
        <a:xfrm>
          <a:off x="56801" y="2733023"/>
          <a:ext cx="1012230" cy="1012230"/>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2. Behandeling - chronisch hartfalen</a:t>
          </a:r>
          <a:r>
            <a:rPr lang="nl-NL" sz="2700" b="1" kern="1200" dirty="0" smtClean="0"/>
            <a:t> </a:t>
          </a:r>
          <a:endParaRPr lang="nl-NL" sz="2700" b="1" kern="1200" dirty="0"/>
        </a:p>
      </dsp:txBody>
      <dsp:txXfrm>
        <a:off x="446529" y="55251"/>
        <a:ext cx="5628880" cy="7192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2. Behandeling - chronisch hartfalen </a:t>
          </a:r>
          <a:endParaRPr lang="nl-NL" sz="2700" b="0" kern="1200" dirty="0"/>
        </a:p>
      </dsp:txBody>
      <dsp:txXfrm>
        <a:off x="446529" y="55251"/>
        <a:ext cx="5628880" cy="71922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2. Behandeling - </a:t>
          </a:r>
          <a:r>
            <a:rPr lang="nl-NL" sz="2700" b="0" kern="1200" dirty="0" err="1" smtClean="0"/>
            <a:t>HFpEF</a:t>
          </a:r>
          <a:r>
            <a:rPr lang="nl-NL" sz="2700" b="0" kern="1200" dirty="0" smtClean="0"/>
            <a:t> </a:t>
          </a:r>
          <a:endParaRPr lang="nl-NL" sz="2700" b="0" kern="1200" dirty="0"/>
        </a:p>
      </dsp:txBody>
      <dsp:txXfrm>
        <a:off x="446529" y="55251"/>
        <a:ext cx="5628880" cy="71922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2. Behandeling - </a:t>
          </a:r>
          <a:r>
            <a:rPr lang="nl-NL" sz="2700" b="0" kern="1200" dirty="0" err="1" smtClean="0"/>
            <a:t>HFpEF</a:t>
          </a:r>
          <a:endParaRPr lang="nl-NL" sz="2700" b="0" kern="1200" dirty="0"/>
        </a:p>
      </dsp:txBody>
      <dsp:txXfrm>
        <a:off x="446529" y="55251"/>
        <a:ext cx="5628880" cy="71922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2. Behandeling - </a:t>
          </a:r>
          <a:r>
            <a:rPr lang="nl-NL" sz="2700" b="0" kern="1200" dirty="0" err="1" smtClean="0"/>
            <a:t>HFrEF</a:t>
          </a:r>
          <a:endParaRPr lang="nl-NL" sz="2700" b="0" kern="1200" dirty="0"/>
        </a:p>
      </dsp:txBody>
      <dsp:txXfrm>
        <a:off x="446529" y="55251"/>
        <a:ext cx="5628880" cy="71922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3AFD8-44B1-4AE2-A9C4-D430D9BD3E2D}">
      <dsp:nvSpPr>
        <dsp:cNvPr id="0" name=""/>
        <dsp:cNvSpPr/>
      </dsp:nvSpPr>
      <dsp:spPr>
        <a:xfrm>
          <a:off x="0" y="29872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0202D0-4FC9-43DD-817D-654A8201D45E}">
      <dsp:nvSpPr>
        <dsp:cNvPr id="0" name=""/>
        <dsp:cNvSpPr/>
      </dsp:nvSpPr>
      <dsp:spPr>
        <a:xfrm>
          <a:off x="512426" y="3304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1. Behandeling acuut hartfalen</a:t>
          </a:r>
          <a:endParaRPr lang="nl-NL" sz="1800" kern="1200" dirty="0"/>
        </a:p>
      </dsp:txBody>
      <dsp:txXfrm>
        <a:off x="538365" y="58988"/>
        <a:ext cx="7122099" cy="479482"/>
      </dsp:txXfrm>
    </dsp:sp>
    <dsp:sp modelId="{D53EFE61-4BC0-40DA-9290-1A45799B1498}">
      <dsp:nvSpPr>
        <dsp:cNvPr id="0" name=""/>
        <dsp:cNvSpPr/>
      </dsp:nvSpPr>
      <dsp:spPr>
        <a:xfrm>
          <a:off x="0" y="111520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C1A9C-9A24-4EB4-89F2-56B238000C20}">
      <dsp:nvSpPr>
        <dsp:cNvPr id="0" name=""/>
        <dsp:cNvSpPr/>
      </dsp:nvSpPr>
      <dsp:spPr>
        <a:xfrm>
          <a:off x="512426" y="84952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2. Behandeling chronisch hartfalen</a:t>
          </a:r>
          <a:endParaRPr lang="nl-NL" sz="1800" kern="1200" dirty="0"/>
        </a:p>
      </dsp:txBody>
      <dsp:txXfrm>
        <a:off x="538365" y="875468"/>
        <a:ext cx="7122099" cy="479482"/>
      </dsp:txXfrm>
    </dsp:sp>
    <dsp:sp modelId="{6C8F9A8B-3053-4985-A934-01CCF5233922}">
      <dsp:nvSpPr>
        <dsp:cNvPr id="0" name=""/>
        <dsp:cNvSpPr/>
      </dsp:nvSpPr>
      <dsp:spPr>
        <a:xfrm>
          <a:off x="0" y="193168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9A26CA-E94E-4346-A57A-E74688998B68}">
      <dsp:nvSpPr>
        <dsp:cNvPr id="0" name=""/>
        <dsp:cNvSpPr/>
      </dsp:nvSpPr>
      <dsp:spPr>
        <a:xfrm>
          <a:off x="512426" y="1666010"/>
          <a:ext cx="7173977" cy="53136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3. Risicofactoren voor heropname</a:t>
          </a:r>
          <a:endParaRPr lang="nl-NL" sz="1800" kern="1200" dirty="0"/>
        </a:p>
      </dsp:txBody>
      <dsp:txXfrm>
        <a:off x="538365" y="1691949"/>
        <a:ext cx="7122099" cy="479482"/>
      </dsp:txXfrm>
    </dsp:sp>
    <dsp:sp modelId="{BDDC099C-62D1-42D7-82E7-B2D91A5BEA68}">
      <dsp:nvSpPr>
        <dsp:cNvPr id="0" name=""/>
        <dsp:cNvSpPr/>
      </dsp:nvSpPr>
      <dsp:spPr>
        <a:xfrm>
          <a:off x="0" y="274817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5A6CE5-8190-486C-B9AC-65F5E63BDB8F}">
      <dsp:nvSpPr>
        <dsp:cNvPr id="0" name=""/>
        <dsp:cNvSpPr/>
      </dsp:nvSpPr>
      <dsp:spPr>
        <a:xfrm>
          <a:off x="512426" y="248248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4. De verpleegkundige als </a:t>
          </a:r>
          <a:r>
            <a:rPr lang="nl-NL" sz="1800" kern="1200" dirty="0" err="1" smtClean="0"/>
            <a:t>educator</a:t>
          </a:r>
          <a:endParaRPr lang="nl-NL" sz="1800" kern="1200" dirty="0"/>
        </a:p>
      </dsp:txBody>
      <dsp:txXfrm>
        <a:off x="538365" y="2508428"/>
        <a:ext cx="7122099" cy="479482"/>
      </dsp:txXfrm>
    </dsp:sp>
    <dsp:sp modelId="{5CA0985C-B50D-430D-8937-C99D8C193809}">
      <dsp:nvSpPr>
        <dsp:cNvPr id="0" name=""/>
        <dsp:cNvSpPr/>
      </dsp:nvSpPr>
      <dsp:spPr>
        <a:xfrm>
          <a:off x="0" y="356465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D92CC-8152-422C-B280-4504BA7186AB}">
      <dsp:nvSpPr>
        <dsp:cNvPr id="0" name=""/>
        <dsp:cNvSpPr/>
      </dsp:nvSpPr>
      <dsp:spPr>
        <a:xfrm>
          <a:off x="512426" y="3298970"/>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5. De educatiesessie</a:t>
          </a:r>
          <a:endParaRPr lang="nl-NL" sz="1800" kern="1200" dirty="0"/>
        </a:p>
      </dsp:txBody>
      <dsp:txXfrm>
        <a:off x="538365" y="3324909"/>
        <a:ext cx="7122099"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3AFD8-44B1-4AE2-A9C4-D430D9BD3E2D}">
      <dsp:nvSpPr>
        <dsp:cNvPr id="0" name=""/>
        <dsp:cNvSpPr/>
      </dsp:nvSpPr>
      <dsp:spPr>
        <a:xfrm>
          <a:off x="0" y="29872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0202D0-4FC9-43DD-817D-654A8201D45E}">
      <dsp:nvSpPr>
        <dsp:cNvPr id="0" name=""/>
        <dsp:cNvSpPr/>
      </dsp:nvSpPr>
      <dsp:spPr>
        <a:xfrm>
          <a:off x="512426" y="33049"/>
          <a:ext cx="7173977" cy="53136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1. Behandeling acuut hartfalen</a:t>
          </a:r>
          <a:endParaRPr lang="nl-NL" sz="1800" kern="1200" dirty="0"/>
        </a:p>
      </dsp:txBody>
      <dsp:txXfrm>
        <a:off x="538365" y="58988"/>
        <a:ext cx="7122099" cy="479482"/>
      </dsp:txXfrm>
    </dsp:sp>
    <dsp:sp modelId="{D53EFE61-4BC0-40DA-9290-1A45799B1498}">
      <dsp:nvSpPr>
        <dsp:cNvPr id="0" name=""/>
        <dsp:cNvSpPr/>
      </dsp:nvSpPr>
      <dsp:spPr>
        <a:xfrm>
          <a:off x="0" y="111520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C1A9C-9A24-4EB4-89F2-56B238000C20}">
      <dsp:nvSpPr>
        <dsp:cNvPr id="0" name=""/>
        <dsp:cNvSpPr/>
      </dsp:nvSpPr>
      <dsp:spPr>
        <a:xfrm>
          <a:off x="512426" y="84952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2. Behandeling chronisch hartfalen</a:t>
          </a:r>
          <a:endParaRPr lang="nl-NL" sz="1800" kern="1200" dirty="0"/>
        </a:p>
      </dsp:txBody>
      <dsp:txXfrm>
        <a:off x="538365" y="875468"/>
        <a:ext cx="7122099" cy="479482"/>
      </dsp:txXfrm>
    </dsp:sp>
    <dsp:sp modelId="{6C8F9A8B-3053-4985-A934-01CCF5233922}">
      <dsp:nvSpPr>
        <dsp:cNvPr id="0" name=""/>
        <dsp:cNvSpPr/>
      </dsp:nvSpPr>
      <dsp:spPr>
        <a:xfrm>
          <a:off x="0" y="193168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9A26CA-E94E-4346-A57A-E74688998B68}">
      <dsp:nvSpPr>
        <dsp:cNvPr id="0" name=""/>
        <dsp:cNvSpPr/>
      </dsp:nvSpPr>
      <dsp:spPr>
        <a:xfrm>
          <a:off x="512426" y="1666010"/>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3. Risicofactoren voor heropname</a:t>
          </a:r>
          <a:endParaRPr lang="nl-NL" sz="1800" kern="1200" dirty="0"/>
        </a:p>
      </dsp:txBody>
      <dsp:txXfrm>
        <a:off x="538365" y="1691949"/>
        <a:ext cx="7122099" cy="479482"/>
      </dsp:txXfrm>
    </dsp:sp>
    <dsp:sp modelId="{BDDC099C-62D1-42D7-82E7-B2D91A5BEA68}">
      <dsp:nvSpPr>
        <dsp:cNvPr id="0" name=""/>
        <dsp:cNvSpPr/>
      </dsp:nvSpPr>
      <dsp:spPr>
        <a:xfrm>
          <a:off x="0" y="274817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5A6CE5-8190-486C-B9AC-65F5E63BDB8F}">
      <dsp:nvSpPr>
        <dsp:cNvPr id="0" name=""/>
        <dsp:cNvSpPr/>
      </dsp:nvSpPr>
      <dsp:spPr>
        <a:xfrm>
          <a:off x="512426" y="248248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4. De verpleegkundige als </a:t>
          </a:r>
          <a:r>
            <a:rPr lang="nl-NL" sz="1800" kern="1200" dirty="0" err="1" smtClean="0"/>
            <a:t>educator</a:t>
          </a:r>
          <a:endParaRPr lang="nl-NL" sz="1800" kern="1200" dirty="0"/>
        </a:p>
      </dsp:txBody>
      <dsp:txXfrm>
        <a:off x="538365" y="2508428"/>
        <a:ext cx="7122099" cy="479482"/>
      </dsp:txXfrm>
    </dsp:sp>
    <dsp:sp modelId="{5CA0985C-B50D-430D-8937-C99D8C193809}">
      <dsp:nvSpPr>
        <dsp:cNvPr id="0" name=""/>
        <dsp:cNvSpPr/>
      </dsp:nvSpPr>
      <dsp:spPr>
        <a:xfrm>
          <a:off x="0" y="356465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D92CC-8152-422C-B280-4504BA7186AB}">
      <dsp:nvSpPr>
        <dsp:cNvPr id="0" name=""/>
        <dsp:cNvSpPr/>
      </dsp:nvSpPr>
      <dsp:spPr>
        <a:xfrm>
          <a:off x="512426" y="3298970"/>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5. De educatiesessie</a:t>
          </a:r>
          <a:endParaRPr lang="nl-NL" sz="1800" kern="1200" dirty="0"/>
        </a:p>
      </dsp:txBody>
      <dsp:txXfrm>
        <a:off x="538365" y="3324909"/>
        <a:ext cx="7122099" cy="47948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3. Risicofactoren voor heropname</a:t>
          </a:r>
          <a:endParaRPr lang="nl-NL" sz="2700" b="0" kern="1200" dirty="0"/>
        </a:p>
      </dsp:txBody>
      <dsp:txXfrm>
        <a:off x="446529" y="55251"/>
        <a:ext cx="5628880" cy="71922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3AFD8-44B1-4AE2-A9C4-D430D9BD3E2D}">
      <dsp:nvSpPr>
        <dsp:cNvPr id="0" name=""/>
        <dsp:cNvSpPr/>
      </dsp:nvSpPr>
      <dsp:spPr>
        <a:xfrm>
          <a:off x="0" y="29872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0202D0-4FC9-43DD-817D-654A8201D45E}">
      <dsp:nvSpPr>
        <dsp:cNvPr id="0" name=""/>
        <dsp:cNvSpPr/>
      </dsp:nvSpPr>
      <dsp:spPr>
        <a:xfrm>
          <a:off x="512426" y="3304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1. Behandeling acuut hartfalen</a:t>
          </a:r>
          <a:endParaRPr lang="nl-NL" sz="1800" kern="1200" dirty="0"/>
        </a:p>
      </dsp:txBody>
      <dsp:txXfrm>
        <a:off x="538365" y="58988"/>
        <a:ext cx="7122099" cy="479482"/>
      </dsp:txXfrm>
    </dsp:sp>
    <dsp:sp modelId="{D53EFE61-4BC0-40DA-9290-1A45799B1498}">
      <dsp:nvSpPr>
        <dsp:cNvPr id="0" name=""/>
        <dsp:cNvSpPr/>
      </dsp:nvSpPr>
      <dsp:spPr>
        <a:xfrm>
          <a:off x="0" y="111520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C1A9C-9A24-4EB4-89F2-56B238000C20}">
      <dsp:nvSpPr>
        <dsp:cNvPr id="0" name=""/>
        <dsp:cNvSpPr/>
      </dsp:nvSpPr>
      <dsp:spPr>
        <a:xfrm>
          <a:off x="512426" y="84952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2. Behandeling chronisch hartfalen</a:t>
          </a:r>
          <a:endParaRPr lang="nl-NL" sz="1800" kern="1200" dirty="0"/>
        </a:p>
      </dsp:txBody>
      <dsp:txXfrm>
        <a:off x="538365" y="875468"/>
        <a:ext cx="7122099" cy="479482"/>
      </dsp:txXfrm>
    </dsp:sp>
    <dsp:sp modelId="{6C8F9A8B-3053-4985-A934-01CCF5233922}">
      <dsp:nvSpPr>
        <dsp:cNvPr id="0" name=""/>
        <dsp:cNvSpPr/>
      </dsp:nvSpPr>
      <dsp:spPr>
        <a:xfrm>
          <a:off x="0" y="193168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9A26CA-E94E-4346-A57A-E74688998B68}">
      <dsp:nvSpPr>
        <dsp:cNvPr id="0" name=""/>
        <dsp:cNvSpPr/>
      </dsp:nvSpPr>
      <dsp:spPr>
        <a:xfrm>
          <a:off x="512426" y="1666010"/>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3. Risicofactoren voor heropname</a:t>
          </a:r>
          <a:endParaRPr lang="nl-NL" sz="1800" kern="1200" dirty="0"/>
        </a:p>
      </dsp:txBody>
      <dsp:txXfrm>
        <a:off x="538365" y="1691949"/>
        <a:ext cx="7122099" cy="479482"/>
      </dsp:txXfrm>
    </dsp:sp>
    <dsp:sp modelId="{BDDC099C-62D1-42D7-82E7-B2D91A5BEA68}">
      <dsp:nvSpPr>
        <dsp:cNvPr id="0" name=""/>
        <dsp:cNvSpPr/>
      </dsp:nvSpPr>
      <dsp:spPr>
        <a:xfrm>
          <a:off x="0" y="274817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5A6CE5-8190-486C-B9AC-65F5E63BDB8F}">
      <dsp:nvSpPr>
        <dsp:cNvPr id="0" name=""/>
        <dsp:cNvSpPr/>
      </dsp:nvSpPr>
      <dsp:spPr>
        <a:xfrm>
          <a:off x="512426" y="2482489"/>
          <a:ext cx="7173977" cy="53136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4. De verpleegkundige als </a:t>
          </a:r>
          <a:r>
            <a:rPr lang="nl-NL" sz="1800" kern="1200" dirty="0" err="1" smtClean="0"/>
            <a:t>educator</a:t>
          </a:r>
          <a:endParaRPr lang="nl-NL" sz="1800" kern="1200" dirty="0"/>
        </a:p>
      </dsp:txBody>
      <dsp:txXfrm>
        <a:off x="538365" y="2508428"/>
        <a:ext cx="7122099" cy="479482"/>
      </dsp:txXfrm>
    </dsp:sp>
    <dsp:sp modelId="{5CA0985C-B50D-430D-8937-C99D8C193809}">
      <dsp:nvSpPr>
        <dsp:cNvPr id="0" name=""/>
        <dsp:cNvSpPr/>
      </dsp:nvSpPr>
      <dsp:spPr>
        <a:xfrm>
          <a:off x="0" y="356465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D92CC-8152-422C-B280-4504BA7186AB}">
      <dsp:nvSpPr>
        <dsp:cNvPr id="0" name=""/>
        <dsp:cNvSpPr/>
      </dsp:nvSpPr>
      <dsp:spPr>
        <a:xfrm>
          <a:off x="512426" y="3298970"/>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5. De educatiesessie</a:t>
          </a:r>
          <a:endParaRPr lang="nl-NL" sz="1800" kern="1200" dirty="0"/>
        </a:p>
      </dsp:txBody>
      <dsp:txXfrm>
        <a:off x="538365" y="3324909"/>
        <a:ext cx="7122099" cy="47948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4. Verpleegkundige als </a:t>
          </a:r>
          <a:r>
            <a:rPr lang="nl-NL" sz="2700" b="0" kern="1200" dirty="0" err="1" smtClean="0"/>
            <a:t>educator</a:t>
          </a:r>
          <a:endParaRPr lang="nl-NL" sz="2700" b="0" kern="1200" dirty="0"/>
        </a:p>
      </dsp:txBody>
      <dsp:txXfrm>
        <a:off x="446529" y="55251"/>
        <a:ext cx="5628880" cy="71922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3F919-E8FB-4030-A674-3B19ABE4F96A}">
      <dsp:nvSpPr>
        <dsp:cNvPr id="0" name=""/>
        <dsp:cNvSpPr/>
      </dsp:nvSpPr>
      <dsp:spPr>
        <a:xfrm>
          <a:off x="2388" y="1443172"/>
          <a:ext cx="2909873" cy="1163949"/>
        </a:xfrm>
        <a:prstGeom prst="chevron">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nl-NL" sz="1600" b="1" kern="1200" dirty="0" smtClean="0"/>
            <a:t>coachfunctie</a:t>
          </a:r>
          <a:r>
            <a:rPr lang="nl-NL" sz="1600" kern="1200" dirty="0" smtClean="0"/>
            <a:t> </a:t>
          </a:r>
          <a:endParaRPr lang="nl-NL" sz="1600" kern="1200" dirty="0"/>
        </a:p>
      </dsp:txBody>
      <dsp:txXfrm>
        <a:off x="584363" y="1443172"/>
        <a:ext cx="1745924" cy="1163949"/>
      </dsp:txXfrm>
    </dsp:sp>
    <dsp:sp modelId="{9DA8C95B-17CB-4936-9A3C-121BFA4E8B77}">
      <dsp:nvSpPr>
        <dsp:cNvPr id="0" name=""/>
        <dsp:cNvSpPr/>
      </dsp:nvSpPr>
      <dsp:spPr>
        <a:xfrm>
          <a:off x="2621275" y="1443172"/>
          <a:ext cx="2909873" cy="1163949"/>
        </a:xfrm>
        <a:prstGeom prst="chevron">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nl-NL" sz="1600" b="1" kern="1200" dirty="0" smtClean="0"/>
            <a:t>zelfmanagement</a:t>
          </a:r>
          <a:endParaRPr lang="nl-NL" sz="1600" b="1" kern="1200" dirty="0"/>
        </a:p>
      </dsp:txBody>
      <dsp:txXfrm>
        <a:off x="3203250" y="1443172"/>
        <a:ext cx="1745924" cy="1163949"/>
      </dsp:txXfrm>
    </dsp:sp>
    <dsp:sp modelId="{64667BE0-EA00-45DB-9385-4B5D9649640C}">
      <dsp:nvSpPr>
        <dsp:cNvPr id="0" name=""/>
        <dsp:cNvSpPr/>
      </dsp:nvSpPr>
      <dsp:spPr>
        <a:xfrm>
          <a:off x="5240161" y="1443172"/>
          <a:ext cx="2909873" cy="1163949"/>
        </a:xfrm>
        <a:prstGeom prst="chevron">
          <a:avLst/>
        </a:prstGeom>
        <a:solidFill>
          <a:srgbClr val="92D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nl-NL" sz="1600" b="1" kern="1200" dirty="0" smtClean="0"/>
            <a:t>DOEL</a:t>
          </a:r>
          <a:endParaRPr lang="nl-NL" sz="1600" b="1" kern="1200" dirty="0"/>
        </a:p>
      </dsp:txBody>
      <dsp:txXfrm>
        <a:off x="5822136" y="1443172"/>
        <a:ext cx="1745924" cy="116394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4. Verpleegkundige als </a:t>
          </a:r>
          <a:r>
            <a:rPr lang="nl-NL" sz="2700" b="0" kern="1200" dirty="0" err="1" smtClean="0"/>
            <a:t>educator</a:t>
          </a:r>
          <a:endParaRPr lang="nl-NL" sz="2700" b="0" kern="1200" dirty="0"/>
        </a:p>
      </dsp:txBody>
      <dsp:txXfrm>
        <a:off x="446529" y="55251"/>
        <a:ext cx="5628880" cy="71922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4. Verpleegkundige als </a:t>
          </a:r>
          <a:r>
            <a:rPr lang="nl-NL" sz="2700" b="0" kern="1200" dirty="0" err="1" smtClean="0"/>
            <a:t>educator</a:t>
          </a:r>
          <a:endParaRPr lang="nl-NL" sz="2700" b="0" kern="1200" dirty="0"/>
        </a:p>
      </dsp:txBody>
      <dsp:txXfrm>
        <a:off x="446529" y="55251"/>
        <a:ext cx="5628880" cy="71922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4. Verpleegkundige als </a:t>
          </a:r>
          <a:r>
            <a:rPr lang="nl-NL" sz="2700" b="0" kern="1200" dirty="0" err="1" smtClean="0"/>
            <a:t>educator</a:t>
          </a:r>
          <a:endParaRPr lang="nl-NL" sz="2700" b="0" kern="1200" dirty="0"/>
        </a:p>
      </dsp:txBody>
      <dsp:txXfrm>
        <a:off x="446529" y="55251"/>
        <a:ext cx="5628880" cy="71922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63F40-6493-4CFA-B157-D22F3DCE1F2A}">
      <dsp:nvSpPr>
        <dsp:cNvPr id="0" name=""/>
        <dsp:cNvSpPr/>
      </dsp:nvSpPr>
      <dsp:spPr>
        <a:xfrm>
          <a:off x="2651078" y="732469"/>
          <a:ext cx="4752093" cy="4752093"/>
        </a:xfrm>
        <a:prstGeom prst="blockArc">
          <a:avLst>
            <a:gd name="adj1" fmla="val 11880000"/>
            <a:gd name="adj2" fmla="val 16200000"/>
            <a:gd name="adj3" fmla="val 4642"/>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B97018A-3E3B-4A2C-AA6E-B4BFC3CC05FF}">
      <dsp:nvSpPr>
        <dsp:cNvPr id="0" name=""/>
        <dsp:cNvSpPr/>
      </dsp:nvSpPr>
      <dsp:spPr>
        <a:xfrm>
          <a:off x="2651078" y="732469"/>
          <a:ext cx="4752093" cy="4752093"/>
        </a:xfrm>
        <a:prstGeom prst="blockArc">
          <a:avLst>
            <a:gd name="adj1" fmla="val 7560000"/>
            <a:gd name="adj2" fmla="val 11880000"/>
            <a:gd name="adj3" fmla="val 4642"/>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ADACBBC-0E85-4218-A467-13EC70A107D5}">
      <dsp:nvSpPr>
        <dsp:cNvPr id="0" name=""/>
        <dsp:cNvSpPr/>
      </dsp:nvSpPr>
      <dsp:spPr>
        <a:xfrm>
          <a:off x="2651078" y="732469"/>
          <a:ext cx="4752093" cy="4752093"/>
        </a:xfrm>
        <a:prstGeom prst="blockArc">
          <a:avLst>
            <a:gd name="adj1" fmla="val 3240000"/>
            <a:gd name="adj2" fmla="val 7560000"/>
            <a:gd name="adj3" fmla="val 4642"/>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72E0CA73-8918-4E53-9908-5332A6E4856A}">
      <dsp:nvSpPr>
        <dsp:cNvPr id="0" name=""/>
        <dsp:cNvSpPr/>
      </dsp:nvSpPr>
      <dsp:spPr>
        <a:xfrm>
          <a:off x="2651078" y="732469"/>
          <a:ext cx="4752093" cy="4752093"/>
        </a:xfrm>
        <a:prstGeom prst="blockArc">
          <a:avLst>
            <a:gd name="adj1" fmla="val 20520000"/>
            <a:gd name="adj2" fmla="val 3240000"/>
            <a:gd name="adj3" fmla="val 4642"/>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2BDFAA2F-BCA2-4F3C-A5F1-A4220A9823E7}">
      <dsp:nvSpPr>
        <dsp:cNvPr id="0" name=""/>
        <dsp:cNvSpPr/>
      </dsp:nvSpPr>
      <dsp:spPr>
        <a:xfrm>
          <a:off x="2651078" y="732469"/>
          <a:ext cx="4752093" cy="4752093"/>
        </a:xfrm>
        <a:prstGeom prst="blockArc">
          <a:avLst>
            <a:gd name="adj1" fmla="val 16200000"/>
            <a:gd name="adj2" fmla="val 20520000"/>
            <a:gd name="adj3" fmla="val 4642"/>
          </a:avLst>
        </a:prstGeom>
        <a:solidFill>
          <a:schemeClr val="accent1"/>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A0994A5-F1C7-4240-AE00-46E5F94EFF66}">
      <dsp:nvSpPr>
        <dsp:cNvPr id="0" name=""/>
        <dsp:cNvSpPr/>
      </dsp:nvSpPr>
      <dsp:spPr>
        <a:xfrm>
          <a:off x="3932861" y="2014253"/>
          <a:ext cx="2188526" cy="2188526"/>
        </a:xfrm>
        <a:prstGeom prst="ellipse">
          <a:avLst/>
        </a:prstGeom>
        <a:solidFill>
          <a:srgbClr val="92D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nl-NL" sz="2500" kern="1200" dirty="0" smtClean="0"/>
            <a:t>Belang van hartfalen</a:t>
          </a:r>
        </a:p>
        <a:p>
          <a:pPr lvl="0" algn="ctr" defTabSz="1111250">
            <a:lnSpc>
              <a:spcPct val="90000"/>
            </a:lnSpc>
            <a:spcBef>
              <a:spcPct val="0"/>
            </a:spcBef>
            <a:spcAft>
              <a:spcPct val="35000"/>
            </a:spcAft>
          </a:pPr>
          <a:r>
            <a:rPr lang="nl-NL" sz="2500" kern="1200" dirty="0" smtClean="0"/>
            <a:t>educatie</a:t>
          </a:r>
          <a:endParaRPr lang="nl-NL" sz="2500" kern="1200" dirty="0"/>
        </a:p>
      </dsp:txBody>
      <dsp:txXfrm>
        <a:off x="4253363" y="2334755"/>
        <a:ext cx="1547522" cy="1547522"/>
      </dsp:txXfrm>
    </dsp:sp>
    <dsp:sp modelId="{1302B4BA-A1D9-4ACE-90CD-092DAA803699}">
      <dsp:nvSpPr>
        <dsp:cNvPr id="0" name=""/>
        <dsp:cNvSpPr/>
      </dsp:nvSpPr>
      <dsp:spPr>
        <a:xfrm>
          <a:off x="3854740" y="-410845"/>
          <a:ext cx="2344769" cy="2396933"/>
        </a:xfrm>
        <a:prstGeom prst="ellipse">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dirty="0" err="1" smtClean="0"/>
            <a:t>Overlevings-kansen</a:t>
          </a:r>
          <a:r>
            <a:rPr lang="nl-NL" sz="1800" kern="1200" dirty="0" smtClean="0"/>
            <a:t> vergroten</a:t>
          </a:r>
          <a:endParaRPr lang="nl-NL" sz="1800" kern="1200" dirty="0"/>
        </a:p>
      </dsp:txBody>
      <dsp:txXfrm>
        <a:off x="4198123" y="-59822"/>
        <a:ext cx="1658003" cy="1694887"/>
      </dsp:txXfrm>
    </dsp:sp>
    <dsp:sp modelId="{38C58F9D-0EFE-44EE-A55D-CA98EA880718}">
      <dsp:nvSpPr>
        <dsp:cNvPr id="0" name=""/>
        <dsp:cNvSpPr/>
      </dsp:nvSpPr>
      <dsp:spPr>
        <a:xfrm>
          <a:off x="6062043" y="1192853"/>
          <a:ext cx="2344769" cy="2396933"/>
        </a:xfrm>
        <a:prstGeom prst="ellipse">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dirty="0" smtClean="0"/>
            <a:t>Therapietrouw bevorderen</a:t>
          </a:r>
          <a:endParaRPr lang="nl-NL" sz="1800" kern="1200" dirty="0"/>
        </a:p>
      </dsp:txBody>
      <dsp:txXfrm>
        <a:off x="6405426" y="1543876"/>
        <a:ext cx="1658003" cy="1694887"/>
      </dsp:txXfrm>
    </dsp:sp>
    <dsp:sp modelId="{2B6A27E9-1C8E-44A6-944F-134BA2D83E27}">
      <dsp:nvSpPr>
        <dsp:cNvPr id="0" name=""/>
        <dsp:cNvSpPr/>
      </dsp:nvSpPr>
      <dsp:spPr>
        <a:xfrm>
          <a:off x="5218928" y="3787693"/>
          <a:ext cx="2344769" cy="2396933"/>
        </a:xfrm>
        <a:prstGeom prst="ellipse">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dirty="0" smtClean="0"/>
            <a:t>Progressie  HF voorkomen</a:t>
          </a:r>
          <a:endParaRPr lang="nl-NL" sz="1800" kern="1200" dirty="0"/>
        </a:p>
      </dsp:txBody>
      <dsp:txXfrm>
        <a:off x="5562311" y="4138716"/>
        <a:ext cx="1658003" cy="1694887"/>
      </dsp:txXfrm>
    </dsp:sp>
    <dsp:sp modelId="{1DBA0C2A-1197-43D0-84A9-D94FEFA6C3F2}">
      <dsp:nvSpPr>
        <dsp:cNvPr id="0" name=""/>
        <dsp:cNvSpPr/>
      </dsp:nvSpPr>
      <dsp:spPr>
        <a:xfrm>
          <a:off x="2497560" y="3798371"/>
          <a:ext cx="2330752" cy="2375577"/>
        </a:xfrm>
        <a:prstGeom prst="ellipse">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dirty="0" smtClean="0"/>
            <a:t>Verbeteren of behouden  QOL</a:t>
          </a:r>
          <a:endParaRPr lang="nl-NL" sz="1800" kern="1200" dirty="0"/>
        </a:p>
      </dsp:txBody>
      <dsp:txXfrm>
        <a:off x="2838891" y="4146266"/>
        <a:ext cx="1648090" cy="1679787"/>
      </dsp:txXfrm>
    </dsp:sp>
    <dsp:sp modelId="{EC80167C-7A9E-4598-A0BE-F87F1E585662}">
      <dsp:nvSpPr>
        <dsp:cNvPr id="0" name=""/>
        <dsp:cNvSpPr/>
      </dsp:nvSpPr>
      <dsp:spPr>
        <a:xfrm>
          <a:off x="1688011" y="1164596"/>
          <a:ext cx="2263621" cy="2453447"/>
        </a:xfrm>
        <a:prstGeom prst="ellipse">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dirty="0" smtClean="0"/>
            <a:t>Hospitalisaties doen dalen</a:t>
          </a:r>
          <a:endParaRPr lang="nl-NL" sz="1800" kern="1200" dirty="0"/>
        </a:p>
      </dsp:txBody>
      <dsp:txXfrm>
        <a:off x="2019511" y="1523895"/>
        <a:ext cx="1600621" cy="173484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3AFD8-44B1-4AE2-A9C4-D430D9BD3E2D}">
      <dsp:nvSpPr>
        <dsp:cNvPr id="0" name=""/>
        <dsp:cNvSpPr/>
      </dsp:nvSpPr>
      <dsp:spPr>
        <a:xfrm>
          <a:off x="0" y="29872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0202D0-4FC9-43DD-817D-654A8201D45E}">
      <dsp:nvSpPr>
        <dsp:cNvPr id="0" name=""/>
        <dsp:cNvSpPr/>
      </dsp:nvSpPr>
      <dsp:spPr>
        <a:xfrm>
          <a:off x="512426" y="3304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1. Behandeling acuut hartfalen</a:t>
          </a:r>
          <a:endParaRPr lang="nl-NL" sz="1800" kern="1200" dirty="0"/>
        </a:p>
      </dsp:txBody>
      <dsp:txXfrm>
        <a:off x="538365" y="58988"/>
        <a:ext cx="7122099" cy="479482"/>
      </dsp:txXfrm>
    </dsp:sp>
    <dsp:sp modelId="{D53EFE61-4BC0-40DA-9290-1A45799B1498}">
      <dsp:nvSpPr>
        <dsp:cNvPr id="0" name=""/>
        <dsp:cNvSpPr/>
      </dsp:nvSpPr>
      <dsp:spPr>
        <a:xfrm>
          <a:off x="0" y="111520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C1A9C-9A24-4EB4-89F2-56B238000C20}">
      <dsp:nvSpPr>
        <dsp:cNvPr id="0" name=""/>
        <dsp:cNvSpPr/>
      </dsp:nvSpPr>
      <dsp:spPr>
        <a:xfrm>
          <a:off x="512426" y="84952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2. Behandeling chronisch hartfalen</a:t>
          </a:r>
          <a:endParaRPr lang="nl-NL" sz="1800" kern="1200" dirty="0"/>
        </a:p>
      </dsp:txBody>
      <dsp:txXfrm>
        <a:off x="538365" y="875468"/>
        <a:ext cx="7122099" cy="479482"/>
      </dsp:txXfrm>
    </dsp:sp>
    <dsp:sp modelId="{6C8F9A8B-3053-4985-A934-01CCF5233922}">
      <dsp:nvSpPr>
        <dsp:cNvPr id="0" name=""/>
        <dsp:cNvSpPr/>
      </dsp:nvSpPr>
      <dsp:spPr>
        <a:xfrm>
          <a:off x="0" y="1931689"/>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9A26CA-E94E-4346-A57A-E74688998B68}">
      <dsp:nvSpPr>
        <dsp:cNvPr id="0" name=""/>
        <dsp:cNvSpPr/>
      </dsp:nvSpPr>
      <dsp:spPr>
        <a:xfrm>
          <a:off x="512426" y="1666010"/>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3. Risicofactoren voor heropname</a:t>
          </a:r>
          <a:endParaRPr lang="nl-NL" sz="1800" kern="1200" dirty="0"/>
        </a:p>
      </dsp:txBody>
      <dsp:txXfrm>
        <a:off x="538365" y="1691949"/>
        <a:ext cx="7122099" cy="479482"/>
      </dsp:txXfrm>
    </dsp:sp>
    <dsp:sp modelId="{BDDC099C-62D1-42D7-82E7-B2D91A5BEA68}">
      <dsp:nvSpPr>
        <dsp:cNvPr id="0" name=""/>
        <dsp:cNvSpPr/>
      </dsp:nvSpPr>
      <dsp:spPr>
        <a:xfrm>
          <a:off x="0" y="274817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5A6CE5-8190-486C-B9AC-65F5E63BDB8F}">
      <dsp:nvSpPr>
        <dsp:cNvPr id="0" name=""/>
        <dsp:cNvSpPr/>
      </dsp:nvSpPr>
      <dsp:spPr>
        <a:xfrm>
          <a:off x="512426" y="2482489"/>
          <a:ext cx="7173977" cy="531360"/>
        </a:xfrm>
        <a:prstGeom prst="roundRect">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4. De verpleegkundige als </a:t>
          </a:r>
          <a:r>
            <a:rPr lang="nl-NL" sz="1800" kern="1200" dirty="0" err="1" smtClean="0"/>
            <a:t>educator</a:t>
          </a:r>
          <a:endParaRPr lang="nl-NL" sz="1800" kern="1200" dirty="0"/>
        </a:p>
      </dsp:txBody>
      <dsp:txXfrm>
        <a:off x="538365" y="2508428"/>
        <a:ext cx="7122099" cy="479482"/>
      </dsp:txXfrm>
    </dsp:sp>
    <dsp:sp modelId="{5CA0985C-B50D-430D-8937-C99D8C193809}">
      <dsp:nvSpPr>
        <dsp:cNvPr id="0" name=""/>
        <dsp:cNvSpPr/>
      </dsp:nvSpPr>
      <dsp:spPr>
        <a:xfrm>
          <a:off x="0" y="3564650"/>
          <a:ext cx="10248539" cy="453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7D92CC-8152-422C-B280-4504BA7186AB}">
      <dsp:nvSpPr>
        <dsp:cNvPr id="0" name=""/>
        <dsp:cNvSpPr/>
      </dsp:nvSpPr>
      <dsp:spPr>
        <a:xfrm>
          <a:off x="512426" y="3298970"/>
          <a:ext cx="7173977" cy="53136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1159" tIns="0" rIns="271159" bIns="0" numCol="1" spcCol="1270" anchor="ctr" anchorCtr="0">
          <a:noAutofit/>
        </a:bodyPr>
        <a:lstStyle/>
        <a:p>
          <a:pPr lvl="0" algn="l" defTabSz="800100">
            <a:lnSpc>
              <a:spcPct val="90000"/>
            </a:lnSpc>
            <a:spcBef>
              <a:spcPct val="0"/>
            </a:spcBef>
            <a:spcAft>
              <a:spcPct val="35000"/>
            </a:spcAft>
          </a:pPr>
          <a:r>
            <a:rPr lang="nl-NL" sz="1800" kern="1200" dirty="0" smtClean="0"/>
            <a:t>5. De educatiesessie</a:t>
          </a:r>
          <a:endParaRPr lang="nl-NL" sz="1800" kern="1200" dirty="0"/>
        </a:p>
      </dsp:txBody>
      <dsp:txXfrm>
        <a:off x="538365" y="3324909"/>
        <a:ext cx="7122099" cy="47948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5. De educatiesessie </a:t>
          </a:r>
          <a:endParaRPr lang="nl-NL" sz="2700" b="0" kern="1200" dirty="0"/>
        </a:p>
      </dsp:txBody>
      <dsp:txXfrm>
        <a:off x="446529" y="55251"/>
        <a:ext cx="5628880" cy="7192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1. Behandeling – acuut hartfalen</a:t>
          </a:r>
          <a:endParaRPr lang="nl-NL" sz="2700" b="0" kern="1200" dirty="0"/>
        </a:p>
      </dsp:txBody>
      <dsp:txXfrm>
        <a:off x="446529" y="55251"/>
        <a:ext cx="5628880" cy="71922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5. De educatiesessie – tools  </a:t>
          </a:r>
          <a:endParaRPr lang="nl-NL" sz="2700" b="0" kern="1200" dirty="0"/>
        </a:p>
      </dsp:txBody>
      <dsp:txXfrm>
        <a:off x="446529" y="55251"/>
        <a:ext cx="5628880" cy="71922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5. De educatiesessie – tools  </a:t>
          </a:r>
          <a:endParaRPr lang="nl-NL" sz="2700" b="0" kern="1200" dirty="0"/>
        </a:p>
      </dsp:txBody>
      <dsp:txXfrm>
        <a:off x="446529" y="55251"/>
        <a:ext cx="5628880" cy="71922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5. De educatiesessie – tools  </a:t>
          </a:r>
          <a:endParaRPr lang="nl-NL" sz="2700" b="0" kern="1200" dirty="0"/>
        </a:p>
      </dsp:txBody>
      <dsp:txXfrm>
        <a:off x="446529" y="55251"/>
        <a:ext cx="5628880"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1. Behandeling acuut hartfalen – congestie?</a:t>
          </a:r>
          <a:endParaRPr lang="nl-NL" sz="2700" b="0" kern="1200" dirty="0"/>
        </a:p>
      </dsp:txBody>
      <dsp:txXfrm>
        <a:off x="446529" y="55251"/>
        <a:ext cx="5628880" cy="719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1. Behandeling acuut hartfalen - diuretica</a:t>
          </a:r>
          <a:endParaRPr lang="nl-NL" sz="2700" b="0" kern="1200" dirty="0"/>
        </a:p>
      </dsp:txBody>
      <dsp:txXfrm>
        <a:off x="446529" y="55251"/>
        <a:ext cx="5628880" cy="719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1. Behandeling acuut hartfalen - diuretica</a:t>
          </a:r>
          <a:endParaRPr lang="nl-NL" sz="2700" b="0" kern="1200" dirty="0"/>
        </a:p>
      </dsp:txBody>
      <dsp:txXfrm>
        <a:off x="446529" y="55251"/>
        <a:ext cx="5628880" cy="7192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1. Behandeling acuut hartfalen - diuretica</a:t>
          </a:r>
          <a:endParaRPr lang="nl-NL" sz="2700" b="0" kern="1200" dirty="0"/>
        </a:p>
      </dsp:txBody>
      <dsp:txXfrm>
        <a:off x="446529" y="55251"/>
        <a:ext cx="5628880" cy="7192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1. Behandeling acuut hartfalen – diuretica werking in het </a:t>
          </a:r>
          <a:r>
            <a:rPr lang="nl-NL" sz="2700" b="0" kern="1200" dirty="0" err="1" smtClean="0"/>
            <a:t>nefron</a:t>
          </a:r>
          <a:endParaRPr lang="nl-NL" sz="2700" b="0" kern="1200" dirty="0"/>
        </a:p>
      </dsp:txBody>
      <dsp:txXfrm>
        <a:off x="446529" y="55251"/>
        <a:ext cx="5628880" cy="7192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99E56-D690-4B0D-A3AA-C6D38A4D3116}">
      <dsp:nvSpPr>
        <dsp:cNvPr id="0" name=""/>
        <dsp:cNvSpPr/>
      </dsp:nvSpPr>
      <dsp:spPr>
        <a:xfrm>
          <a:off x="0" y="414863"/>
          <a:ext cx="8152424"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4022CA-3059-476C-958D-DD14BF4356A0}">
      <dsp:nvSpPr>
        <dsp:cNvPr id="0" name=""/>
        <dsp:cNvSpPr/>
      </dsp:nvSpPr>
      <dsp:spPr>
        <a:xfrm>
          <a:off x="407621" y="16343"/>
          <a:ext cx="5706696"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00" tIns="0" rIns="215700" bIns="0" numCol="1" spcCol="1270" anchor="ctr" anchorCtr="0">
          <a:noAutofit/>
        </a:bodyPr>
        <a:lstStyle/>
        <a:p>
          <a:pPr lvl="0" algn="l" defTabSz="1200150">
            <a:lnSpc>
              <a:spcPct val="90000"/>
            </a:lnSpc>
            <a:spcBef>
              <a:spcPct val="0"/>
            </a:spcBef>
            <a:spcAft>
              <a:spcPct val="35000"/>
            </a:spcAft>
          </a:pPr>
          <a:r>
            <a:rPr lang="nl-NL" sz="2700" b="0" kern="1200" dirty="0" smtClean="0"/>
            <a:t>1. Behandeling acuut hartfalen - diuretica</a:t>
          </a:r>
          <a:endParaRPr lang="nl-NL" sz="2700" b="0" kern="1200" dirty="0"/>
        </a:p>
      </dsp:txBody>
      <dsp:txXfrm>
        <a:off x="446529" y="55251"/>
        <a:ext cx="5628880"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500844"/>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500844"/>
          </a:xfrm>
          <a:prstGeom prst="rect">
            <a:avLst/>
          </a:prstGeom>
        </p:spPr>
        <p:txBody>
          <a:bodyPr vert="horz" lIns="91440" tIns="45720" rIns="91440" bIns="45720" rtlCol="0"/>
          <a:lstStyle>
            <a:lvl1pPr algn="r">
              <a:defRPr sz="1200"/>
            </a:lvl1pPr>
          </a:lstStyle>
          <a:p>
            <a:fld id="{FFF7A624-334F-4476-B847-B30A178A8255}" type="datetimeFigureOut">
              <a:rPr lang="nl-BE" smtClean="0"/>
              <a:t>5-5-2020</a:t>
            </a:fld>
            <a:endParaRPr lang="nl-BE"/>
          </a:p>
        </p:txBody>
      </p:sp>
      <p:sp>
        <p:nvSpPr>
          <p:cNvPr id="4" name="Tijdelijke aanduiding voor dia-afbeelding 3"/>
          <p:cNvSpPr>
            <a:spLocks noGrp="1" noRot="1" noChangeAspect="1"/>
          </p:cNvSpPr>
          <p:nvPr>
            <p:ph type="sldImg" idx="2"/>
          </p:nvPr>
        </p:nvSpPr>
        <p:spPr>
          <a:xfrm>
            <a:off x="404813" y="1247775"/>
            <a:ext cx="5988050" cy="33686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803934"/>
            <a:ext cx="5438140" cy="3930491"/>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481358"/>
            <a:ext cx="2945659" cy="500842"/>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81358"/>
            <a:ext cx="2945659" cy="500842"/>
          </a:xfrm>
          <a:prstGeom prst="rect">
            <a:avLst/>
          </a:prstGeom>
        </p:spPr>
        <p:txBody>
          <a:bodyPr vert="horz" lIns="91440" tIns="45720" rIns="91440" bIns="45720" rtlCol="0" anchor="b"/>
          <a:lstStyle>
            <a:lvl1pPr algn="r">
              <a:defRPr sz="1200"/>
            </a:lvl1pPr>
          </a:lstStyle>
          <a:p>
            <a:fld id="{2044F3FC-DFF9-4F7F-99F0-32EACF2EF4E6}" type="slidenum">
              <a:rPr lang="nl-BE" smtClean="0"/>
              <a:t>‹nr.›</a:t>
            </a:fld>
            <a:endParaRPr lang="nl-BE"/>
          </a:p>
        </p:txBody>
      </p:sp>
    </p:spTree>
    <p:extLst>
      <p:ext uri="{BB962C8B-B14F-4D97-AF65-F5344CB8AC3E}">
        <p14:creationId xmlns:p14="http://schemas.microsoft.com/office/powerpoint/2010/main" val="1727474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Droog/nat </a:t>
            </a:r>
            <a:r>
              <a:rPr lang="nl-BE" dirty="0" smtClean="0">
                <a:sym typeface="Wingdings" panose="05000000000000000000" pitchFamily="2" charset="2"/>
              </a:rPr>
              <a:t> slaat op vocht in longen, benen, armen, buik, …</a:t>
            </a:r>
          </a:p>
          <a:p>
            <a:r>
              <a:rPr lang="nl-BE" dirty="0" smtClean="0">
                <a:sym typeface="Wingdings" panose="05000000000000000000" pitchFamily="2" charset="2"/>
              </a:rPr>
              <a:t>Warm/koud</a:t>
            </a:r>
            <a:r>
              <a:rPr lang="nl-BE" baseline="0" dirty="0" smtClean="0">
                <a:sym typeface="Wingdings" panose="05000000000000000000" pitchFamily="2" charset="2"/>
              </a:rPr>
              <a:t>  slaat op de </a:t>
            </a:r>
            <a:r>
              <a:rPr lang="nl-BE" baseline="0" dirty="0" err="1" smtClean="0">
                <a:sym typeface="Wingdings" panose="05000000000000000000" pitchFamily="2" charset="2"/>
              </a:rPr>
              <a:t>hemodynamiek</a:t>
            </a:r>
            <a:r>
              <a:rPr lang="nl-BE" baseline="0" dirty="0" smtClean="0">
                <a:sym typeface="Wingdings" panose="05000000000000000000" pitchFamily="2" charset="2"/>
              </a:rPr>
              <a:t> </a:t>
            </a:r>
            <a:endParaRPr lang="nl-BE" dirty="0" smtClean="0">
              <a:sym typeface="Wingdings" panose="05000000000000000000" pitchFamily="2" charset="2"/>
            </a:endParaRPr>
          </a:p>
          <a:p>
            <a:endParaRPr lang="nl-BE" dirty="0" smtClean="0"/>
          </a:p>
          <a:p>
            <a:r>
              <a:rPr lang="nl-BE" dirty="0" smtClean="0"/>
              <a:t>60% komt warm en nat binnen</a:t>
            </a:r>
            <a:r>
              <a:rPr lang="nl-BE" baseline="0" dirty="0" smtClean="0"/>
              <a:t> = meeste patiënten</a:t>
            </a:r>
          </a:p>
          <a:p>
            <a:endParaRPr lang="nl-BE" baseline="0" dirty="0" smtClean="0"/>
          </a:p>
          <a:p>
            <a:r>
              <a:rPr lang="nl-BE" baseline="0" dirty="0" smtClean="0"/>
              <a:t>WARM/DRY </a:t>
            </a:r>
            <a:r>
              <a:rPr lang="nl-BE" baseline="0" dirty="0" smtClean="0">
                <a:sym typeface="Wingdings" panose="05000000000000000000" pitchFamily="2" charset="2"/>
              </a:rPr>
              <a:t> normaal gecirculeerd, niet </a:t>
            </a:r>
            <a:r>
              <a:rPr lang="nl-BE" baseline="0" dirty="0" err="1" smtClean="0">
                <a:sym typeface="Wingdings" panose="05000000000000000000" pitchFamily="2" charset="2"/>
              </a:rPr>
              <a:t>overvuld</a:t>
            </a:r>
            <a:endParaRPr lang="nl-BE" baseline="0" dirty="0" smtClean="0">
              <a:sym typeface="Wingdings" panose="05000000000000000000" pitchFamily="2" charset="2"/>
            </a:endParaRPr>
          </a:p>
          <a:p>
            <a:r>
              <a:rPr lang="nl-BE" baseline="0" dirty="0" smtClean="0">
                <a:sym typeface="Wingdings" panose="05000000000000000000" pitchFamily="2" charset="2"/>
              </a:rPr>
              <a:t>WARM/WET  normale perfusie, </a:t>
            </a:r>
            <a:r>
              <a:rPr lang="nl-BE" baseline="0" dirty="0" err="1" smtClean="0">
                <a:sym typeface="Wingdings" panose="05000000000000000000" pitchFamily="2" charset="2"/>
              </a:rPr>
              <a:t>overvuld</a:t>
            </a:r>
            <a:endParaRPr lang="nl-BE" baseline="0" dirty="0" smtClean="0">
              <a:sym typeface="Wingdings" panose="05000000000000000000" pitchFamily="2" charset="2"/>
            </a:endParaRPr>
          </a:p>
          <a:p>
            <a:r>
              <a:rPr lang="nl-BE" baseline="0" dirty="0" smtClean="0">
                <a:sym typeface="Wingdings" panose="05000000000000000000" pitchFamily="2" charset="2"/>
              </a:rPr>
              <a:t>COLD/DRY  hypoperfusie, niet </a:t>
            </a:r>
            <a:r>
              <a:rPr lang="nl-BE" baseline="0" dirty="0" err="1" smtClean="0">
                <a:sym typeface="Wingdings" panose="05000000000000000000" pitchFamily="2" charset="2"/>
              </a:rPr>
              <a:t>overvuld</a:t>
            </a:r>
            <a:r>
              <a:rPr lang="nl-BE" baseline="0" dirty="0" smtClean="0">
                <a:sym typeface="Wingdings" panose="05000000000000000000" pitchFamily="2" charset="2"/>
              </a:rPr>
              <a:t>  perfusie terug opkrikken</a:t>
            </a:r>
          </a:p>
          <a:p>
            <a:r>
              <a:rPr lang="nl-BE" baseline="0" dirty="0" smtClean="0">
                <a:sym typeface="Wingdings" panose="05000000000000000000" pitchFamily="2" charset="2"/>
              </a:rPr>
              <a:t>COLD/WET  hypoperfusie, </a:t>
            </a:r>
            <a:r>
              <a:rPr lang="nl-BE" baseline="0" dirty="0" err="1" smtClean="0">
                <a:sym typeface="Wingdings" panose="05000000000000000000" pitchFamily="2" charset="2"/>
              </a:rPr>
              <a:t>overvuld</a:t>
            </a:r>
            <a:r>
              <a:rPr lang="nl-BE" baseline="0" dirty="0" smtClean="0">
                <a:sym typeface="Wingdings" panose="05000000000000000000" pitchFamily="2" charset="2"/>
              </a:rPr>
              <a:t>  somberste prognose, inotropie en diuretica starten</a:t>
            </a:r>
            <a:endParaRPr lang="nl-BE" baseline="0" dirty="0" smtClean="0"/>
          </a:p>
        </p:txBody>
      </p:sp>
      <p:sp>
        <p:nvSpPr>
          <p:cNvPr id="4" name="Tijdelijke aanduiding voor dianummer 3"/>
          <p:cNvSpPr>
            <a:spLocks noGrp="1"/>
          </p:cNvSpPr>
          <p:nvPr>
            <p:ph type="sldNum" sz="quarter" idx="10"/>
          </p:nvPr>
        </p:nvSpPr>
        <p:spPr/>
        <p:txBody>
          <a:bodyPr/>
          <a:lstStyle/>
          <a:p>
            <a:fld id="{FD854111-62DF-4212-8E1C-43CDEAF7B2C2}" type="slidenum">
              <a:rPr lang="nl-BE" smtClean="0">
                <a:solidFill>
                  <a:prstClr val="black"/>
                </a:solidFill>
              </a:rPr>
              <a:pPr/>
              <a:t>5</a:t>
            </a:fld>
            <a:endParaRPr lang="nl-BE">
              <a:solidFill>
                <a:prstClr val="black"/>
              </a:solidFill>
            </a:endParaRPr>
          </a:p>
        </p:txBody>
      </p:sp>
    </p:spTree>
    <p:extLst>
      <p:ext uri="{BB962C8B-B14F-4D97-AF65-F5344CB8AC3E}">
        <p14:creationId xmlns:p14="http://schemas.microsoft.com/office/powerpoint/2010/main" val="2819652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Arts</a:t>
            </a:r>
            <a:r>
              <a:rPr lang="nl-BE" baseline="0" dirty="0" smtClean="0"/>
              <a:t> kan evt. wel hartfalenmedicatie afbouwen </a:t>
            </a:r>
            <a:r>
              <a:rPr lang="nl-BE" baseline="0" dirty="0" err="1" smtClean="0"/>
              <a:t>owv</a:t>
            </a:r>
            <a:r>
              <a:rPr lang="nl-BE" baseline="0" dirty="0" smtClean="0"/>
              <a:t> nierfunctiestoornis. </a:t>
            </a:r>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33</a:t>
            </a:fld>
            <a:endParaRPr lang="nl-BE"/>
          </a:p>
        </p:txBody>
      </p:sp>
    </p:spTree>
    <p:extLst>
      <p:ext uri="{BB962C8B-B14F-4D97-AF65-F5344CB8AC3E}">
        <p14:creationId xmlns:p14="http://schemas.microsoft.com/office/powerpoint/2010/main" val="601896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34</a:t>
            </a:fld>
            <a:endParaRPr lang="nl-BE"/>
          </a:p>
        </p:txBody>
      </p:sp>
    </p:spTree>
    <p:extLst>
      <p:ext uri="{BB962C8B-B14F-4D97-AF65-F5344CB8AC3E}">
        <p14:creationId xmlns:p14="http://schemas.microsoft.com/office/powerpoint/2010/main" val="1121635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Prognose:</a:t>
            </a:r>
            <a:r>
              <a:rPr lang="nl-BE" baseline="0" dirty="0" smtClean="0"/>
              <a:t> het is een chronische aandoening. </a:t>
            </a:r>
          </a:p>
          <a:p>
            <a:endParaRPr lang="nl-BE" baseline="0" dirty="0" smtClean="0"/>
          </a:p>
          <a:p>
            <a:pPr eaLnBrk="1" hangingPunct="1">
              <a:defRPr/>
            </a:pPr>
            <a:r>
              <a:rPr lang="nl-BE" dirty="0" smtClean="0"/>
              <a:t>Chronische aandoening/proces</a:t>
            </a:r>
          </a:p>
          <a:p>
            <a:pPr eaLnBrk="1" hangingPunct="1">
              <a:defRPr/>
            </a:pPr>
            <a:r>
              <a:rPr lang="nl-BE" dirty="0" smtClean="0"/>
              <a:t>Tijd en ruimte geven voor aanvaarding</a:t>
            </a:r>
          </a:p>
          <a:p>
            <a:pPr eaLnBrk="1" hangingPunct="1">
              <a:defRPr/>
            </a:pPr>
            <a:r>
              <a:rPr lang="nl-BE" dirty="0" smtClean="0"/>
              <a:t>Kans bieden om realistische beslissingen te kunnen nemen</a:t>
            </a:r>
          </a:p>
          <a:p>
            <a:pPr eaLnBrk="1" hangingPunct="1">
              <a:defRPr/>
            </a:pPr>
            <a:r>
              <a:rPr lang="nl-BE" dirty="0" smtClean="0"/>
              <a:t>Mogelijkheid op een goede levenskwaliteit</a:t>
            </a:r>
            <a:endParaRPr lang="nl-BE" baseline="0" dirty="0" smtClean="0"/>
          </a:p>
          <a:p>
            <a:endParaRPr lang="nl-BE" baseline="0" dirty="0" smtClean="0"/>
          </a:p>
          <a:p>
            <a:pPr eaLnBrk="1" hangingPunct="1">
              <a:defRPr/>
            </a:pPr>
            <a:r>
              <a:rPr lang="nl-BE" dirty="0" smtClean="0"/>
              <a:t>Begrijpen van hun hartfalen</a:t>
            </a:r>
          </a:p>
          <a:p>
            <a:pPr eaLnBrk="1" hangingPunct="1">
              <a:defRPr/>
            </a:pPr>
            <a:r>
              <a:rPr lang="nl-BE" dirty="0" smtClean="0"/>
              <a:t>Waarom hartfalensymptomen ontstaan</a:t>
            </a:r>
            <a:r>
              <a:rPr lang="nl-BE" baseline="0" dirty="0" smtClean="0"/>
              <a:t> - </a:t>
            </a:r>
            <a:r>
              <a:rPr lang="nl-BE" dirty="0" smtClean="0"/>
              <a:t>leren hun hartfalensymptomen herkennen</a:t>
            </a:r>
          </a:p>
          <a:p>
            <a:pPr eaLnBrk="1" hangingPunct="1">
              <a:defRPr/>
            </a:pPr>
            <a:r>
              <a:rPr lang="nl-BE" dirty="0" smtClean="0"/>
              <a:t>Weerslag heeft op het hele lichaam</a:t>
            </a:r>
            <a:r>
              <a:rPr lang="nl-BE" baseline="0" dirty="0" smtClean="0"/>
              <a:t> (</a:t>
            </a:r>
            <a:r>
              <a:rPr lang="nl-BE" dirty="0" smtClean="0"/>
              <a:t>vermoeidheid,</a:t>
            </a:r>
            <a:r>
              <a:rPr lang="nl-BE" baseline="0" dirty="0" smtClean="0"/>
              <a:t> </a:t>
            </a:r>
            <a:r>
              <a:rPr lang="nl-BE" dirty="0" smtClean="0"/>
              <a:t>zware benen,</a:t>
            </a:r>
            <a:r>
              <a:rPr lang="nl-BE" baseline="0" dirty="0" smtClean="0"/>
              <a:t> </a:t>
            </a:r>
            <a:r>
              <a:rPr lang="nl-BE" dirty="0" smtClean="0"/>
              <a:t>thoracale pijn, druk)</a:t>
            </a:r>
          </a:p>
          <a:p>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Correcte interpretatie  van </a:t>
            </a:r>
            <a:r>
              <a:rPr lang="nl-BE" dirty="0" err="1" smtClean="0"/>
              <a:t>malleolaire</a:t>
            </a:r>
            <a:r>
              <a:rPr lang="nl-BE" dirty="0" smtClean="0"/>
              <a:t> oedemen, </a:t>
            </a:r>
            <a:r>
              <a:rPr lang="nl-BE" dirty="0" err="1" smtClean="0"/>
              <a:t>dyspnee</a:t>
            </a:r>
            <a:endParaRPr lang="nl-BE" baseline="0" dirty="0" smtClean="0">
              <a:sym typeface="Wingdings" panose="05000000000000000000" pitchFamily="2" charset="2"/>
            </a:endParaRPr>
          </a:p>
          <a:p>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54</a:t>
            </a:fld>
            <a:endParaRPr lang="nl-BE"/>
          </a:p>
        </p:txBody>
      </p:sp>
    </p:spTree>
    <p:extLst>
      <p:ext uri="{BB962C8B-B14F-4D97-AF65-F5344CB8AC3E}">
        <p14:creationId xmlns:p14="http://schemas.microsoft.com/office/powerpoint/2010/main" val="659637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Prognose:</a:t>
            </a:r>
            <a:r>
              <a:rPr lang="nl-BE" baseline="0" dirty="0" smtClean="0"/>
              <a:t> het is een chronische aandoening. </a:t>
            </a:r>
          </a:p>
          <a:p>
            <a:endParaRPr lang="nl-BE" baseline="0" dirty="0" smtClean="0"/>
          </a:p>
          <a:p>
            <a:pPr eaLnBrk="1" hangingPunct="1">
              <a:defRPr/>
            </a:pPr>
            <a:r>
              <a:rPr lang="nl-BE" dirty="0" smtClean="0"/>
              <a:t>Chronische aandoening/proces</a:t>
            </a:r>
          </a:p>
          <a:p>
            <a:pPr eaLnBrk="1" hangingPunct="1">
              <a:defRPr/>
            </a:pPr>
            <a:r>
              <a:rPr lang="nl-BE" dirty="0" smtClean="0"/>
              <a:t>Tijd en ruimte geven voor aanvaarding</a:t>
            </a:r>
          </a:p>
          <a:p>
            <a:pPr eaLnBrk="1" hangingPunct="1">
              <a:defRPr/>
            </a:pPr>
            <a:r>
              <a:rPr lang="nl-BE" dirty="0" smtClean="0"/>
              <a:t>Kans bieden om realistische beslissingen te kunnen nemen</a:t>
            </a:r>
          </a:p>
          <a:p>
            <a:pPr eaLnBrk="1" hangingPunct="1">
              <a:defRPr/>
            </a:pPr>
            <a:r>
              <a:rPr lang="nl-BE" dirty="0" smtClean="0"/>
              <a:t>Mogelijkheid op een goede levenskwaliteit</a:t>
            </a:r>
            <a:endParaRPr lang="nl-BE" baseline="0" dirty="0" smtClean="0"/>
          </a:p>
          <a:p>
            <a:endParaRPr lang="nl-BE" baseline="0" dirty="0" smtClean="0"/>
          </a:p>
          <a:p>
            <a:pPr eaLnBrk="1" hangingPunct="1">
              <a:defRPr/>
            </a:pPr>
            <a:r>
              <a:rPr lang="nl-BE" dirty="0" smtClean="0"/>
              <a:t>Begrijpen van hun hartfalen</a:t>
            </a:r>
          </a:p>
          <a:p>
            <a:pPr eaLnBrk="1" hangingPunct="1">
              <a:defRPr/>
            </a:pPr>
            <a:r>
              <a:rPr lang="nl-BE" dirty="0" smtClean="0"/>
              <a:t>Waarom hartfalensymptomen ontstaan</a:t>
            </a:r>
            <a:r>
              <a:rPr lang="nl-BE" baseline="0" dirty="0" smtClean="0"/>
              <a:t> - </a:t>
            </a:r>
            <a:r>
              <a:rPr lang="nl-BE" dirty="0" smtClean="0"/>
              <a:t>leren hun hartfalensymptomen herkennen</a:t>
            </a:r>
          </a:p>
          <a:p>
            <a:pPr eaLnBrk="1" hangingPunct="1">
              <a:defRPr/>
            </a:pPr>
            <a:r>
              <a:rPr lang="nl-BE" dirty="0" smtClean="0"/>
              <a:t>Weerslag heeft op het hele lichaam</a:t>
            </a:r>
            <a:r>
              <a:rPr lang="nl-BE" baseline="0" dirty="0" smtClean="0"/>
              <a:t> (</a:t>
            </a:r>
            <a:r>
              <a:rPr lang="nl-BE" dirty="0" smtClean="0"/>
              <a:t>vermoeidheid,</a:t>
            </a:r>
            <a:r>
              <a:rPr lang="nl-BE" baseline="0" dirty="0" smtClean="0"/>
              <a:t> </a:t>
            </a:r>
            <a:r>
              <a:rPr lang="nl-BE" dirty="0" smtClean="0"/>
              <a:t>zware benen,</a:t>
            </a:r>
            <a:r>
              <a:rPr lang="nl-BE" baseline="0" dirty="0" smtClean="0"/>
              <a:t> </a:t>
            </a:r>
            <a:r>
              <a:rPr lang="nl-BE" dirty="0" smtClean="0"/>
              <a:t>thoracale pijn, druk)</a:t>
            </a:r>
          </a:p>
          <a:p>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Correcte interpretatie  van </a:t>
            </a:r>
            <a:r>
              <a:rPr lang="nl-BE" dirty="0" err="1" smtClean="0"/>
              <a:t>malleolaire</a:t>
            </a:r>
            <a:r>
              <a:rPr lang="nl-BE" dirty="0" smtClean="0"/>
              <a:t> oedemen, </a:t>
            </a:r>
            <a:r>
              <a:rPr lang="nl-BE" dirty="0" err="1" smtClean="0"/>
              <a:t>dyspnee</a:t>
            </a:r>
            <a:endParaRPr lang="nl-BE" baseline="0" dirty="0" smtClean="0">
              <a:sym typeface="Wingdings" panose="05000000000000000000" pitchFamily="2" charset="2"/>
            </a:endParaRPr>
          </a:p>
          <a:p>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55</a:t>
            </a:fld>
            <a:endParaRPr lang="nl-BE"/>
          </a:p>
        </p:txBody>
      </p:sp>
    </p:spTree>
    <p:extLst>
      <p:ext uri="{BB962C8B-B14F-4D97-AF65-F5344CB8AC3E}">
        <p14:creationId xmlns:p14="http://schemas.microsoft.com/office/powerpoint/2010/main" val="161398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baseline="0" dirty="0" smtClean="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56</a:t>
            </a:fld>
            <a:endParaRPr lang="nl-BE"/>
          </a:p>
        </p:txBody>
      </p:sp>
    </p:spTree>
    <p:extLst>
      <p:ext uri="{BB962C8B-B14F-4D97-AF65-F5344CB8AC3E}">
        <p14:creationId xmlns:p14="http://schemas.microsoft.com/office/powerpoint/2010/main" val="303899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Gebruik van dagboek inschatten per</a:t>
            </a:r>
            <a:r>
              <a:rPr lang="nl-BE" baseline="0" dirty="0" smtClean="0"/>
              <a:t> patiënt (stel 75 jarige met slecht korte termijn geheugen </a:t>
            </a:r>
            <a:r>
              <a:rPr lang="nl-BE" baseline="0" dirty="0" err="1" smtClean="0"/>
              <a:t>tov</a:t>
            </a:r>
            <a:r>
              <a:rPr lang="nl-BE" baseline="0" dirty="0" smtClean="0"/>
              <a:t> 50 jarige </a:t>
            </a:r>
            <a:r>
              <a:rPr lang="nl-BE" baseline="0" dirty="0" err="1" smtClean="0"/>
              <a:t>compliante</a:t>
            </a:r>
            <a:r>
              <a:rPr lang="nl-BE" baseline="0" dirty="0" smtClean="0"/>
              <a:t> man met goed ziekte-inzicht)</a:t>
            </a:r>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57</a:t>
            </a:fld>
            <a:endParaRPr lang="nl-BE"/>
          </a:p>
        </p:txBody>
      </p:sp>
    </p:spTree>
    <p:extLst>
      <p:ext uri="{BB962C8B-B14F-4D97-AF65-F5344CB8AC3E}">
        <p14:creationId xmlns:p14="http://schemas.microsoft.com/office/powerpoint/2010/main" val="1527304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Vochtbeperking in functie van lichaamsgewicht (1,5L tot 2L)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r>
              <a:rPr lang="nl-NL" sz="1200" b="0" i="0" u="none" strike="noStrike" kern="1200" baseline="0" dirty="0" smtClean="0">
                <a:solidFill>
                  <a:schemeClr val="tx1"/>
                </a:solidFill>
                <a:latin typeface="+mn-lt"/>
                <a:ea typeface="+mn-ea"/>
                <a:cs typeface="+mn-cs"/>
              </a:rPr>
              <a:t>Door verminderde vochtinname (bijvoorbeeld door sterk verminderde eetlust) of tijdelijk verhoogd vochtverlies (bijvoorbeeld diarree, braken, zweten ten gevolge van een hittegolf of koorts) kan de vochtbalans verstoord geraken. Daardoor kan er een aanpassing nodig zijn van uw </a:t>
            </a:r>
            <a:r>
              <a:rPr lang="nl-NL" sz="1200" b="0" i="0" u="none" strike="noStrike" kern="1200" baseline="0" dirty="0" err="1" smtClean="0">
                <a:solidFill>
                  <a:schemeClr val="tx1"/>
                </a:solidFill>
                <a:latin typeface="+mn-lt"/>
                <a:ea typeface="+mn-ea"/>
                <a:cs typeface="+mn-cs"/>
              </a:rPr>
              <a:t>waterafdrijvende</a:t>
            </a:r>
            <a:r>
              <a:rPr lang="nl-NL" sz="1200" b="0" i="0" u="none" strike="noStrike" kern="1200" baseline="0" dirty="0" smtClean="0">
                <a:solidFill>
                  <a:schemeClr val="tx1"/>
                </a:solidFill>
                <a:latin typeface="+mn-lt"/>
                <a:ea typeface="+mn-ea"/>
                <a:cs typeface="+mn-cs"/>
              </a:rPr>
              <a:t> medicatie (</a:t>
            </a:r>
            <a:r>
              <a:rPr lang="nl-NL" sz="1200" b="0" i="0" u="none" strike="noStrike" kern="1200" baseline="0" dirty="0" err="1" smtClean="0">
                <a:solidFill>
                  <a:schemeClr val="tx1"/>
                </a:solidFill>
                <a:latin typeface="+mn-lt"/>
                <a:ea typeface="+mn-ea"/>
                <a:cs typeface="+mn-cs"/>
              </a:rPr>
              <a:t>Burinex</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Lasix</a:t>
            </a:r>
            <a:r>
              <a:rPr lang="nl-NL" sz="1200" b="0" i="0" u="none" strike="noStrike" kern="1200" baseline="0" dirty="0" smtClean="0">
                <a:solidFill>
                  <a:schemeClr val="tx1"/>
                </a:solidFill>
                <a:latin typeface="+mn-lt"/>
                <a:ea typeface="+mn-ea"/>
                <a:cs typeface="+mn-cs"/>
              </a:rPr>
              <a:t>®, Hygroton®, </a:t>
            </a:r>
            <a:r>
              <a:rPr lang="nl-NL" sz="1200" b="0" i="0" u="none" strike="noStrike" kern="1200" baseline="0" dirty="0" err="1" smtClean="0">
                <a:solidFill>
                  <a:schemeClr val="tx1"/>
                </a:solidFill>
                <a:latin typeface="+mn-lt"/>
                <a:ea typeface="+mn-ea"/>
                <a:cs typeface="+mn-cs"/>
              </a:rPr>
              <a:t>Aldactone</a:t>
            </a:r>
            <a:r>
              <a:rPr lang="nl-NL" sz="1200" b="0" i="0" u="none" strike="noStrike" kern="1200" baseline="0" dirty="0" smtClean="0">
                <a:solidFill>
                  <a:schemeClr val="tx1"/>
                </a:solidFill>
                <a:latin typeface="+mn-lt"/>
                <a:ea typeface="+mn-ea"/>
                <a:cs typeface="+mn-cs"/>
              </a:rPr>
              <a:t>® ...) of van de vochtbeperking. Raadpleeg uw huisarts voor advies. </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Relatieve vochtbeperking = geen </a:t>
            </a:r>
            <a:r>
              <a:rPr lang="nl-NL" sz="1200" b="0" i="0" u="none" strike="noStrike" kern="1200" baseline="0" dirty="0" err="1" smtClean="0">
                <a:solidFill>
                  <a:schemeClr val="tx1"/>
                </a:solidFill>
                <a:latin typeface="+mn-lt"/>
                <a:ea typeface="+mn-ea"/>
                <a:cs typeface="+mn-cs"/>
              </a:rPr>
              <a:t>excessive</a:t>
            </a:r>
            <a:r>
              <a:rPr lang="nl-NL" sz="1200" b="0" i="0" u="none" strike="noStrike" kern="1200" baseline="0" dirty="0" smtClean="0">
                <a:solidFill>
                  <a:schemeClr val="tx1"/>
                </a:solidFill>
                <a:latin typeface="+mn-lt"/>
                <a:ea typeface="+mn-ea"/>
                <a:cs typeface="+mn-cs"/>
              </a:rPr>
              <a:t> intake!</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Medicatie innemen tijdens de maaltijd (yoghurt, appelmoes, …)</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Fruit tot 2 stuks per dag, yoghurt mag, … </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Waar mensen met een gezond hart de aanbeveling krijgen om veel te drinken omdat dit goed is voor de nieren, zeggen wij tegen mensen met hartfalen of hartzwakte dat dit net tegenaangewezen is. Teveel drinken doet het effect van diuretica teniet. Het kan ook lijden tot vochtophoping en tot toegenomen hartfalen. </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CAVE alert voor </a:t>
            </a:r>
            <a:r>
              <a:rPr lang="nl-NL" sz="1200" b="0" i="0" u="none" strike="noStrike" kern="1200" baseline="0" dirty="0" err="1" smtClean="0">
                <a:solidFill>
                  <a:schemeClr val="tx1"/>
                </a:solidFill>
                <a:latin typeface="+mn-lt"/>
                <a:ea typeface="+mn-ea"/>
                <a:cs typeface="+mn-cs"/>
              </a:rPr>
              <a:t>ondervulling</a:t>
            </a:r>
            <a:r>
              <a:rPr lang="nl-NL" sz="1200" b="0" i="0" u="none" strike="noStrike" kern="1200" baseline="0" dirty="0" smtClean="0">
                <a:solidFill>
                  <a:schemeClr val="tx1"/>
                </a:solidFill>
                <a:latin typeface="+mn-lt"/>
                <a:ea typeface="+mn-ea"/>
                <a:cs typeface="+mn-cs"/>
              </a:rPr>
              <a:t> bij ouderen met een zeer lage vochtinname (zeker bij </a:t>
            </a:r>
            <a:r>
              <a:rPr lang="nl-NL" sz="1200" b="0" i="0" u="none" strike="noStrike" kern="1200" baseline="0" dirty="0" err="1" smtClean="0">
                <a:solidFill>
                  <a:schemeClr val="tx1"/>
                </a:solidFill>
                <a:latin typeface="+mn-lt"/>
                <a:ea typeface="+mn-ea"/>
                <a:cs typeface="+mn-cs"/>
              </a:rPr>
              <a:t>HFpEF</a:t>
            </a:r>
            <a:r>
              <a:rPr lang="nl-NL" sz="1200" b="0" i="0" u="none" strike="noStrike" kern="1200" baseline="0" dirty="0" smtClean="0">
                <a:solidFill>
                  <a:schemeClr val="tx1"/>
                </a:solidFill>
                <a:latin typeface="+mn-lt"/>
                <a:ea typeface="+mn-ea"/>
                <a:cs typeface="+mn-cs"/>
              </a:rPr>
              <a:t>)!</a:t>
            </a:r>
            <a:endParaRPr lang="nl-BE" dirty="0" smtClean="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58</a:t>
            </a:fld>
            <a:endParaRPr lang="nl-BE"/>
          </a:p>
        </p:txBody>
      </p:sp>
    </p:spTree>
    <p:extLst>
      <p:ext uri="{BB962C8B-B14F-4D97-AF65-F5344CB8AC3E}">
        <p14:creationId xmlns:p14="http://schemas.microsoft.com/office/powerpoint/2010/main" val="121903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Boord MET zout is toegestaan. Dit zou</a:t>
            </a:r>
            <a:r>
              <a:rPr lang="nl-BE" baseline="0" dirty="0" smtClean="0"/>
              <a:t> voor veel patiënten een offer zijn, dus kan je hen hierin geruststellen.</a:t>
            </a:r>
          </a:p>
          <a:p>
            <a:endParaRPr lang="nl-BE" baseline="0" dirty="0" smtClean="0"/>
          </a:p>
          <a:p>
            <a:r>
              <a:rPr lang="nl-BE" baseline="0" dirty="0" smtClean="0"/>
              <a:t>Zoutarm, niet zoutloos </a:t>
            </a:r>
            <a:r>
              <a:rPr lang="nl-BE" baseline="0" dirty="0" smtClean="0">
                <a:sym typeface="Wingdings" panose="05000000000000000000" pitchFamily="2" charset="2"/>
              </a:rPr>
              <a:t> Natuurlijke, niet gezouten voeding biedt uw lichaam al het zout dat het nodig heeft. Geen extra zout toevoegen met het zoutvaatje!</a:t>
            </a:r>
          </a:p>
          <a:p>
            <a:endParaRPr lang="nl-BE" sz="1200" b="0" i="0" u="none" strike="noStrike" kern="1200" baseline="0" dirty="0" smtClean="0">
              <a:solidFill>
                <a:schemeClr val="tx1"/>
              </a:solidFill>
              <a:latin typeface="+mn-lt"/>
              <a:ea typeface="+mn-ea"/>
              <a:cs typeface="+mn-cs"/>
              <a:sym typeface="Wingdings" panose="05000000000000000000" pitchFamily="2" charset="2"/>
            </a:endParaRPr>
          </a:p>
          <a:p>
            <a:r>
              <a:rPr lang="nl-BE" sz="1200" b="0" i="0" u="none" strike="noStrike" kern="1200" baseline="0" dirty="0" smtClean="0">
                <a:solidFill>
                  <a:schemeClr val="tx1"/>
                </a:solidFill>
                <a:latin typeface="+mn-lt"/>
                <a:ea typeface="+mn-ea"/>
                <a:cs typeface="+mn-cs"/>
              </a:rPr>
              <a:t>Vergelijking: zout is toxisch. Stel </a:t>
            </a:r>
            <a:r>
              <a:rPr lang="nl-BE" sz="1200" b="0" i="0" u="none" strike="noStrike" kern="1200" baseline="0" dirty="0" err="1" smtClean="0">
                <a:solidFill>
                  <a:schemeClr val="tx1"/>
                </a:solidFill>
                <a:latin typeface="+mn-lt"/>
                <a:ea typeface="+mn-ea"/>
                <a:cs typeface="+mn-cs"/>
              </a:rPr>
              <a:t>HFpEF</a:t>
            </a:r>
            <a:r>
              <a:rPr lang="nl-BE" sz="1200" b="0" i="0" u="none" strike="noStrike" kern="1200" baseline="0" dirty="0" smtClean="0">
                <a:solidFill>
                  <a:schemeClr val="tx1"/>
                </a:solidFill>
                <a:latin typeface="+mn-lt"/>
                <a:ea typeface="+mn-ea"/>
                <a:cs typeface="+mn-cs"/>
              </a:rPr>
              <a:t> patiënt, recidiverend aantal hospitalisaties, medicamenteus geen oplossingen (meer), … Snelle neiging tot congestie met belemmerende </a:t>
            </a:r>
            <a:r>
              <a:rPr lang="nl-BE" sz="1200" b="0" i="0" u="none" strike="noStrike" kern="1200" baseline="0" dirty="0" err="1" smtClean="0">
                <a:solidFill>
                  <a:schemeClr val="tx1"/>
                </a:solidFill>
                <a:latin typeface="+mn-lt"/>
                <a:ea typeface="+mn-ea"/>
                <a:cs typeface="+mn-cs"/>
              </a:rPr>
              <a:t>dyspnee</a:t>
            </a:r>
            <a:r>
              <a:rPr lang="nl-BE" sz="1200" b="0" i="0" u="none" strike="noStrike" kern="1200" baseline="0" dirty="0" smtClean="0">
                <a:solidFill>
                  <a:schemeClr val="tx1"/>
                </a:solidFill>
                <a:latin typeface="+mn-lt"/>
                <a:ea typeface="+mn-ea"/>
                <a:cs typeface="+mn-cs"/>
              </a:rPr>
              <a:t>, … Hierbij is enige redmiddel vocht- en zoutbeperking! NOG belangrijker dan medicatie. </a:t>
            </a:r>
          </a:p>
          <a:p>
            <a:endParaRPr lang="nl-BE" sz="1200" b="0" i="0" u="none" strike="noStrike" kern="1200" baseline="0" dirty="0" smtClean="0">
              <a:solidFill>
                <a:schemeClr val="tx1"/>
              </a:solidFill>
              <a:latin typeface="+mn-lt"/>
              <a:ea typeface="+mn-ea"/>
              <a:cs typeface="+mn-cs"/>
            </a:endParaRPr>
          </a:p>
          <a:p>
            <a:r>
              <a:rPr lang="nl-NL" dirty="0" smtClean="0"/>
              <a:t>De Belg krijgt gemiddeld 10 gram zout per dag binnen, terwijl het lichaam aan 1 tot 3 gram voldoende heeft. Het advies is dan ook voor iedereen om voorzichtig te zijn met het gebruik van zout. </a:t>
            </a:r>
          </a:p>
          <a:p>
            <a:endParaRPr lang="nl-NL" dirty="0" smtClean="0"/>
          </a:p>
          <a:p>
            <a:r>
              <a:rPr lang="nl-NL" dirty="0" smtClean="0"/>
              <a:t>Op de verpakking van voedingsmiddelen staat zout meestal vermeld als ‘Natrium’ of ‘</a:t>
            </a:r>
            <a:r>
              <a:rPr lang="nl-NL" dirty="0" err="1" smtClean="0"/>
              <a:t>Sodium</a:t>
            </a:r>
            <a:r>
              <a:rPr lang="nl-NL" dirty="0" smtClean="0"/>
              <a:t>’. Het is dus niet omdat je ‘zout’ niet terugvindt in de voedingsmiddelenlijst dat er geen zout in zit.  1 gram zout = 400 mg Natrium </a:t>
            </a:r>
          </a:p>
          <a:p>
            <a:endParaRPr lang="nl-NL" dirty="0" smtClean="0"/>
          </a:p>
          <a:p>
            <a:r>
              <a:rPr lang="nl-NL" dirty="0" smtClean="0"/>
              <a:t>Ook</a:t>
            </a:r>
            <a:r>
              <a:rPr lang="nl-NL" baseline="0" dirty="0" smtClean="0"/>
              <a:t> zeezout = zout en is dus niet beter!</a:t>
            </a:r>
          </a:p>
          <a:p>
            <a:endParaRPr lang="nl-NL" baseline="0" dirty="0" smtClean="0"/>
          </a:p>
          <a:p>
            <a:r>
              <a:rPr lang="nl-BE" dirty="0" smtClean="0">
                <a:latin typeface="Times New Roman" charset="0"/>
              </a:rPr>
              <a:t>400 mg Natrium = 1000 mg </a:t>
            </a:r>
            <a:r>
              <a:rPr lang="nl-BE" dirty="0" err="1" smtClean="0">
                <a:latin typeface="Times New Roman" charset="0"/>
              </a:rPr>
              <a:t>NaCl</a:t>
            </a:r>
            <a:endParaRPr lang="nl-BE" dirty="0" smtClean="0">
              <a:latin typeface="Times New Roman" charset="0"/>
            </a:endParaRPr>
          </a:p>
          <a:p>
            <a:r>
              <a:rPr lang="nl-BE" dirty="0" smtClean="0">
                <a:latin typeface="Times New Roman" charset="0"/>
              </a:rPr>
              <a:t>3 g Natrium = 7,5 g </a:t>
            </a:r>
            <a:r>
              <a:rPr lang="nl-BE" dirty="0" err="1" smtClean="0">
                <a:latin typeface="Times New Roman" charset="0"/>
              </a:rPr>
              <a:t>NaCl</a:t>
            </a:r>
            <a:endParaRPr lang="nl-BE" dirty="0" smtClean="0">
              <a:latin typeface="Times New Roman" charset="0"/>
            </a:endParaRPr>
          </a:p>
          <a:p>
            <a:r>
              <a:rPr lang="nl-BE" dirty="0" smtClean="0">
                <a:latin typeface="Times New Roman" charset="0"/>
              </a:rPr>
              <a:t>100 </a:t>
            </a:r>
            <a:r>
              <a:rPr lang="nl-BE" dirty="0" err="1" smtClean="0">
                <a:latin typeface="Times New Roman" charset="0"/>
              </a:rPr>
              <a:t>mmol</a:t>
            </a:r>
            <a:r>
              <a:rPr lang="nl-BE" dirty="0" smtClean="0">
                <a:latin typeface="Times New Roman" charset="0"/>
              </a:rPr>
              <a:t> natrium in 24 uur urine = 2300 gram natrium</a:t>
            </a:r>
          </a:p>
          <a:p>
            <a:r>
              <a:rPr lang="nl-BE" dirty="0" smtClean="0">
                <a:latin typeface="Times New Roman" charset="0"/>
              </a:rPr>
              <a:t>Algemene aanbeveling is &lt; 6 gram </a:t>
            </a:r>
            <a:r>
              <a:rPr lang="nl-BE" dirty="0" err="1" smtClean="0">
                <a:latin typeface="Times New Roman" charset="0"/>
              </a:rPr>
              <a:t>NaCl</a:t>
            </a:r>
            <a:r>
              <a:rPr lang="nl-BE" dirty="0" smtClean="0">
                <a:latin typeface="Times New Roman" charset="0"/>
              </a:rPr>
              <a:t> per dag of &lt;2400 mg </a:t>
            </a:r>
            <a:r>
              <a:rPr lang="nl-BE" dirty="0" err="1" smtClean="0">
                <a:latin typeface="Times New Roman" charset="0"/>
              </a:rPr>
              <a:t>NaCl</a:t>
            </a:r>
            <a:endParaRPr lang="nl-BE" dirty="0" smtClean="0">
              <a:latin typeface="Times New Roman" charset="0"/>
            </a:endParaRPr>
          </a:p>
          <a:p>
            <a:endParaRPr lang="nl-BE" dirty="0" smtClean="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smtClean="0"/>
              <a:t>CAVE bouillonblokjes, kant-en-klare bereidingen of diepvriesproducten, soep of saus uit pak of blik, …</a:t>
            </a:r>
          </a:p>
          <a:p>
            <a:endParaRPr lang="nl-BE" dirty="0" smtClean="0">
              <a:latin typeface="Times New Roman" charset="0"/>
            </a:endParaRPr>
          </a:p>
          <a:p>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59</a:t>
            </a:fld>
            <a:endParaRPr lang="nl-BE"/>
          </a:p>
        </p:txBody>
      </p:sp>
    </p:spTree>
    <p:extLst>
      <p:ext uri="{BB962C8B-B14F-4D97-AF65-F5344CB8AC3E}">
        <p14:creationId xmlns:p14="http://schemas.microsoft.com/office/powerpoint/2010/main" val="106845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Overgewicht werkt bepaalde symptomen</a:t>
            </a:r>
            <a:r>
              <a:rPr lang="nl-BE" baseline="0" dirty="0" smtClean="0"/>
              <a:t> en klachten in de hand (bijv. </a:t>
            </a:r>
            <a:r>
              <a:rPr lang="nl-BE" baseline="0" dirty="0" err="1" smtClean="0"/>
              <a:t>morbied</a:t>
            </a:r>
            <a:r>
              <a:rPr lang="nl-BE" baseline="0" dirty="0" smtClean="0"/>
              <a:t> </a:t>
            </a:r>
            <a:r>
              <a:rPr lang="nl-BE" baseline="0" dirty="0" err="1" smtClean="0"/>
              <a:t>obese</a:t>
            </a:r>
            <a:r>
              <a:rPr lang="nl-BE" baseline="0" dirty="0" smtClean="0"/>
              <a:t> patiënt met uitgesproken dyspnoe – oorsprong dyspnoe is dan meestal niet cardiaal). Obesitas maakt een correcte interpretatie van de klinische status ook moeilijk. Bemoeilijk lichamelijke activiteiten, … vicieuze cirkel!</a:t>
            </a:r>
          </a:p>
          <a:p>
            <a:endParaRPr lang="nl-BE" baseline="0" dirty="0" smtClean="0"/>
          </a:p>
          <a:p>
            <a:r>
              <a:rPr lang="nl-BE" baseline="0" dirty="0" smtClean="0"/>
              <a:t>Door overgewicht wordt uw hart overbelast. Hierdoor stijgt het risico op verwikkelingen en worden fysieke inspanningen bemoeilijkt.</a:t>
            </a:r>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60</a:t>
            </a:fld>
            <a:endParaRPr lang="nl-BE"/>
          </a:p>
        </p:txBody>
      </p:sp>
    </p:spTree>
    <p:extLst>
      <p:ext uri="{BB962C8B-B14F-4D97-AF65-F5344CB8AC3E}">
        <p14:creationId xmlns:p14="http://schemas.microsoft.com/office/powerpoint/2010/main" val="23031273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Lichaamsbeweging is naast medicatie vaak het beste medicijn.</a:t>
            </a:r>
            <a:r>
              <a:rPr lang="nl-BE" baseline="0" dirty="0" smtClean="0"/>
              <a:t> </a:t>
            </a:r>
          </a:p>
          <a:p>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Minstens 30 minuten per dag matige fysieke inspanning 5/7 dagen per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Het</a:t>
            </a:r>
            <a:r>
              <a:rPr lang="nl-BE" baseline="0" dirty="0" smtClean="0"/>
              <a:t> gaat over duursporten, dus niet ‘de afwas doen, strijken, …’. Dit zijn zaken die ouderen vaak aanhalen, maar eigenlijk houden zij zo hun conditie niet op peil.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Sommige inspanningen worden afgeraden: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Competitiesport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Contactsport zoals gevechtssporten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Gewichtheffen (ook bijv. zware boodschappen)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Inspanningen bij extreme temperaturen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Hometrainer als alternatief (niet als kapstok). Kinesitherapie thuis.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Patiënten denken vaak foutief dat ze niet teveel inspanningen mogen doen om hun hart te beschermen. Dit is dus een foutieve instelling! Beweging binnen eigen kunnen is aangeraden! Patiënt is niet veroordeeld tot gedwongen rust, integendeel!</a:t>
            </a:r>
            <a:endParaRPr lang="nl-BE" dirty="0" smtClean="0"/>
          </a:p>
          <a:p>
            <a:endParaRPr lang="nl-BE" dirty="0" smtClean="0"/>
          </a:p>
          <a:p>
            <a:r>
              <a:rPr lang="nl-BE" dirty="0" smtClean="0"/>
              <a:t>Opbouwen</a:t>
            </a:r>
            <a:r>
              <a:rPr lang="nl-BE" baseline="0" dirty="0" smtClean="0"/>
              <a:t> van spiermassa en conditie</a:t>
            </a:r>
          </a:p>
          <a:p>
            <a:endParaRPr lang="nl-BE" baseline="0" dirty="0" smtClean="0"/>
          </a:p>
          <a:p>
            <a:r>
              <a:rPr lang="nl-BE" baseline="0" dirty="0" smtClean="0"/>
              <a:t>Duursporten: wandelen, fietsen, zwemmen,</a:t>
            </a:r>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61</a:t>
            </a:fld>
            <a:endParaRPr lang="nl-BE"/>
          </a:p>
        </p:txBody>
      </p:sp>
    </p:spTree>
    <p:extLst>
      <p:ext uri="{BB962C8B-B14F-4D97-AF65-F5344CB8AC3E}">
        <p14:creationId xmlns:p14="http://schemas.microsoft.com/office/powerpoint/2010/main" val="6501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defRPr/>
            </a:pPr>
            <a:r>
              <a:rPr lang="nl-BE" baseline="0" dirty="0" smtClean="0">
                <a:sym typeface="Wingdings" panose="05000000000000000000" pitchFamily="2" charset="2"/>
              </a:rPr>
              <a:t>Positief effect op functionaliteit NYHA klasse</a:t>
            </a:r>
          </a:p>
          <a:p>
            <a:pPr marL="0" indent="0">
              <a:buFontTx/>
              <a:buNone/>
              <a:defRPr/>
            </a:pPr>
            <a:r>
              <a:rPr lang="nl-BE" baseline="0" dirty="0" smtClean="0">
                <a:sym typeface="Wingdings" panose="05000000000000000000" pitchFamily="2" charset="2"/>
              </a:rPr>
              <a:t>Angio-oedeem en </a:t>
            </a:r>
            <a:r>
              <a:rPr lang="nl-BE" baseline="0" dirty="0" err="1" smtClean="0">
                <a:sym typeface="Wingdings" panose="05000000000000000000" pitchFamily="2" charset="2"/>
              </a:rPr>
              <a:t>hyperkalëmie</a:t>
            </a:r>
            <a:r>
              <a:rPr lang="nl-BE" baseline="0" dirty="0" smtClean="0">
                <a:sym typeface="Wingdings" panose="05000000000000000000" pitchFamily="2" charset="2"/>
              </a:rPr>
              <a:t> zijn levensbedreigend</a:t>
            </a:r>
          </a:p>
          <a:p>
            <a:pPr marL="0" indent="0">
              <a:buFontTx/>
              <a:buNone/>
              <a:defRPr/>
            </a:pPr>
            <a:r>
              <a:rPr lang="nl-BE" baseline="0" dirty="0" err="1" smtClean="0">
                <a:sym typeface="Wingdings" panose="05000000000000000000" pitchFamily="2" charset="2"/>
              </a:rPr>
              <a:t>Hyperkaliëmie</a:t>
            </a:r>
            <a:r>
              <a:rPr lang="nl-BE" baseline="0" dirty="0" smtClean="0">
                <a:sym typeface="Wingdings" panose="05000000000000000000" pitchFamily="2" charset="2"/>
              </a:rPr>
              <a:t>: moeilijke diagnose in de thuissituatie </a:t>
            </a:r>
            <a:r>
              <a:rPr lang="nl-BE" baseline="0" dirty="0" err="1" smtClean="0">
                <a:sym typeface="Wingdings" panose="05000000000000000000" pitchFamily="2" charset="2"/>
              </a:rPr>
              <a:t>owv</a:t>
            </a:r>
            <a:r>
              <a:rPr lang="nl-BE" baseline="0" dirty="0" smtClean="0">
                <a:sym typeface="Wingdings" panose="05000000000000000000" pitchFamily="2" charset="2"/>
              </a:rPr>
              <a:t> correcte bepaling van kalium</a:t>
            </a:r>
          </a:p>
          <a:p>
            <a:pPr marL="0" indent="0">
              <a:buFontTx/>
              <a:buNone/>
              <a:defRPr/>
            </a:pPr>
            <a:endParaRPr lang="nl-BE" baseline="0" dirty="0" smtClean="0">
              <a:sym typeface="Wingdings" panose="05000000000000000000" pitchFamily="2" charset="2"/>
            </a:endParaRPr>
          </a:p>
          <a:p>
            <a:pPr marL="0" indent="0">
              <a:buFontTx/>
              <a:buNone/>
              <a:defRPr/>
            </a:pPr>
            <a:r>
              <a:rPr lang="nl-BE" baseline="0" dirty="0" smtClean="0">
                <a:sym typeface="Wingdings" panose="05000000000000000000" pitchFamily="2" charset="2"/>
              </a:rPr>
              <a:t>Werkt bijna niet bij het negroïde ras</a:t>
            </a:r>
          </a:p>
          <a:p>
            <a:pPr marL="0" indent="0">
              <a:buFontTx/>
              <a:buNone/>
              <a:defRPr/>
            </a:pPr>
            <a:endParaRPr lang="nl-BE" baseline="0" dirty="0" smtClean="0">
              <a:sym typeface="Wingdings" panose="05000000000000000000" pitchFamily="2" charset="2"/>
            </a:endParaRPr>
          </a:p>
          <a:p>
            <a:pPr marL="0" indent="0">
              <a:buFontTx/>
              <a:buNone/>
              <a:defRPr/>
            </a:pPr>
            <a:r>
              <a:rPr lang="en-US" sz="1200" b="0" i="0" u="none" strike="noStrike" kern="1200" baseline="0" dirty="0" smtClean="0">
                <a:solidFill>
                  <a:schemeClr val="tx1"/>
                </a:solidFill>
                <a:latin typeface="+mn-lt"/>
                <a:ea typeface="+mn-ea"/>
                <a:cs typeface="+mn-cs"/>
              </a:rPr>
              <a:t>To improve symptoms and exercise capacity, reduce the risk of HF hospitalization and increase survival</a:t>
            </a:r>
            <a:endParaRPr lang="nl-NL" sz="1200" b="1" dirty="0" smtClean="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Vasodilatatie</a:t>
            </a:r>
            <a:r>
              <a:rPr lang="nl-BE" baseline="0" dirty="0" smtClean="0"/>
              <a:t> </a:t>
            </a:r>
            <a:r>
              <a:rPr lang="nl-BE" baseline="0" dirty="0" smtClean="0">
                <a:sym typeface="Wingdings" panose="05000000000000000000" pitchFamily="2" charset="2"/>
              </a:rPr>
              <a:t> verzwakte hart pompt uit tegen minder weerstand; kan makkelijker leegpompen. We willen dus een lage bloeddruk, maar deze moet wel asymptomatisch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Hoest =</a:t>
            </a:r>
            <a:r>
              <a:rPr lang="nl-BE" baseline="0" dirty="0" smtClean="0"/>
              <a:t> kriebelhoest </a:t>
            </a:r>
            <a:r>
              <a:rPr lang="nl-BE" baseline="0" dirty="0" smtClean="0">
                <a:sym typeface="Wingdings" panose="05000000000000000000" pitchFamily="2" charset="2"/>
              </a:rPr>
              <a:t> overschakelen naar ARB</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sym typeface="Wingdings" panose="05000000000000000000" pitchFamily="2" charset="2"/>
              </a:rPr>
              <a:t>Zorgt ervoor dat </a:t>
            </a:r>
            <a:r>
              <a:rPr lang="nl-BE" baseline="0" dirty="0" err="1" smtClean="0">
                <a:sym typeface="Wingdings" panose="05000000000000000000" pitchFamily="2" charset="2"/>
              </a:rPr>
              <a:t>angiotensine</a:t>
            </a:r>
            <a:r>
              <a:rPr lang="nl-BE" baseline="0" dirty="0" smtClean="0">
                <a:sym typeface="Wingdings" panose="05000000000000000000" pitchFamily="2" charset="2"/>
              </a:rPr>
              <a:t> II niet gevormd wordt</a:t>
            </a:r>
          </a:p>
          <a:p>
            <a:pPr marL="0" indent="0">
              <a:buFontTx/>
              <a:buNone/>
              <a:defRPr/>
            </a:pPr>
            <a:endParaRPr lang="nl-BE" baseline="0" dirty="0" smtClean="0">
              <a:sym typeface="Wingdings" panose="05000000000000000000" pitchFamily="2" charset="2"/>
            </a:endParaRPr>
          </a:p>
          <a:p>
            <a:pPr marL="0" indent="0">
              <a:buFontTx/>
              <a:buNone/>
              <a:defRPr/>
            </a:pPr>
            <a:endParaRPr lang="nl-BE" baseline="0" dirty="0" smtClean="0">
              <a:sym typeface="Wingdings" panose="05000000000000000000" pitchFamily="2" charset="2"/>
            </a:endParaRPr>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23</a:t>
            </a:fld>
            <a:endParaRPr lang="nl-BE"/>
          </a:p>
        </p:txBody>
      </p:sp>
    </p:spTree>
    <p:extLst>
      <p:ext uri="{BB962C8B-B14F-4D97-AF65-F5344CB8AC3E}">
        <p14:creationId xmlns:p14="http://schemas.microsoft.com/office/powerpoint/2010/main" val="3052805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Lichaamsbeweging is naast medicatie vaak het beste medicijn.</a:t>
            </a:r>
            <a:r>
              <a:rPr lang="nl-BE" baseline="0" dirty="0" smtClean="0"/>
              <a:t> </a:t>
            </a:r>
          </a:p>
          <a:p>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Minstens 30 minuten per dag matige fysieke inspanning 5/7 dagen per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Het</a:t>
            </a:r>
            <a:r>
              <a:rPr lang="nl-BE" baseline="0" dirty="0" smtClean="0"/>
              <a:t> gaat over duursporten, dus niet ‘de afwas doen, strijken, …’. Dit zijn zaken die ouderen vaak aanhalen, maar eigenlijk houden zij zo hun conditie niet op peil.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Sommige inspanningen worden afgeraden: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Competitiesport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Contactsport zoals gevechtssporten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Gewichtheffen (ook bijv. zware boodschappen)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Inspanningen bij extreme temperaturen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Hometrainer als alternatief (niet als kapstok). Kinesitherapie thuis.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Patiënten denken vaak foutief dat ze niet teveel inspanningen mogen doen om hun hart te beschermen. Dit is dus een foutieve instelling! Beweging binnen eigen kunnen is aangeraden! Patiënt is niet veroordeeld tot gedwongen rust, integendeel!</a:t>
            </a:r>
            <a:endParaRPr lang="nl-BE" dirty="0" smtClean="0"/>
          </a:p>
          <a:p>
            <a:endParaRPr lang="nl-BE" dirty="0" smtClean="0"/>
          </a:p>
          <a:p>
            <a:r>
              <a:rPr lang="nl-BE" dirty="0" smtClean="0"/>
              <a:t>Opbouwen</a:t>
            </a:r>
            <a:r>
              <a:rPr lang="nl-BE" baseline="0" dirty="0" smtClean="0"/>
              <a:t> van spiermassa en conditie</a:t>
            </a:r>
          </a:p>
          <a:p>
            <a:endParaRPr lang="nl-BE" baseline="0" dirty="0" smtClean="0"/>
          </a:p>
          <a:p>
            <a:r>
              <a:rPr lang="nl-BE" baseline="0" dirty="0" smtClean="0"/>
              <a:t>Duursporten: wandelen, fietsen, zwemmen,</a:t>
            </a:r>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62</a:t>
            </a:fld>
            <a:endParaRPr lang="nl-BE"/>
          </a:p>
        </p:txBody>
      </p:sp>
    </p:spTree>
    <p:extLst>
      <p:ext uri="{BB962C8B-B14F-4D97-AF65-F5344CB8AC3E}">
        <p14:creationId xmlns:p14="http://schemas.microsoft.com/office/powerpoint/2010/main" val="27286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Lichaamsbeweging is naast medicatie vaak het beste medicijn.</a:t>
            </a:r>
            <a:r>
              <a:rPr lang="nl-BE" baseline="0" dirty="0" smtClean="0"/>
              <a:t> </a:t>
            </a:r>
          </a:p>
          <a:p>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Minstens 30 minuten per dag matige fysieke inspanning 5/7 dagen per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Het</a:t>
            </a:r>
            <a:r>
              <a:rPr lang="nl-BE" baseline="0" dirty="0" smtClean="0"/>
              <a:t> gaat over duursporten, dus niet ‘de afwas doen, strijken, …’. Dit zijn zaken die ouderen vaak aanhalen, maar eigenlijk houden zij zo hun conditie niet op peil.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Sommige inspanningen worden afgeraden: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Competitiesport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Contactsport zoals gevechtssporten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Gewichtheffen (ook bijv. zware boodschappen)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Inspanningen bij extreme temperaturen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Hometrainer als alternatief (niet als kapstok). Kinesitherapie thuis.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Patiënten denken vaak foutief dat ze niet teveel inspanningen mogen doen om hun hart te beschermen. Dit is dus een foutieve instelling! Beweging binnen eigen kunnen is aangeraden! Patiënt is niet veroordeeld tot gedwongen rust, integendeel!</a:t>
            </a:r>
            <a:endParaRPr lang="nl-BE" dirty="0" smtClean="0"/>
          </a:p>
          <a:p>
            <a:endParaRPr lang="nl-BE" dirty="0" smtClean="0"/>
          </a:p>
          <a:p>
            <a:r>
              <a:rPr lang="nl-BE" dirty="0" smtClean="0"/>
              <a:t>Opbouwen</a:t>
            </a:r>
            <a:r>
              <a:rPr lang="nl-BE" baseline="0" dirty="0" smtClean="0"/>
              <a:t> van spiermassa en conditie</a:t>
            </a:r>
          </a:p>
          <a:p>
            <a:endParaRPr lang="nl-BE" baseline="0" dirty="0" smtClean="0"/>
          </a:p>
          <a:p>
            <a:r>
              <a:rPr lang="nl-BE" baseline="0" dirty="0" smtClean="0"/>
              <a:t>Duursporten: wandelen, fietsen, zwemmen,</a:t>
            </a:r>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63</a:t>
            </a:fld>
            <a:endParaRPr lang="nl-BE"/>
          </a:p>
        </p:txBody>
      </p:sp>
    </p:spTree>
    <p:extLst>
      <p:ext uri="{BB962C8B-B14F-4D97-AF65-F5344CB8AC3E}">
        <p14:creationId xmlns:p14="http://schemas.microsoft.com/office/powerpoint/2010/main" val="16072342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Lichaamsbeweging is naast medicatie vaak het beste medicijn.</a:t>
            </a:r>
            <a:r>
              <a:rPr lang="nl-BE" baseline="0" dirty="0" smtClean="0"/>
              <a:t> </a:t>
            </a:r>
          </a:p>
          <a:p>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Minstens 30 minuten per dag matige fysieke inspanning 5/7 dagen per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Het</a:t>
            </a:r>
            <a:r>
              <a:rPr lang="nl-BE" baseline="0" dirty="0" smtClean="0"/>
              <a:t> gaat over duursporten, dus niet ‘de afwas doen, strijken, …’. Dit zijn zaken die ouderen vaak aanhalen, maar eigenlijk houden zij zo hun conditie niet op peil.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Sommige inspanningen worden afgeraden: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Competitiesport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Contactsport zoals gevechtssporten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Gewichtheffen (ook bijv. zware boodschappen)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Inspanningen bij extreme temperaturen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Hometrainer als alternatief (niet als kapstok). Kinesitherapie thuis.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Patiënten denken vaak foutief dat ze niet teveel inspanningen mogen doen om hun hart te beschermen. Dit is dus een foutieve instelling! Beweging binnen eigen kunnen is aangeraden! Patiënt is niet veroordeeld tot gedwongen rust, integendeel!</a:t>
            </a:r>
            <a:endParaRPr lang="nl-BE" dirty="0" smtClean="0"/>
          </a:p>
          <a:p>
            <a:endParaRPr lang="nl-BE" dirty="0" smtClean="0"/>
          </a:p>
          <a:p>
            <a:r>
              <a:rPr lang="nl-BE" dirty="0" smtClean="0"/>
              <a:t>Opbouwen</a:t>
            </a:r>
            <a:r>
              <a:rPr lang="nl-BE" baseline="0" dirty="0" smtClean="0"/>
              <a:t> van spiermassa en conditie</a:t>
            </a:r>
          </a:p>
          <a:p>
            <a:endParaRPr lang="nl-BE" baseline="0" dirty="0" smtClean="0"/>
          </a:p>
          <a:p>
            <a:r>
              <a:rPr lang="nl-BE" baseline="0" dirty="0" smtClean="0"/>
              <a:t>Duursporten: wandelen, fietsen, zwemmen,</a:t>
            </a:r>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64</a:t>
            </a:fld>
            <a:endParaRPr lang="nl-BE"/>
          </a:p>
        </p:txBody>
      </p:sp>
    </p:spTree>
    <p:extLst>
      <p:ext uri="{BB962C8B-B14F-4D97-AF65-F5344CB8AC3E}">
        <p14:creationId xmlns:p14="http://schemas.microsoft.com/office/powerpoint/2010/main" val="1614095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Lichaamsbeweging is naast medicatie vaak het beste medicijn.</a:t>
            </a:r>
            <a:r>
              <a:rPr lang="nl-BE" baseline="0" dirty="0" smtClean="0"/>
              <a:t> </a:t>
            </a:r>
          </a:p>
          <a:p>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Minstens 30 minuten per dag matige fysieke inspanning 5/7 dagen per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Het</a:t>
            </a:r>
            <a:r>
              <a:rPr lang="nl-BE" baseline="0" dirty="0" smtClean="0"/>
              <a:t> gaat over duursporten, dus niet ‘de afwas doen, strijken, …’. Dit zijn zaken die ouderen vaak aanhalen, maar eigenlijk houden zij zo hun conditie niet op peil.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Sommige inspanningen worden afgeraden: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Competitiesport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Contactsport zoals gevechtssporten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Gewichtheffen (ook bijv. zware boodschappen)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aseline="0" dirty="0" smtClean="0"/>
              <a:t>Inspanningen bij extreme temperaturen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Hometrainer als alternatief (niet als kapstok). Kinesitherapie thuis.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t>Patiënten denken vaak foutief dat ze niet teveel inspanningen mogen doen om hun hart te beschermen. Dit is dus een foutieve instelling! Beweging binnen eigen kunnen is aangeraden! Patiënt is niet veroordeeld tot gedwongen rust, integendeel!</a:t>
            </a:r>
            <a:endParaRPr lang="nl-BE" dirty="0" smtClean="0"/>
          </a:p>
          <a:p>
            <a:endParaRPr lang="nl-BE" dirty="0" smtClean="0"/>
          </a:p>
          <a:p>
            <a:r>
              <a:rPr lang="nl-BE" dirty="0" smtClean="0"/>
              <a:t>Opbouwen</a:t>
            </a:r>
            <a:r>
              <a:rPr lang="nl-BE" baseline="0" dirty="0" smtClean="0"/>
              <a:t> van spiermassa en conditie</a:t>
            </a:r>
          </a:p>
          <a:p>
            <a:endParaRPr lang="nl-BE" baseline="0" dirty="0" smtClean="0"/>
          </a:p>
          <a:p>
            <a:r>
              <a:rPr lang="nl-BE" baseline="0" dirty="0" smtClean="0"/>
              <a:t>Duursporten: wandelen, fietsen, zwemmen,</a:t>
            </a:r>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65</a:t>
            </a:fld>
            <a:endParaRPr lang="nl-BE"/>
          </a:p>
        </p:txBody>
      </p:sp>
    </p:spTree>
    <p:extLst>
      <p:ext uri="{BB962C8B-B14F-4D97-AF65-F5344CB8AC3E}">
        <p14:creationId xmlns:p14="http://schemas.microsoft.com/office/powerpoint/2010/main" val="1653678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Neem uw medicatielijstje mee bij ieder contact met een gezondheidsmedewerker (huisarts, ziekenhuis, tandarts, apotheker ...), ook als het contact niet in het kader is van uw hartprobleem. </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Plots stopzetten van de medicatie kan de toestand verergeren. </a:t>
            </a:r>
          </a:p>
          <a:p>
            <a:endParaRPr lang="nl-BE" dirty="0" smtClean="0"/>
          </a:p>
          <a:p>
            <a:r>
              <a:rPr lang="nl-NL" sz="1200" b="0" i="0" u="none" strike="noStrike" kern="1200" baseline="0" dirty="0" smtClean="0">
                <a:solidFill>
                  <a:schemeClr val="tx1"/>
                </a:solidFill>
                <a:latin typeface="+mn-lt"/>
                <a:ea typeface="+mn-ea"/>
                <a:cs typeface="+mn-cs"/>
              </a:rPr>
              <a:t>Bepaalde pijnmedicatie kan een verergering van uw hartfalen veroorzaken. Als u pijnmedicatie voorgeschreven krijgt, wijs de voorschrijvende arts er dan altijd op dat u hartfalenpatiënt bent. Te vermijden pijnmedicatie is </a:t>
            </a:r>
            <a:r>
              <a:rPr lang="nl-NL" sz="1200" b="0" i="0" u="none" strike="noStrike" kern="1200" baseline="0" dirty="0" err="1" smtClean="0">
                <a:solidFill>
                  <a:schemeClr val="tx1"/>
                </a:solidFill>
                <a:latin typeface="+mn-lt"/>
                <a:ea typeface="+mn-ea"/>
                <a:cs typeface="+mn-cs"/>
              </a:rPr>
              <a:t>Brufen</a:t>
            </a:r>
            <a:r>
              <a:rPr lang="nl-NL" sz="1200" b="0" i="0" u="none" strike="noStrike" kern="1200" baseline="0" dirty="0" smtClean="0">
                <a:solidFill>
                  <a:schemeClr val="tx1"/>
                </a:solidFill>
                <a:latin typeface="+mn-lt"/>
                <a:ea typeface="+mn-ea"/>
                <a:cs typeface="+mn-cs"/>
              </a:rPr>
              <a:t>®, Voltaren®, </a:t>
            </a:r>
            <a:r>
              <a:rPr lang="nl-NL" sz="1200" b="0" i="0" u="none" strike="noStrike" kern="1200" baseline="0" dirty="0" err="1" smtClean="0">
                <a:solidFill>
                  <a:schemeClr val="tx1"/>
                </a:solidFill>
                <a:latin typeface="+mn-lt"/>
                <a:ea typeface="+mn-ea"/>
                <a:cs typeface="+mn-cs"/>
              </a:rPr>
              <a:t>Nurofen</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Apranax</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Brexine</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Feldene</a:t>
            </a:r>
            <a:r>
              <a:rPr lang="nl-NL" sz="1200" b="0" i="0" u="none" strike="noStrike" kern="1200" baseline="0" dirty="0" smtClean="0">
                <a:solidFill>
                  <a:schemeClr val="tx1"/>
                </a:solidFill>
                <a:latin typeface="+mn-lt"/>
                <a:ea typeface="+mn-ea"/>
                <a:cs typeface="+mn-cs"/>
              </a:rPr>
              <a:t>® ... (</a:t>
            </a:r>
            <a:r>
              <a:rPr lang="nl-NL" sz="1200" b="0" i="0" u="none" strike="noStrike" kern="1200" baseline="0" dirty="0" err="1" smtClean="0">
                <a:solidFill>
                  <a:schemeClr val="tx1"/>
                </a:solidFill>
                <a:latin typeface="+mn-lt"/>
                <a:ea typeface="+mn-ea"/>
                <a:cs typeface="+mn-cs"/>
              </a:rPr>
              <a:t>NSAID's</a:t>
            </a:r>
            <a:r>
              <a:rPr lang="nl-NL" sz="1200" b="0" i="0" u="none" strike="noStrike" kern="1200" baseline="0" dirty="0" smtClean="0">
                <a:solidFill>
                  <a:schemeClr val="tx1"/>
                </a:solidFill>
                <a:latin typeface="+mn-lt"/>
                <a:ea typeface="+mn-ea"/>
                <a:cs typeface="+mn-cs"/>
              </a:rPr>
              <a:t>). Toegelaten pijnmedicatie is paracetamol (</a:t>
            </a:r>
            <a:r>
              <a:rPr lang="nl-NL" sz="1200" b="0" i="0" u="none" strike="noStrike" kern="1200" baseline="0" dirty="0" err="1" smtClean="0">
                <a:solidFill>
                  <a:schemeClr val="tx1"/>
                </a:solidFill>
                <a:latin typeface="+mn-lt"/>
                <a:ea typeface="+mn-ea"/>
                <a:cs typeface="+mn-cs"/>
              </a:rPr>
              <a:t>Dafalgan</a:t>
            </a:r>
            <a:r>
              <a:rPr lang="nl-NL" sz="1200" b="0" i="0" u="none" strike="noStrike" kern="1200" baseline="0" dirty="0" smtClean="0">
                <a:solidFill>
                  <a:schemeClr val="tx1"/>
                </a:solidFill>
                <a:latin typeface="+mn-lt"/>
                <a:ea typeface="+mn-ea"/>
                <a:cs typeface="+mn-cs"/>
              </a:rPr>
              <a:t>®, </a:t>
            </a:r>
            <a:r>
              <a:rPr lang="nl-NL" sz="1200" b="0" i="0" u="none" strike="noStrike" kern="1200" baseline="0" dirty="0" err="1" smtClean="0">
                <a:solidFill>
                  <a:schemeClr val="tx1"/>
                </a:solidFill>
                <a:latin typeface="+mn-lt"/>
                <a:ea typeface="+mn-ea"/>
                <a:cs typeface="+mn-cs"/>
              </a:rPr>
              <a:t>Perdolan</a:t>
            </a:r>
            <a:r>
              <a:rPr lang="nl-NL" sz="1200" b="0" i="0" u="none" strike="noStrike" kern="1200" baseline="0" dirty="0" smtClean="0">
                <a:solidFill>
                  <a:schemeClr val="tx1"/>
                </a:solidFill>
                <a:latin typeface="+mn-lt"/>
                <a:ea typeface="+mn-ea"/>
                <a:cs typeface="+mn-cs"/>
              </a:rPr>
              <a:t>®) tot vier maal per dag. </a:t>
            </a:r>
            <a:endParaRPr lang="nl-BE" dirty="0" smtClean="0"/>
          </a:p>
          <a:p>
            <a:endParaRPr lang="nl-BE" dirty="0" smtClean="0"/>
          </a:p>
          <a:p>
            <a:r>
              <a:rPr lang="nl-BE" dirty="0" smtClean="0"/>
              <a:t>Zalven met </a:t>
            </a:r>
            <a:r>
              <a:rPr lang="nl-BE" dirty="0" err="1" smtClean="0"/>
              <a:t>NSAIDs</a:t>
            </a:r>
            <a:r>
              <a:rPr lang="nl-BE" dirty="0" smtClean="0"/>
              <a:t> zijn (sporadisch) toegelaten. </a:t>
            </a:r>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67</a:t>
            </a:fld>
            <a:endParaRPr lang="nl-BE"/>
          </a:p>
        </p:txBody>
      </p:sp>
    </p:spTree>
    <p:extLst>
      <p:ext uri="{BB962C8B-B14F-4D97-AF65-F5344CB8AC3E}">
        <p14:creationId xmlns:p14="http://schemas.microsoft.com/office/powerpoint/2010/main" val="3316518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BB: 1</a:t>
            </a:r>
            <a:r>
              <a:rPr lang="nl-NL" baseline="30000" dirty="0" smtClean="0"/>
              <a:t>e</a:t>
            </a:r>
            <a:r>
              <a:rPr lang="nl-NL" dirty="0" smtClean="0"/>
              <a:t> week bij opstarten geeft vermoeidheid. Gevoel dat het slechter gaat, maar betert terug. Medicatie starten in lage dosis en </a:t>
            </a:r>
            <a:r>
              <a:rPr lang="nl-NL" dirty="0" err="1" smtClean="0"/>
              <a:t>optitreren</a:t>
            </a:r>
            <a:r>
              <a:rPr lang="nl-NL" baseline="0" dirty="0" smtClean="0"/>
              <a:t> tot de hoogst aanvaardbare dosis. </a:t>
            </a:r>
            <a:endParaRPr lang="nl-NL" dirty="0" smtClean="0"/>
          </a:p>
          <a:p>
            <a:endParaRPr lang="nl-BE" dirty="0" smtClean="0"/>
          </a:p>
          <a:p>
            <a:r>
              <a:rPr lang="nl-BE" dirty="0" smtClean="0"/>
              <a:t>Verboden medicatie: gebruik</a:t>
            </a:r>
            <a:r>
              <a:rPr lang="nl-BE" baseline="0" dirty="0" smtClean="0"/>
              <a:t> de volgende geneesmiddelen nooit zonder overleg met uw arts omwille van risico op ontregeling hartfalen en/of nierfunctie. </a:t>
            </a:r>
          </a:p>
          <a:p>
            <a:endParaRPr lang="nl-BE" baseline="0" dirty="0" smtClean="0"/>
          </a:p>
          <a:p>
            <a:r>
              <a:rPr lang="nl-BE" baseline="0" dirty="0" err="1" smtClean="0"/>
              <a:t>NSAID’s</a:t>
            </a:r>
            <a:r>
              <a:rPr lang="nl-BE" baseline="0" dirty="0" smtClean="0"/>
              <a:t>: invloed op hart- en nierfunctie. Kunnen ook diureticaresistentie uitlokken</a:t>
            </a:r>
            <a:endParaRPr lang="nl-BE" dirty="0" smtClean="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68</a:t>
            </a:fld>
            <a:endParaRPr lang="nl-BE"/>
          </a:p>
        </p:txBody>
      </p:sp>
    </p:spTree>
    <p:extLst>
      <p:ext uri="{BB962C8B-B14F-4D97-AF65-F5344CB8AC3E}">
        <p14:creationId xmlns:p14="http://schemas.microsoft.com/office/powerpoint/2010/main" val="236283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1" eaLnBrk="1" hangingPunct="1">
              <a:defRPr/>
            </a:pPr>
            <a:r>
              <a:rPr lang="nl-BE" dirty="0" smtClean="0"/>
              <a:t>Vakantie</a:t>
            </a:r>
            <a:r>
              <a:rPr lang="nl-BE" baseline="0" dirty="0" smtClean="0"/>
              <a:t> en reizen: </a:t>
            </a:r>
            <a:r>
              <a:rPr lang="nl-BE" dirty="0" smtClean="0"/>
              <a:t>in functie van huidige capaciteit</a:t>
            </a:r>
          </a:p>
          <a:p>
            <a:pPr lvl="1" eaLnBrk="1" hangingPunct="1">
              <a:defRPr/>
            </a:pPr>
            <a:endParaRPr lang="nl-BE" dirty="0" smtClean="0"/>
          </a:p>
          <a:p>
            <a:pPr lvl="1" eaLnBrk="1" hangingPunct="1">
              <a:defRPr/>
            </a:pPr>
            <a:r>
              <a:rPr lang="nl-BE" dirty="0" smtClean="0"/>
              <a:t>in bezit zijn van recent medisch rapport </a:t>
            </a:r>
          </a:p>
          <a:p>
            <a:pPr lvl="1" eaLnBrk="1" hangingPunct="1">
              <a:defRPr/>
            </a:pPr>
            <a:r>
              <a:rPr lang="nl-BE" dirty="0" smtClean="0"/>
              <a:t>duidelijke overzicht van huidige therapie</a:t>
            </a:r>
          </a:p>
          <a:p>
            <a:pPr lvl="1" eaLnBrk="1" hangingPunct="1">
              <a:defRPr/>
            </a:pPr>
            <a:r>
              <a:rPr lang="nl-BE" dirty="0" smtClean="0"/>
              <a:t>contactgegevens van behandelend centrum</a:t>
            </a:r>
          </a:p>
          <a:p>
            <a:endParaRPr lang="nl-BE" baseline="0" dirty="0" smtClean="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70</a:t>
            </a:fld>
            <a:endParaRPr lang="nl-BE"/>
          </a:p>
        </p:txBody>
      </p:sp>
    </p:spTree>
    <p:extLst>
      <p:ext uri="{BB962C8B-B14F-4D97-AF65-F5344CB8AC3E}">
        <p14:creationId xmlns:p14="http://schemas.microsoft.com/office/powerpoint/2010/main" val="2621400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77</a:t>
            </a:fld>
            <a:endParaRPr lang="nl-BE"/>
          </a:p>
        </p:txBody>
      </p:sp>
    </p:spTree>
    <p:extLst>
      <p:ext uri="{BB962C8B-B14F-4D97-AF65-F5344CB8AC3E}">
        <p14:creationId xmlns:p14="http://schemas.microsoft.com/office/powerpoint/2010/main" val="234213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defRPr/>
            </a:pPr>
            <a:r>
              <a:rPr lang="nl-BE" baseline="0" dirty="0" smtClean="0">
                <a:sym typeface="Wingdings" panose="05000000000000000000" pitchFamily="2" charset="2"/>
              </a:rPr>
              <a:t>Positief effect op functionaliteit NYHA klasse</a:t>
            </a:r>
          </a:p>
          <a:p>
            <a:pPr marL="0" indent="0">
              <a:buFontTx/>
              <a:buNone/>
              <a:defRPr/>
            </a:pPr>
            <a:r>
              <a:rPr lang="nl-BE" baseline="0" dirty="0" smtClean="0">
                <a:sym typeface="Wingdings" panose="05000000000000000000" pitchFamily="2" charset="2"/>
              </a:rPr>
              <a:t>Angio-oedeem en </a:t>
            </a:r>
            <a:r>
              <a:rPr lang="nl-BE" baseline="0" dirty="0" err="1" smtClean="0">
                <a:sym typeface="Wingdings" panose="05000000000000000000" pitchFamily="2" charset="2"/>
              </a:rPr>
              <a:t>hyperkalëmie</a:t>
            </a:r>
            <a:r>
              <a:rPr lang="nl-BE" baseline="0" dirty="0" smtClean="0">
                <a:sym typeface="Wingdings" panose="05000000000000000000" pitchFamily="2" charset="2"/>
              </a:rPr>
              <a:t> zijn levensbedreigend</a:t>
            </a:r>
          </a:p>
          <a:p>
            <a:pPr marL="0" indent="0">
              <a:buFontTx/>
              <a:buNone/>
              <a:defRPr/>
            </a:pPr>
            <a:r>
              <a:rPr lang="nl-BE" baseline="0" dirty="0" err="1" smtClean="0">
                <a:sym typeface="Wingdings" panose="05000000000000000000" pitchFamily="2" charset="2"/>
              </a:rPr>
              <a:t>Hyperkaliëmie</a:t>
            </a:r>
            <a:r>
              <a:rPr lang="nl-BE" baseline="0" dirty="0" smtClean="0">
                <a:sym typeface="Wingdings" panose="05000000000000000000" pitchFamily="2" charset="2"/>
              </a:rPr>
              <a:t>: moeilijke diagnose in de thuissituatie </a:t>
            </a:r>
            <a:r>
              <a:rPr lang="nl-BE" baseline="0" dirty="0" err="1" smtClean="0">
                <a:sym typeface="Wingdings" panose="05000000000000000000" pitchFamily="2" charset="2"/>
              </a:rPr>
              <a:t>owv</a:t>
            </a:r>
            <a:r>
              <a:rPr lang="nl-BE" baseline="0" dirty="0" smtClean="0">
                <a:sym typeface="Wingdings" panose="05000000000000000000" pitchFamily="2" charset="2"/>
              </a:rPr>
              <a:t> correcte bepaling van kalium</a:t>
            </a:r>
          </a:p>
          <a:p>
            <a:pPr marL="0" indent="0">
              <a:buFontTx/>
              <a:buNone/>
              <a:defRPr/>
            </a:pPr>
            <a:endParaRPr lang="nl-BE" baseline="0" dirty="0" smtClean="0">
              <a:sym typeface="Wingdings" panose="05000000000000000000" pitchFamily="2" charset="2"/>
            </a:endParaRPr>
          </a:p>
          <a:p>
            <a:pPr marL="0" indent="0">
              <a:buFontTx/>
              <a:buNone/>
              <a:defRPr/>
            </a:pPr>
            <a:r>
              <a:rPr lang="nl-BE" baseline="0" dirty="0" smtClean="0">
                <a:sym typeface="Wingdings" panose="05000000000000000000" pitchFamily="2" charset="2"/>
              </a:rPr>
              <a:t>Werkt bijna niet bij het negroïde ras</a:t>
            </a:r>
          </a:p>
          <a:p>
            <a:pPr marL="0" indent="0">
              <a:buFontTx/>
              <a:buNone/>
              <a:defRPr/>
            </a:pPr>
            <a:endParaRPr lang="nl-BE" baseline="0" dirty="0" smtClean="0">
              <a:sym typeface="Wingdings" panose="05000000000000000000" pitchFamily="2" charset="2"/>
            </a:endParaRPr>
          </a:p>
          <a:p>
            <a:pPr marL="0" indent="0">
              <a:buFontTx/>
              <a:buNone/>
              <a:defRPr/>
            </a:pPr>
            <a:r>
              <a:rPr lang="en-US" sz="1200" b="0" i="0" u="none" strike="noStrike" kern="1200" baseline="0" dirty="0" smtClean="0">
                <a:solidFill>
                  <a:schemeClr val="tx1"/>
                </a:solidFill>
                <a:latin typeface="+mn-lt"/>
                <a:ea typeface="+mn-ea"/>
                <a:cs typeface="+mn-cs"/>
              </a:rPr>
              <a:t>To improve symptoms and exercise capacity, reduce the risk of HF hospitalization and increase survival</a:t>
            </a:r>
            <a:endParaRPr lang="nl-NL" sz="1200" b="1" dirty="0" smtClean="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Vasodilatatie</a:t>
            </a:r>
            <a:r>
              <a:rPr lang="nl-BE" baseline="0" dirty="0" smtClean="0"/>
              <a:t> </a:t>
            </a:r>
            <a:r>
              <a:rPr lang="nl-BE" baseline="0" dirty="0" smtClean="0">
                <a:sym typeface="Wingdings" panose="05000000000000000000" pitchFamily="2" charset="2"/>
              </a:rPr>
              <a:t> verzwakte hart pompt uit tegen minder weerstand; kan makkelijker leegpompen. We willen dus een lage bloeddruk, maar deze moet wel asymptomatisch zijn.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smtClean="0"/>
              <a:t>Hoest =</a:t>
            </a:r>
            <a:r>
              <a:rPr lang="nl-BE" baseline="0" dirty="0" smtClean="0"/>
              <a:t> kriebelhoest </a:t>
            </a:r>
            <a:r>
              <a:rPr lang="nl-BE" baseline="0" dirty="0" smtClean="0">
                <a:sym typeface="Wingdings" panose="05000000000000000000" pitchFamily="2" charset="2"/>
              </a:rPr>
              <a:t> overschakelen naar ARB</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dirty="0" smtClean="0">
                <a:sym typeface="Wingdings" panose="05000000000000000000" pitchFamily="2" charset="2"/>
              </a:rPr>
              <a:t>Zorgt ervoor dat </a:t>
            </a:r>
            <a:r>
              <a:rPr lang="nl-BE" baseline="0" dirty="0" err="1" smtClean="0">
                <a:sym typeface="Wingdings" panose="05000000000000000000" pitchFamily="2" charset="2"/>
              </a:rPr>
              <a:t>angiotensine</a:t>
            </a:r>
            <a:r>
              <a:rPr lang="nl-BE" baseline="0" dirty="0" smtClean="0">
                <a:sym typeface="Wingdings" panose="05000000000000000000" pitchFamily="2" charset="2"/>
              </a:rPr>
              <a:t> II niet gevormd wordt</a:t>
            </a:r>
          </a:p>
          <a:p>
            <a:pPr marL="0" indent="0">
              <a:buFontTx/>
              <a:buNone/>
              <a:defRPr/>
            </a:pPr>
            <a:endParaRPr lang="nl-BE" baseline="0" dirty="0" smtClean="0">
              <a:sym typeface="Wingdings" panose="05000000000000000000" pitchFamily="2" charset="2"/>
            </a:endParaRPr>
          </a:p>
          <a:p>
            <a:pPr marL="0" indent="0">
              <a:buFontTx/>
              <a:buNone/>
              <a:defRPr/>
            </a:pPr>
            <a:endParaRPr lang="nl-BE" baseline="0" dirty="0" smtClean="0">
              <a:sym typeface="Wingdings" panose="05000000000000000000" pitchFamily="2" charset="2"/>
            </a:endParaRPr>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24</a:t>
            </a:fld>
            <a:endParaRPr lang="nl-BE"/>
          </a:p>
        </p:txBody>
      </p:sp>
    </p:spTree>
    <p:extLst>
      <p:ext uri="{BB962C8B-B14F-4D97-AF65-F5344CB8AC3E}">
        <p14:creationId xmlns:p14="http://schemas.microsoft.com/office/powerpoint/2010/main" val="17509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smtClean="0"/>
              <a:t>Valiant</a:t>
            </a:r>
            <a:r>
              <a:rPr lang="nl-BE" baseline="0" dirty="0" smtClean="0"/>
              <a:t> en </a:t>
            </a:r>
            <a:r>
              <a:rPr lang="nl-BE" baseline="0" dirty="0" err="1" smtClean="0"/>
              <a:t>Valheft</a:t>
            </a:r>
            <a:r>
              <a:rPr lang="nl-BE" baseline="0" dirty="0" smtClean="0"/>
              <a:t>-Hf zijn 2 studies die uitgevoerd zijn met combinatietherapie van ACE en ARB</a:t>
            </a:r>
          </a:p>
          <a:p>
            <a:r>
              <a:rPr lang="nl-BE" baseline="0" dirty="0" err="1" smtClean="0"/>
              <a:t>Valheft</a:t>
            </a:r>
            <a:r>
              <a:rPr lang="nl-BE" baseline="0" dirty="0" smtClean="0"/>
              <a:t> had geen positief effect op mortaliteit maar wel op morbiditeit</a:t>
            </a:r>
          </a:p>
          <a:p>
            <a:r>
              <a:rPr lang="nl-BE" baseline="0" dirty="0" smtClean="0"/>
              <a:t>Combinatietherapie Ace en ARB vragen een nauwgezette opvolging van nierfunctie en biochemie en is in Europa niet gangbaar (blijkbaar wel in US)???</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25</a:t>
            </a:fld>
            <a:endParaRPr lang="nl-BE"/>
          </a:p>
        </p:txBody>
      </p:sp>
    </p:spTree>
    <p:extLst>
      <p:ext uri="{BB962C8B-B14F-4D97-AF65-F5344CB8AC3E}">
        <p14:creationId xmlns:p14="http://schemas.microsoft.com/office/powerpoint/2010/main" val="41095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Studies zijn vroegtijdig</a:t>
            </a:r>
            <a:r>
              <a:rPr lang="nl-BE" baseline="0" dirty="0" smtClean="0"/>
              <a:t> beëindigd </a:t>
            </a:r>
            <a:r>
              <a:rPr lang="nl-BE" baseline="0" dirty="0" err="1" smtClean="0"/>
              <a:t>owv</a:t>
            </a:r>
            <a:r>
              <a:rPr lang="nl-BE" baseline="0" dirty="0" smtClean="0"/>
              <a:t> overweldigend positief effect</a:t>
            </a:r>
          </a:p>
          <a:p>
            <a:r>
              <a:rPr lang="nl-BE" dirty="0" smtClean="0"/>
              <a:t>Niet toedienen bij astma</a:t>
            </a:r>
          </a:p>
          <a:p>
            <a:r>
              <a:rPr lang="nl-BE" dirty="0" smtClean="0"/>
              <a:t>Geen probleem bij COPD</a:t>
            </a:r>
          </a:p>
          <a:p>
            <a:endParaRPr lang="nl-BE" dirty="0" smtClean="0"/>
          </a:p>
          <a:p>
            <a:r>
              <a:rPr lang="nl-BE" dirty="0" smtClean="0"/>
              <a:t>Impotentie meestal ook door aandoening zelf (functioneel als aantasting van de bloedvaten) </a:t>
            </a:r>
          </a:p>
          <a:p>
            <a:endParaRPr lang="nl-BE" dirty="0" smtClean="0"/>
          </a:p>
          <a:p>
            <a:r>
              <a:rPr lang="nl-BE" dirty="0" smtClean="0"/>
              <a:t>Diabetes</a:t>
            </a:r>
            <a:r>
              <a:rPr lang="nl-BE" baseline="0" dirty="0" smtClean="0"/>
              <a:t> kan perifere (capillaire bloedvaten) volledig teniet doen </a:t>
            </a:r>
            <a:r>
              <a:rPr lang="nl-BE" baseline="0" dirty="0" err="1" smtClean="0"/>
              <a:t>cfr</a:t>
            </a:r>
            <a:r>
              <a:rPr lang="nl-BE" baseline="0" dirty="0" smtClean="0"/>
              <a:t>. capillaire bloedvaten </a:t>
            </a:r>
            <a:r>
              <a:rPr lang="nl-BE" baseline="0" dirty="0" err="1" smtClean="0"/>
              <a:t>thv</a:t>
            </a:r>
            <a:r>
              <a:rPr lang="nl-BE" baseline="0" dirty="0" smtClean="0"/>
              <a:t> myocardspier (kan zelfs goed geregelde diabetes zijn)</a:t>
            </a:r>
          </a:p>
          <a:p>
            <a:endParaRPr lang="nl-BE" baseline="0" dirty="0" smtClean="0"/>
          </a:p>
          <a:p>
            <a:r>
              <a:rPr lang="en-US" sz="1200" b="0" i="0" u="none" strike="noStrike" kern="1200" baseline="0" dirty="0" smtClean="0">
                <a:solidFill>
                  <a:schemeClr val="tx1"/>
                </a:solidFill>
                <a:latin typeface="+mn-lt"/>
                <a:ea typeface="+mn-ea"/>
                <a:cs typeface="+mn-cs"/>
              </a:rPr>
              <a:t>To improve symptoms, reduce the risk of HF hospitalization and increase survival.</a:t>
            </a:r>
            <a:endParaRPr lang="nl-NL" dirty="0" smtClean="0"/>
          </a:p>
          <a:p>
            <a:endParaRPr lang="nl-NL" dirty="0" smtClean="0"/>
          </a:p>
          <a:p>
            <a:r>
              <a:rPr lang="nl-NL" dirty="0" smtClean="0"/>
              <a:t>1</a:t>
            </a:r>
            <a:r>
              <a:rPr lang="nl-NL" baseline="30000" dirty="0" smtClean="0"/>
              <a:t>e</a:t>
            </a:r>
            <a:r>
              <a:rPr lang="nl-NL" dirty="0" smtClean="0"/>
              <a:t> week bij opstarten geeft vermoeidheid. Gevoel dat het slechter gaat, maar betert terug. Medicatie starten in lage dosis en </a:t>
            </a:r>
            <a:r>
              <a:rPr lang="nl-NL" dirty="0" err="1" smtClean="0"/>
              <a:t>optitreren</a:t>
            </a:r>
            <a:r>
              <a:rPr lang="nl-NL" baseline="0" dirty="0" smtClean="0"/>
              <a:t> tot de hoogst aanvaardbare dosis. </a:t>
            </a:r>
            <a:endParaRPr lang="nl-NL" dirty="0" smtClean="0"/>
          </a:p>
          <a:p>
            <a:endParaRPr lang="nl-NL" dirty="0" smtClean="0"/>
          </a:p>
          <a:p>
            <a:r>
              <a:rPr lang="nl-NL" dirty="0" smtClean="0"/>
              <a:t>Verbetering symptomen na drie tot zes maanden, soms langer </a:t>
            </a:r>
          </a:p>
          <a:p>
            <a:r>
              <a:rPr lang="nl-NL" dirty="0" smtClean="0"/>
              <a:t>Belang van monitoring gewicht, symptomen</a:t>
            </a:r>
            <a:r>
              <a:rPr lang="nl-NL" baseline="0" dirty="0" smtClean="0"/>
              <a:t> en tekens van overvulling</a:t>
            </a:r>
            <a:endParaRPr lang="nl-NL" dirty="0" smtClean="0"/>
          </a:p>
          <a:p>
            <a:endParaRPr lang="nl-BE" dirty="0" smtClean="0"/>
          </a:p>
          <a:p>
            <a:r>
              <a:rPr lang="nl-BE" dirty="0" smtClean="0"/>
              <a:t>Soms</a:t>
            </a:r>
            <a:r>
              <a:rPr lang="nl-BE" baseline="0" dirty="0" smtClean="0"/>
              <a:t> ook bij migraine voorgeschreven. </a:t>
            </a:r>
            <a:endParaRPr lang="nl-BE" dirty="0" smtClean="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26</a:t>
            </a:fld>
            <a:endParaRPr lang="nl-BE"/>
          </a:p>
        </p:txBody>
      </p:sp>
    </p:spTree>
    <p:extLst>
      <p:ext uri="{BB962C8B-B14F-4D97-AF65-F5344CB8AC3E}">
        <p14:creationId xmlns:p14="http://schemas.microsoft.com/office/powerpoint/2010/main" val="384103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Studies zijn vroegtijdig</a:t>
            </a:r>
            <a:r>
              <a:rPr lang="nl-BE" baseline="0" dirty="0" smtClean="0"/>
              <a:t> beëindigd </a:t>
            </a:r>
            <a:r>
              <a:rPr lang="nl-BE" baseline="0" dirty="0" err="1" smtClean="0"/>
              <a:t>owv</a:t>
            </a:r>
            <a:r>
              <a:rPr lang="nl-BE" baseline="0" dirty="0" smtClean="0"/>
              <a:t> overweldigend positief effect</a:t>
            </a:r>
          </a:p>
          <a:p>
            <a:r>
              <a:rPr lang="nl-BE" dirty="0" smtClean="0"/>
              <a:t>Niet toedienen bij astma</a:t>
            </a:r>
          </a:p>
          <a:p>
            <a:r>
              <a:rPr lang="nl-BE" dirty="0" smtClean="0"/>
              <a:t>Geen probleem bij COPD</a:t>
            </a:r>
          </a:p>
          <a:p>
            <a:endParaRPr lang="nl-BE" dirty="0" smtClean="0"/>
          </a:p>
          <a:p>
            <a:r>
              <a:rPr lang="nl-BE" dirty="0" smtClean="0"/>
              <a:t>Impotentie meestal ook door aandoening zelf (functioneel als aantasting van de bloedvaten) </a:t>
            </a:r>
          </a:p>
          <a:p>
            <a:endParaRPr lang="nl-BE" dirty="0" smtClean="0"/>
          </a:p>
          <a:p>
            <a:r>
              <a:rPr lang="nl-BE" dirty="0" smtClean="0"/>
              <a:t>Diabetes</a:t>
            </a:r>
            <a:r>
              <a:rPr lang="nl-BE" baseline="0" dirty="0" smtClean="0"/>
              <a:t> kan perifere (capillaire bloedvaten) volledig teniet doen </a:t>
            </a:r>
            <a:r>
              <a:rPr lang="nl-BE" baseline="0" dirty="0" err="1" smtClean="0"/>
              <a:t>cfr</a:t>
            </a:r>
            <a:r>
              <a:rPr lang="nl-BE" baseline="0" dirty="0" smtClean="0"/>
              <a:t>. capillaire bloedvaten </a:t>
            </a:r>
            <a:r>
              <a:rPr lang="nl-BE" baseline="0" dirty="0" err="1" smtClean="0"/>
              <a:t>thv</a:t>
            </a:r>
            <a:r>
              <a:rPr lang="nl-BE" baseline="0" dirty="0" smtClean="0"/>
              <a:t> myocardspier (kan zelfs goed geregelde diabetes zijn)</a:t>
            </a:r>
          </a:p>
          <a:p>
            <a:endParaRPr lang="nl-BE" baseline="0" dirty="0" smtClean="0"/>
          </a:p>
          <a:p>
            <a:r>
              <a:rPr lang="en-US" sz="1200" b="0" i="0" u="none" strike="noStrike" kern="1200" baseline="0" dirty="0" smtClean="0">
                <a:solidFill>
                  <a:schemeClr val="tx1"/>
                </a:solidFill>
                <a:latin typeface="+mn-lt"/>
                <a:ea typeface="+mn-ea"/>
                <a:cs typeface="+mn-cs"/>
              </a:rPr>
              <a:t>To improve symptoms, reduce the risk of HF hospitalization and increase survival.</a:t>
            </a:r>
            <a:endParaRPr lang="nl-NL" dirty="0" smtClean="0"/>
          </a:p>
          <a:p>
            <a:endParaRPr lang="nl-NL" dirty="0" smtClean="0"/>
          </a:p>
          <a:p>
            <a:r>
              <a:rPr lang="nl-NL" dirty="0" smtClean="0"/>
              <a:t>1</a:t>
            </a:r>
            <a:r>
              <a:rPr lang="nl-NL" baseline="30000" dirty="0" smtClean="0"/>
              <a:t>e</a:t>
            </a:r>
            <a:r>
              <a:rPr lang="nl-NL" dirty="0" smtClean="0"/>
              <a:t> week bij opstarten geeft vermoeidheid. Gevoel dat het slechter gaat, maar betert terug. Medicatie starten in lage dosis en </a:t>
            </a:r>
            <a:r>
              <a:rPr lang="nl-NL" dirty="0" err="1" smtClean="0"/>
              <a:t>optitreren</a:t>
            </a:r>
            <a:r>
              <a:rPr lang="nl-NL" baseline="0" dirty="0" smtClean="0"/>
              <a:t> tot de hoogst aanvaardbare dosis. </a:t>
            </a:r>
            <a:endParaRPr lang="nl-NL" dirty="0" smtClean="0"/>
          </a:p>
          <a:p>
            <a:endParaRPr lang="nl-NL" dirty="0" smtClean="0"/>
          </a:p>
          <a:p>
            <a:r>
              <a:rPr lang="nl-NL" dirty="0" smtClean="0"/>
              <a:t>Verbetering symptomen na drie tot zes maanden, soms langer </a:t>
            </a:r>
          </a:p>
          <a:p>
            <a:r>
              <a:rPr lang="nl-NL" dirty="0" smtClean="0"/>
              <a:t>Belang van monitoring gewicht, symptomen</a:t>
            </a:r>
            <a:r>
              <a:rPr lang="nl-NL" baseline="0" dirty="0" smtClean="0"/>
              <a:t> en tekens van overvulling</a:t>
            </a:r>
            <a:endParaRPr lang="nl-NL" dirty="0" smtClean="0"/>
          </a:p>
          <a:p>
            <a:endParaRPr lang="nl-BE" dirty="0" smtClean="0"/>
          </a:p>
          <a:p>
            <a:r>
              <a:rPr lang="nl-BE" dirty="0" smtClean="0"/>
              <a:t>Soms</a:t>
            </a:r>
            <a:r>
              <a:rPr lang="nl-BE" baseline="0" dirty="0" smtClean="0"/>
              <a:t> ook bij migraine voorgeschreven. </a:t>
            </a:r>
            <a:endParaRPr lang="nl-BE" dirty="0" smtClean="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27</a:t>
            </a:fld>
            <a:endParaRPr lang="nl-BE"/>
          </a:p>
        </p:txBody>
      </p:sp>
    </p:spTree>
    <p:extLst>
      <p:ext uri="{BB962C8B-B14F-4D97-AF65-F5344CB8AC3E}">
        <p14:creationId xmlns:p14="http://schemas.microsoft.com/office/powerpoint/2010/main" val="3520485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2000" dirty="0" smtClean="0"/>
              <a:t>Wel diuretisch effect in 100 mg dosis, voor HF 12,5-25-50</a:t>
            </a:r>
            <a:r>
              <a:rPr lang="nl-BE" sz="2000" baseline="0" dirty="0" smtClean="0"/>
              <a:t> mg per dag</a:t>
            </a:r>
            <a:endParaRPr lang="nl-BE" sz="2000" dirty="0" smtClean="0"/>
          </a:p>
          <a:p>
            <a:r>
              <a:rPr lang="nl-BE" sz="2000" dirty="0" err="1" smtClean="0"/>
              <a:t>Eplerenone</a:t>
            </a:r>
            <a:r>
              <a:rPr lang="nl-BE" sz="2000" dirty="0" smtClean="0"/>
              <a:t> geeft</a:t>
            </a:r>
            <a:r>
              <a:rPr lang="nl-BE" sz="2000" baseline="0" dirty="0" smtClean="0"/>
              <a:t> geen neveneffect van gynaecomastie, geen terugbetaling door RIZIV</a:t>
            </a:r>
          </a:p>
          <a:p>
            <a:r>
              <a:rPr lang="nl-BE" sz="2000" baseline="0" dirty="0" err="1" smtClean="0"/>
              <a:t>Nierinsufficientie</a:t>
            </a:r>
            <a:r>
              <a:rPr lang="nl-BE" sz="2000" baseline="0" dirty="0" smtClean="0"/>
              <a:t>? Zeker </a:t>
            </a:r>
            <a:r>
              <a:rPr lang="nl-BE" sz="2000" baseline="0" dirty="0" err="1" smtClean="0"/>
              <a:t>hyperkalemie</a:t>
            </a:r>
            <a:r>
              <a:rPr lang="nl-BE" sz="2000" baseline="0" dirty="0" smtClean="0"/>
              <a:t> bij klaring &lt; 30 , niet gevalideerd bij klaring &lt; 30</a:t>
            </a:r>
          </a:p>
          <a:p>
            <a:endParaRPr lang="nl-BE" sz="2000" baseline="0" dirty="0" smtClean="0"/>
          </a:p>
          <a:p>
            <a:r>
              <a:rPr lang="nl-BE" sz="2000" baseline="0" dirty="0" err="1" smtClean="0"/>
              <a:t>Aldactone</a:t>
            </a:r>
            <a:r>
              <a:rPr lang="nl-BE" sz="2000" baseline="0" dirty="0" smtClean="0"/>
              <a:t> veroorzaakt geen NI, maar als je het al hebt, grote kans op </a:t>
            </a:r>
            <a:r>
              <a:rPr lang="nl-BE" sz="2000" baseline="0" dirty="0" err="1" smtClean="0"/>
              <a:t>hyperkaliemie</a:t>
            </a:r>
            <a:endParaRPr lang="nl-BE" sz="2000" b="0" dirty="0" smtClean="0"/>
          </a:p>
          <a:p>
            <a:pPr marL="0" indent="0">
              <a:buNone/>
            </a:pPr>
            <a:endParaRPr lang="nl-BE" sz="2000" b="0" dirty="0" smtClean="0"/>
          </a:p>
          <a:p>
            <a:pPr marL="0" indent="0">
              <a:buNone/>
            </a:pPr>
            <a:r>
              <a:rPr lang="nl-BE" sz="2000" b="0" dirty="0" smtClean="0"/>
              <a:t>Wordt</a:t>
            </a:r>
            <a:r>
              <a:rPr lang="nl-BE" sz="2000" b="0" baseline="0" dirty="0" smtClean="0"/>
              <a:t> niet beschouwd als een diureticum, wel als een apart onderdeel van de triple </a:t>
            </a:r>
            <a:r>
              <a:rPr lang="nl-BE" sz="2000" b="0" baseline="0" dirty="0" err="1" smtClean="0"/>
              <a:t>therapy</a:t>
            </a:r>
            <a:r>
              <a:rPr lang="nl-BE" sz="2000" b="0" baseline="0" dirty="0" smtClean="0"/>
              <a:t> binnen hartfalen.</a:t>
            </a:r>
          </a:p>
          <a:p>
            <a:pPr lvl="0"/>
            <a:endParaRPr lang="nl-BE" sz="1600" dirty="0" smtClean="0"/>
          </a:p>
          <a:p>
            <a:pPr lvl="0"/>
            <a:r>
              <a:rPr lang="nl-BE" sz="1600" dirty="0" smtClean="0"/>
              <a:t>Bevorderen van secretie van natrium en water en verminderen van de kalium excretie</a:t>
            </a:r>
          </a:p>
          <a:p>
            <a:pPr lvl="0"/>
            <a:endParaRPr lang="nl-NL" sz="1200" b="0" i="0" kern="1200" dirty="0" smtClean="0">
              <a:solidFill>
                <a:schemeClr val="tx1"/>
              </a:solidFill>
              <a:effectLst/>
              <a:latin typeface="+mn-lt"/>
              <a:ea typeface="+mn-ea"/>
              <a:cs typeface="+mn-cs"/>
            </a:endParaRPr>
          </a:p>
          <a:p>
            <a:pPr lvl="0"/>
            <a:r>
              <a:rPr lang="nl-NL" sz="1200" b="0" i="0" kern="1200" dirty="0" smtClean="0">
                <a:solidFill>
                  <a:schemeClr val="tx1"/>
                </a:solidFill>
                <a:effectLst/>
                <a:latin typeface="+mn-lt"/>
                <a:ea typeface="+mn-ea"/>
                <a:cs typeface="+mn-cs"/>
              </a:rPr>
              <a:t>Verminderen</a:t>
            </a:r>
            <a:r>
              <a:rPr lang="nl-NL" sz="1200" b="0" i="0" kern="1200" baseline="0" dirty="0" smtClean="0">
                <a:solidFill>
                  <a:schemeClr val="tx1"/>
                </a:solidFill>
                <a:effectLst/>
                <a:latin typeface="+mn-lt"/>
                <a:ea typeface="+mn-ea"/>
                <a:cs typeface="+mn-cs"/>
              </a:rPr>
              <a:t> </a:t>
            </a:r>
            <a:r>
              <a:rPr lang="nl-NL" sz="1200" b="0" i="0" kern="1200" baseline="0" dirty="0" err="1" smtClean="0">
                <a:solidFill>
                  <a:schemeClr val="tx1"/>
                </a:solidFill>
                <a:effectLst/>
                <a:latin typeface="+mn-lt"/>
                <a:ea typeface="+mn-ea"/>
                <a:cs typeface="+mn-cs"/>
              </a:rPr>
              <a:t>remodeling</a:t>
            </a:r>
            <a:r>
              <a:rPr lang="nl-NL" sz="1200" b="0" i="0" kern="1200" baseline="0" dirty="0" smtClean="0">
                <a:solidFill>
                  <a:schemeClr val="tx1"/>
                </a:solidFill>
                <a:effectLst/>
                <a:latin typeface="+mn-lt"/>
                <a:ea typeface="+mn-ea"/>
                <a:cs typeface="+mn-cs"/>
              </a:rPr>
              <a:t> van het hart.</a:t>
            </a:r>
            <a:endParaRPr lang="nl-BE"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28</a:t>
            </a:fld>
            <a:endParaRPr lang="nl-BE"/>
          </a:p>
        </p:txBody>
      </p:sp>
    </p:spTree>
    <p:extLst>
      <p:ext uri="{BB962C8B-B14F-4D97-AF65-F5344CB8AC3E}">
        <p14:creationId xmlns:p14="http://schemas.microsoft.com/office/powerpoint/2010/main" val="111815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ARNI</a:t>
            </a:r>
          </a:p>
          <a:p>
            <a:endParaRPr lang="nl-BE" b="1" dirty="0" smtClean="0"/>
          </a:p>
          <a:p>
            <a:r>
              <a:rPr lang="nl-BE" dirty="0" smtClean="0"/>
              <a:t>ARNI </a:t>
            </a:r>
            <a:r>
              <a:rPr lang="nl-BE" dirty="0" err="1" smtClean="0"/>
              <a:t>ipv</a:t>
            </a:r>
            <a:r>
              <a:rPr lang="nl-BE" baseline="0" dirty="0" smtClean="0"/>
              <a:t> ACE-i als patiënt symptomatisch blijft</a:t>
            </a:r>
          </a:p>
          <a:p>
            <a:r>
              <a:rPr lang="nl-BE" baseline="0" dirty="0" smtClean="0"/>
              <a:t>Studie vroegtijdig stopgezet </a:t>
            </a:r>
            <a:r>
              <a:rPr lang="nl-BE" baseline="0" dirty="0" err="1" smtClean="0"/>
              <a:t>owv</a:t>
            </a:r>
            <a:r>
              <a:rPr lang="nl-BE" baseline="0" dirty="0" smtClean="0"/>
              <a:t> grote succes</a:t>
            </a:r>
          </a:p>
          <a:p>
            <a:r>
              <a:rPr lang="nl-BE" baseline="0" dirty="0" smtClean="0"/>
              <a:t>Effect op hospitalisatie en mortaliteit! </a:t>
            </a:r>
          </a:p>
          <a:p>
            <a:endParaRPr lang="nl-BE" baseline="0" dirty="0" smtClean="0"/>
          </a:p>
          <a:p>
            <a:r>
              <a:rPr lang="en-US" sz="1200" b="0" i="0" u="none" strike="noStrike" kern="1200" baseline="0" dirty="0" smtClean="0">
                <a:solidFill>
                  <a:schemeClr val="tx1"/>
                </a:solidFill>
                <a:latin typeface="+mn-lt"/>
                <a:ea typeface="+mn-ea"/>
                <a:cs typeface="+mn-cs"/>
              </a:rPr>
              <a:t>Reduction in all-cause mortality by 16% (P &lt; 0.001) and cardiovascular mortality by </a:t>
            </a:r>
            <a:r>
              <a:rPr lang="nl-BE" sz="1200" b="0" i="0" u="none" strike="noStrike" kern="1200" baseline="0" dirty="0" smtClean="0">
                <a:solidFill>
                  <a:schemeClr val="tx1"/>
                </a:solidFill>
                <a:latin typeface="+mn-lt"/>
                <a:ea typeface="+mn-ea"/>
                <a:cs typeface="+mn-cs"/>
              </a:rPr>
              <a:t>20% (P &lt; 0.001).</a:t>
            </a:r>
          </a:p>
          <a:p>
            <a:r>
              <a:rPr lang="en-US" sz="1200" b="0" i="0" u="none" strike="noStrike" kern="1200" baseline="0" dirty="0" smtClean="0">
                <a:solidFill>
                  <a:schemeClr val="tx1"/>
                </a:solidFill>
                <a:latin typeface="+mn-lt"/>
                <a:ea typeface="+mn-ea"/>
                <a:cs typeface="+mn-cs"/>
              </a:rPr>
              <a:t>Reduction in HF hospitalization rate by 21% </a:t>
            </a:r>
            <a:r>
              <a:rPr lang="nl-BE" sz="1200" b="0" i="0" u="none" strike="noStrike" kern="1200" baseline="0" dirty="0" smtClean="0">
                <a:solidFill>
                  <a:schemeClr val="tx1"/>
                </a:solidFill>
                <a:latin typeface="+mn-lt"/>
                <a:ea typeface="+mn-ea"/>
                <a:cs typeface="+mn-cs"/>
              </a:rPr>
              <a:t>(P &lt; 0.001).</a:t>
            </a:r>
          </a:p>
          <a:p>
            <a:endParaRPr lang="nl-BE" sz="1200" b="0" i="0" u="none" strike="noStrike" kern="1200" baseline="0" dirty="0" smtClean="0">
              <a:solidFill>
                <a:schemeClr val="tx1"/>
              </a:solidFill>
              <a:latin typeface="+mn-lt"/>
              <a:ea typeface="+mn-ea"/>
              <a:cs typeface="+mn-cs"/>
            </a:endParaRPr>
          </a:p>
          <a:p>
            <a:r>
              <a:rPr lang="nl-BE" sz="1200" b="0" i="0" u="none" strike="noStrike" kern="1200" baseline="0" dirty="0" err="1" smtClean="0">
                <a:solidFill>
                  <a:schemeClr val="tx1"/>
                </a:solidFill>
                <a:latin typeface="+mn-lt"/>
                <a:ea typeface="+mn-ea"/>
                <a:cs typeface="+mn-cs"/>
              </a:rPr>
              <a:t>Composite</a:t>
            </a:r>
            <a:r>
              <a:rPr lang="nl-BE" sz="1200" b="0" i="0" u="none" strike="noStrike" kern="1200" baseline="0" dirty="0" smtClean="0">
                <a:solidFill>
                  <a:schemeClr val="tx1"/>
                </a:solidFill>
                <a:latin typeface="+mn-lt"/>
                <a:ea typeface="+mn-ea"/>
                <a:cs typeface="+mn-cs"/>
              </a:rPr>
              <a:t> of </a:t>
            </a:r>
            <a:r>
              <a:rPr lang="nl-BE" sz="1200" b="0" i="0" u="none" strike="noStrike" kern="1200" baseline="0" dirty="0" err="1" smtClean="0">
                <a:solidFill>
                  <a:schemeClr val="tx1"/>
                </a:solidFill>
                <a:latin typeface="+mn-lt"/>
                <a:ea typeface="+mn-ea"/>
                <a:cs typeface="+mn-cs"/>
              </a:rPr>
              <a:t>death</a:t>
            </a:r>
            <a:r>
              <a:rPr lang="nl-BE" sz="1200" b="0" i="0" u="none" strike="noStrike" kern="1200" baseline="0" dirty="0" smtClean="0">
                <a:solidFill>
                  <a:schemeClr val="tx1"/>
                </a:solidFill>
                <a:latin typeface="+mn-lt"/>
                <a:ea typeface="+mn-ea"/>
                <a:cs typeface="+mn-cs"/>
              </a:rPr>
              <a:t> </a:t>
            </a:r>
            <a:r>
              <a:rPr lang="nl-BE" sz="1200" b="0" i="0" u="none" strike="noStrike" kern="1200" baseline="0" dirty="0" err="1" smtClean="0">
                <a:solidFill>
                  <a:schemeClr val="tx1"/>
                </a:solidFill>
                <a:latin typeface="+mn-lt"/>
                <a:ea typeface="+mn-ea"/>
                <a:cs typeface="+mn-cs"/>
              </a:rPr>
              <a:t>from</a:t>
            </a:r>
            <a:r>
              <a:rPr lang="nl-BE" sz="1200" b="0" i="0" u="none" strike="noStrike" kern="1200" baseline="0" dirty="0" smtClean="0">
                <a:solidFill>
                  <a:schemeClr val="tx1"/>
                </a:solidFill>
                <a:latin typeface="+mn-lt"/>
                <a:ea typeface="+mn-ea"/>
                <a:cs typeface="+mn-cs"/>
              </a:rPr>
              <a:t> HF </a:t>
            </a:r>
            <a:r>
              <a:rPr lang="nl-BE" sz="1200" b="0" i="0" u="none" strike="noStrike" kern="1200" baseline="0" dirty="0" err="1" smtClean="0">
                <a:solidFill>
                  <a:schemeClr val="tx1"/>
                </a:solidFill>
                <a:latin typeface="+mn-lt"/>
                <a:ea typeface="+mn-ea"/>
                <a:cs typeface="+mn-cs"/>
              </a:rPr>
              <a:t>hospitalization</a:t>
            </a:r>
            <a:r>
              <a:rPr lang="nl-BE" sz="1200" b="0" i="0" u="none" strike="noStrike" kern="1200" baseline="0" dirty="0" smtClean="0">
                <a:solidFill>
                  <a:schemeClr val="tx1"/>
                </a:solidFill>
                <a:latin typeface="+mn-lt"/>
                <a:ea typeface="+mn-ea"/>
                <a:cs typeface="+mn-cs"/>
              </a:rPr>
              <a:t> </a:t>
            </a:r>
            <a:r>
              <a:rPr lang="nl-BE" sz="1200" b="0" i="0" u="none" strike="noStrike" kern="1200" baseline="0" dirty="0" err="1" smtClean="0">
                <a:solidFill>
                  <a:schemeClr val="tx1"/>
                </a:solidFill>
                <a:latin typeface="+mn-lt"/>
                <a:ea typeface="+mn-ea"/>
                <a:cs typeface="+mn-cs"/>
              </a:rPr>
              <a:t>reduced</a:t>
            </a:r>
            <a:r>
              <a:rPr lang="nl-BE" sz="1200" b="0" i="0" u="none" strike="noStrike" kern="1200" baseline="0" dirty="0" smtClean="0">
                <a:solidFill>
                  <a:schemeClr val="tx1"/>
                </a:solidFill>
                <a:latin typeface="+mn-lt"/>
                <a:ea typeface="+mn-ea"/>
                <a:cs typeface="+mn-cs"/>
              </a:rPr>
              <a:t> </a:t>
            </a:r>
            <a:r>
              <a:rPr lang="nl-BE" sz="1200" b="0" i="0" u="none" strike="noStrike" kern="1200" baseline="0" dirty="0" err="1" smtClean="0">
                <a:solidFill>
                  <a:schemeClr val="tx1"/>
                </a:solidFill>
                <a:latin typeface="+mn-lt"/>
                <a:ea typeface="+mn-ea"/>
                <a:cs typeface="+mn-cs"/>
              </a:rPr>
              <a:t>by</a:t>
            </a:r>
            <a:r>
              <a:rPr lang="nl-BE" sz="1200" b="0" i="0" u="none" strike="noStrike" kern="1200" baseline="0" dirty="0" smtClean="0">
                <a:solidFill>
                  <a:schemeClr val="tx1"/>
                </a:solidFill>
                <a:latin typeface="+mn-lt"/>
                <a:ea typeface="+mn-ea"/>
                <a:cs typeface="+mn-cs"/>
              </a:rPr>
              <a:t> </a:t>
            </a:r>
            <a:r>
              <a:rPr lang="sv-SE" sz="1200" b="0" i="0" u="none" strike="noStrike" kern="1200" baseline="0" dirty="0" smtClean="0">
                <a:solidFill>
                  <a:schemeClr val="tx1"/>
                </a:solidFill>
                <a:latin typeface="+mn-lt"/>
                <a:ea typeface="+mn-ea"/>
                <a:cs typeface="+mn-cs"/>
              </a:rPr>
              <a:t>20% (22% vs 27%, P &lt; 0.001).</a:t>
            </a:r>
            <a:endParaRPr lang="nl-BE" baseline="0" dirty="0" smtClean="0"/>
          </a:p>
          <a:p>
            <a:endParaRPr lang="nl-BE" baseline="0" dirty="0" smtClean="0"/>
          </a:p>
          <a:p>
            <a:r>
              <a:rPr lang="nl-BE" dirty="0" err="1" smtClean="0">
                <a:latin typeface="Times New Roman" charset="0"/>
              </a:rPr>
              <a:t>Entresto</a:t>
            </a:r>
            <a:r>
              <a:rPr lang="nl-BE" dirty="0" smtClean="0">
                <a:latin typeface="Times New Roman" charset="0"/>
              </a:rPr>
              <a:t> </a:t>
            </a:r>
          </a:p>
          <a:p>
            <a:r>
              <a:rPr lang="nl-BE" dirty="0" smtClean="0">
                <a:latin typeface="Times New Roman" charset="0"/>
              </a:rPr>
              <a:t>4875 dollar per jaar </a:t>
            </a:r>
            <a:r>
              <a:rPr lang="nl-BE" dirty="0" err="1" smtClean="0">
                <a:latin typeface="Times New Roman" charset="0"/>
              </a:rPr>
              <a:t>ipv</a:t>
            </a:r>
            <a:r>
              <a:rPr lang="nl-BE" dirty="0" smtClean="0">
                <a:latin typeface="Times New Roman" charset="0"/>
              </a:rPr>
              <a:t> 45 dollar voor </a:t>
            </a:r>
            <a:r>
              <a:rPr lang="nl-BE" dirty="0" err="1" smtClean="0">
                <a:latin typeface="Times New Roman" charset="0"/>
              </a:rPr>
              <a:t>enalapril</a:t>
            </a:r>
            <a:r>
              <a:rPr lang="nl-BE" dirty="0" smtClean="0">
                <a:latin typeface="Times New Roman" charset="0"/>
              </a:rPr>
              <a:t> generisch (15 Euro voor 93 pilletjes van 20 mg)</a:t>
            </a:r>
          </a:p>
          <a:p>
            <a:endParaRPr lang="nl-NL" dirty="0" smtClean="0"/>
          </a:p>
          <a:p>
            <a:r>
              <a:rPr lang="nl-BE" b="1" dirty="0" err="1" smtClean="0"/>
              <a:t>Ivabradine</a:t>
            </a:r>
            <a:endParaRPr lang="nl-BE" b="1" dirty="0" smtClean="0"/>
          </a:p>
          <a:p>
            <a:r>
              <a:rPr lang="nl-BE" b="0" baseline="0" dirty="0" smtClean="0"/>
              <a:t>OMT en nog </a:t>
            </a:r>
            <a:r>
              <a:rPr lang="nl-BE" b="0" baseline="0" dirty="0" err="1" smtClean="0"/>
              <a:t>tachycard</a:t>
            </a:r>
            <a:r>
              <a:rPr lang="nl-BE" b="0" baseline="0" dirty="0" smtClean="0"/>
              <a:t> </a:t>
            </a:r>
            <a:r>
              <a:rPr lang="nl-BE" b="0" baseline="0" dirty="0" smtClean="0">
                <a:sym typeface="Wingdings" panose="05000000000000000000" pitchFamily="2" charset="2"/>
              </a:rPr>
              <a:t> </a:t>
            </a:r>
            <a:r>
              <a:rPr lang="nl-BE" b="0" baseline="0" dirty="0" err="1" smtClean="0">
                <a:sym typeface="Wingdings" panose="05000000000000000000" pitchFamily="2" charset="2"/>
              </a:rPr>
              <a:t>ivabradine</a:t>
            </a:r>
            <a:endParaRPr lang="nl-BE" b="0" dirty="0" smtClean="0"/>
          </a:p>
          <a:p>
            <a:endParaRPr lang="nl-NL" dirty="0" smtClean="0"/>
          </a:p>
          <a:p>
            <a:r>
              <a:rPr lang="nl-NL" b="1" dirty="0" err="1" smtClean="0"/>
              <a:t>Ijzersupplement</a:t>
            </a:r>
            <a:endParaRPr lang="nl-NL" b="1" dirty="0" smtClean="0"/>
          </a:p>
          <a:p>
            <a:r>
              <a:rPr lang="nl-NL" b="0" dirty="0" smtClean="0"/>
              <a:t>Meer</a:t>
            </a:r>
            <a:r>
              <a:rPr lang="nl-NL" b="0" baseline="0" dirty="0" smtClean="0"/>
              <a:t> ijzer </a:t>
            </a:r>
            <a:r>
              <a:rPr lang="nl-NL" b="0" baseline="0" dirty="0" smtClean="0">
                <a:sym typeface="Wingdings" panose="05000000000000000000" pitchFamily="2" charset="2"/>
              </a:rPr>
              <a:t> patiënten voelen zich beter (well-</a:t>
            </a:r>
            <a:r>
              <a:rPr lang="nl-NL" b="0" baseline="0" dirty="0" err="1" smtClean="0">
                <a:sym typeface="Wingdings" panose="05000000000000000000" pitchFamily="2" charset="2"/>
              </a:rPr>
              <a:t>being</a:t>
            </a:r>
            <a:r>
              <a:rPr lang="nl-NL" b="0" baseline="0" dirty="0" smtClean="0">
                <a:sym typeface="Wingdings" panose="05000000000000000000" pitchFamily="2" charset="2"/>
              </a:rPr>
              <a:t>)</a:t>
            </a:r>
          </a:p>
          <a:p>
            <a:r>
              <a:rPr lang="nl-NL" b="0" baseline="0" dirty="0" err="1" smtClean="0">
                <a:sym typeface="Wingdings" panose="05000000000000000000" pitchFamily="2" charset="2"/>
              </a:rPr>
              <a:t>HFrEF</a:t>
            </a:r>
            <a:r>
              <a:rPr lang="nl-NL" b="0" baseline="0" dirty="0" smtClean="0">
                <a:sym typeface="Wingdings" panose="05000000000000000000" pitchFamily="2" charset="2"/>
              </a:rPr>
              <a:t>  ijzertekort? substitueren</a:t>
            </a:r>
          </a:p>
          <a:p>
            <a:endParaRPr lang="nl-NL" b="0" dirty="0" smtClean="0"/>
          </a:p>
          <a:p>
            <a:endParaRPr lang="nl-BE" b="0"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29</a:t>
            </a:fld>
            <a:endParaRPr lang="nl-BE"/>
          </a:p>
        </p:txBody>
      </p:sp>
    </p:spTree>
    <p:extLst>
      <p:ext uri="{BB962C8B-B14F-4D97-AF65-F5344CB8AC3E}">
        <p14:creationId xmlns:p14="http://schemas.microsoft.com/office/powerpoint/2010/main" val="2181824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dirty="0" smtClean="0"/>
              <a:t>ARNI</a:t>
            </a:r>
          </a:p>
          <a:p>
            <a:endParaRPr lang="nl-BE" b="1" dirty="0" smtClean="0"/>
          </a:p>
          <a:p>
            <a:r>
              <a:rPr lang="nl-BE" dirty="0" smtClean="0"/>
              <a:t>ARNI </a:t>
            </a:r>
            <a:r>
              <a:rPr lang="nl-BE" dirty="0" err="1" smtClean="0"/>
              <a:t>ipv</a:t>
            </a:r>
            <a:r>
              <a:rPr lang="nl-BE" baseline="0" dirty="0" smtClean="0"/>
              <a:t> ACE-i als patiënt symptomatisch blijft</a:t>
            </a:r>
          </a:p>
          <a:p>
            <a:r>
              <a:rPr lang="nl-BE" baseline="0" dirty="0" smtClean="0"/>
              <a:t>Studie vroegtijdig stopgezet </a:t>
            </a:r>
            <a:r>
              <a:rPr lang="nl-BE" baseline="0" dirty="0" err="1" smtClean="0"/>
              <a:t>owv</a:t>
            </a:r>
            <a:r>
              <a:rPr lang="nl-BE" baseline="0" dirty="0" smtClean="0"/>
              <a:t> grote succes</a:t>
            </a:r>
          </a:p>
          <a:p>
            <a:r>
              <a:rPr lang="nl-BE" baseline="0" dirty="0" smtClean="0"/>
              <a:t>Effect op hospitalisatie en mortaliteit! </a:t>
            </a:r>
          </a:p>
          <a:p>
            <a:endParaRPr lang="nl-BE" baseline="0" dirty="0" smtClean="0"/>
          </a:p>
          <a:p>
            <a:r>
              <a:rPr lang="en-US" sz="1200" b="0" i="0" u="none" strike="noStrike" kern="1200" baseline="0" dirty="0" smtClean="0">
                <a:solidFill>
                  <a:schemeClr val="tx1"/>
                </a:solidFill>
                <a:latin typeface="+mn-lt"/>
                <a:ea typeface="+mn-ea"/>
                <a:cs typeface="+mn-cs"/>
              </a:rPr>
              <a:t>Reduction in all-cause mortality by 16% (P &lt; 0.001) and cardiovascular mortality by </a:t>
            </a:r>
            <a:r>
              <a:rPr lang="nl-BE" sz="1200" b="0" i="0" u="none" strike="noStrike" kern="1200" baseline="0" dirty="0" smtClean="0">
                <a:solidFill>
                  <a:schemeClr val="tx1"/>
                </a:solidFill>
                <a:latin typeface="+mn-lt"/>
                <a:ea typeface="+mn-ea"/>
                <a:cs typeface="+mn-cs"/>
              </a:rPr>
              <a:t>20% (P &lt; 0.001).</a:t>
            </a:r>
          </a:p>
          <a:p>
            <a:r>
              <a:rPr lang="en-US" sz="1200" b="0" i="0" u="none" strike="noStrike" kern="1200" baseline="0" dirty="0" smtClean="0">
                <a:solidFill>
                  <a:schemeClr val="tx1"/>
                </a:solidFill>
                <a:latin typeface="+mn-lt"/>
                <a:ea typeface="+mn-ea"/>
                <a:cs typeface="+mn-cs"/>
              </a:rPr>
              <a:t>Reduction in HF hospitalization rate by 21% </a:t>
            </a:r>
            <a:r>
              <a:rPr lang="nl-BE" sz="1200" b="0" i="0" u="none" strike="noStrike" kern="1200" baseline="0" dirty="0" smtClean="0">
                <a:solidFill>
                  <a:schemeClr val="tx1"/>
                </a:solidFill>
                <a:latin typeface="+mn-lt"/>
                <a:ea typeface="+mn-ea"/>
                <a:cs typeface="+mn-cs"/>
              </a:rPr>
              <a:t>(P &lt; 0.001).</a:t>
            </a:r>
          </a:p>
          <a:p>
            <a:endParaRPr lang="nl-BE" sz="1200" b="0" i="0" u="none" strike="noStrike" kern="1200" baseline="0" dirty="0" smtClean="0">
              <a:solidFill>
                <a:schemeClr val="tx1"/>
              </a:solidFill>
              <a:latin typeface="+mn-lt"/>
              <a:ea typeface="+mn-ea"/>
              <a:cs typeface="+mn-cs"/>
            </a:endParaRPr>
          </a:p>
          <a:p>
            <a:r>
              <a:rPr lang="nl-BE" sz="1200" b="0" i="0" u="none" strike="noStrike" kern="1200" baseline="0" dirty="0" err="1" smtClean="0">
                <a:solidFill>
                  <a:schemeClr val="tx1"/>
                </a:solidFill>
                <a:latin typeface="+mn-lt"/>
                <a:ea typeface="+mn-ea"/>
                <a:cs typeface="+mn-cs"/>
              </a:rPr>
              <a:t>Composite</a:t>
            </a:r>
            <a:r>
              <a:rPr lang="nl-BE" sz="1200" b="0" i="0" u="none" strike="noStrike" kern="1200" baseline="0" dirty="0" smtClean="0">
                <a:solidFill>
                  <a:schemeClr val="tx1"/>
                </a:solidFill>
                <a:latin typeface="+mn-lt"/>
                <a:ea typeface="+mn-ea"/>
                <a:cs typeface="+mn-cs"/>
              </a:rPr>
              <a:t> of </a:t>
            </a:r>
            <a:r>
              <a:rPr lang="nl-BE" sz="1200" b="0" i="0" u="none" strike="noStrike" kern="1200" baseline="0" dirty="0" err="1" smtClean="0">
                <a:solidFill>
                  <a:schemeClr val="tx1"/>
                </a:solidFill>
                <a:latin typeface="+mn-lt"/>
                <a:ea typeface="+mn-ea"/>
                <a:cs typeface="+mn-cs"/>
              </a:rPr>
              <a:t>death</a:t>
            </a:r>
            <a:r>
              <a:rPr lang="nl-BE" sz="1200" b="0" i="0" u="none" strike="noStrike" kern="1200" baseline="0" dirty="0" smtClean="0">
                <a:solidFill>
                  <a:schemeClr val="tx1"/>
                </a:solidFill>
                <a:latin typeface="+mn-lt"/>
                <a:ea typeface="+mn-ea"/>
                <a:cs typeface="+mn-cs"/>
              </a:rPr>
              <a:t> </a:t>
            </a:r>
            <a:r>
              <a:rPr lang="nl-BE" sz="1200" b="0" i="0" u="none" strike="noStrike" kern="1200" baseline="0" dirty="0" err="1" smtClean="0">
                <a:solidFill>
                  <a:schemeClr val="tx1"/>
                </a:solidFill>
                <a:latin typeface="+mn-lt"/>
                <a:ea typeface="+mn-ea"/>
                <a:cs typeface="+mn-cs"/>
              </a:rPr>
              <a:t>from</a:t>
            </a:r>
            <a:r>
              <a:rPr lang="nl-BE" sz="1200" b="0" i="0" u="none" strike="noStrike" kern="1200" baseline="0" dirty="0" smtClean="0">
                <a:solidFill>
                  <a:schemeClr val="tx1"/>
                </a:solidFill>
                <a:latin typeface="+mn-lt"/>
                <a:ea typeface="+mn-ea"/>
                <a:cs typeface="+mn-cs"/>
              </a:rPr>
              <a:t> HF </a:t>
            </a:r>
            <a:r>
              <a:rPr lang="nl-BE" sz="1200" b="0" i="0" u="none" strike="noStrike" kern="1200" baseline="0" dirty="0" err="1" smtClean="0">
                <a:solidFill>
                  <a:schemeClr val="tx1"/>
                </a:solidFill>
                <a:latin typeface="+mn-lt"/>
                <a:ea typeface="+mn-ea"/>
                <a:cs typeface="+mn-cs"/>
              </a:rPr>
              <a:t>hospitalization</a:t>
            </a:r>
            <a:r>
              <a:rPr lang="nl-BE" sz="1200" b="0" i="0" u="none" strike="noStrike" kern="1200" baseline="0" dirty="0" smtClean="0">
                <a:solidFill>
                  <a:schemeClr val="tx1"/>
                </a:solidFill>
                <a:latin typeface="+mn-lt"/>
                <a:ea typeface="+mn-ea"/>
                <a:cs typeface="+mn-cs"/>
              </a:rPr>
              <a:t> </a:t>
            </a:r>
            <a:r>
              <a:rPr lang="nl-BE" sz="1200" b="0" i="0" u="none" strike="noStrike" kern="1200" baseline="0" dirty="0" err="1" smtClean="0">
                <a:solidFill>
                  <a:schemeClr val="tx1"/>
                </a:solidFill>
                <a:latin typeface="+mn-lt"/>
                <a:ea typeface="+mn-ea"/>
                <a:cs typeface="+mn-cs"/>
              </a:rPr>
              <a:t>reduced</a:t>
            </a:r>
            <a:r>
              <a:rPr lang="nl-BE" sz="1200" b="0" i="0" u="none" strike="noStrike" kern="1200" baseline="0" dirty="0" smtClean="0">
                <a:solidFill>
                  <a:schemeClr val="tx1"/>
                </a:solidFill>
                <a:latin typeface="+mn-lt"/>
                <a:ea typeface="+mn-ea"/>
                <a:cs typeface="+mn-cs"/>
              </a:rPr>
              <a:t> </a:t>
            </a:r>
            <a:r>
              <a:rPr lang="nl-BE" sz="1200" b="0" i="0" u="none" strike="noStrike" kern="1200" baseline="0" dirty="0" err="1" smtClean="0">
                <a:solidFill>
                  <a:schemeClr val="tx1"/>
                </a:solidFill>
                <a:latin typeface="+mn-lt"/>
                <a:ea typeface="+mn-ea"/>
                <a:cs typeface="+mn-cs"/>
              </a:rPr>
              <a:t>by</a:t>
            </a:r>
            <a:r>
              <a:rPr lang="nl-BE" sz="1200" b="0" i="0" u="none" strike="noStrike" kern="1200" baseline="0" dirty="0" smtClean="0">
                <a:solidFill>
                  <a:schemeClr val="tx1"/>
                </a:solidFill>
                <a:latin typeface="+mn-lt"/>
                <a:ea typeface="+mn-ea"/>
                <a:cs typeface="+mn-cs"/>
              </a:rPr>
              <a:t> </a:t>
            </a:r>
            <a:r>
              <a:rPr lang="sv-SE" sz="1200" b="0" i="0" u="none" strike="noStrike" kern="1200" baseline="0" dirty="0" smtClean="0">
                <a:solidFill>
                  <a:schemeClr val="tx1"/>
                </a:solidFill>
                <a:latin typeface="+mn-lt"/>
                <a:ea typeface="+mn-ea"/>
                <a:cs typeface="+mn-cs"/>
              </a:rPr>
              <a:t>20% (22% vs 27%, P &lt; 0.001).</a:t>
            </a:r>
            <a:endParaRPr lang="nl-BE" baseline="0" dirty="0" smtClean="0"/>
          </a:p>
          <a:p>
            <a:endParaRPr lang="nl-BE" baseline="0" dirty="0" smtClean="0"/>
          </a:p>
          <a:p>
            <a:r>
              <a:rPr lang="nl-BE" dirty="0" err="1" smtClean="0">
                <a:latin typeface="Times New Roman" charset="0"/>
              </a:rPr>
              <a:t>Entresto</a:t>
            </a:r>
            <a:r>
              <a:rPr lang="nl-BE" dirty="0" smtClean="0">
                <a:latin typeface="Times New Roman" charset="0"/>
              </a:rPr>
              <a:t> </a:t>
            </a:r>
          </a:p>
          <a:p>
            <a:r>
              <a:rPr lang="nl-BE" dirty="0" smtClean="0">
                <a:latin typeface="Times New Roman" charset="0"/>
              </a:rPr>
              <a:t>4875 dollar per jaar </a:t>
            </a:r>
            <a:r>
              <a:rPr lang="nl-BE" dirty="0" err="1" smtClean="0">
                <a:latin typeface="Times New Roman" charset="0"/>
              </a:rPr>
              <a:t>ipv</a:t>
            </a:r>
            <a:r>
              <a:rPr lang="nl-BE" dirty="0" smtClean="0">
                <a:latin typeface="Times New Roman" charset="0"/>
              </a:rPr>
              <a:t> 45 dollar voor </a:t>
            </a:r>
            <a:r>
              <a:rPr lang="nl-BE" dirty="0" err="1" smtClean="0">
                <a:latin typeface="Times New Roman" charset="0"/>
              </a:rPr>
              <a:t>enalapril</a:t>
            </a:r>
            <a:r>
              <a:rPr lang="nl-BE" dirty="0" smtClean="0">
                <a:latin typeface="Times New Roman" charset="0"/>
              </a:rPr>
              <a:t> generisch (15 Euro voor 93 pilletjes van 20 mg)</a:t>
            </a:r>
          </a:p>
          <a:p>
            <a:endParaRPr lang="nl-NL" dirty="0" smtClean="0"/>
          </a:p>
          <a:p>
            <a:r>
              <a:rPr lang="nl-BE" b="1" dirty="0" err="1" smtClean="0"/>
              <a:t>Ivabradine</a:t>
            </a:r>
            <a:endParaRPr lang="nl-BE" b="1" dirty="0" smtClean="0"/>
          </a:p>
          <a:p>
            <a:r>
              <a:rPr lang="nl-BE" b="0" baseline="0" dirty="0" smtClean="0"/>
              <a:t>OMT en nog </a:t>
            </a:r>
            <a:r>
              <a:rPr lang="nl-BE" b="0" baseline="0" dirty="0" err="1" smtClean="0"/>
              <a:t>tachycard</a:t>
            </a:r>
            <a:r>
              <a:rPr lang="nl-BE" b="0" baseline="0" dirty="0" smtClean="0"/>
              <a:t> </a:t>
            </a:r>
            <a:r>
              <a:rPr lang="nl-BE" b="0" baseline="0" dirty="0" smtClean="0">
                <a:sym typeface="Wingdings" panose="05000000000000000000" pitchFamily="2" charset="2"/>
              </a:rPr>
              <a:t> </a:t>
            </a:r>
            <a:r>
              <a:rPr lang="nl-BE" b="0" baseline="0" dirty="0" err="1" smtClean="0">
                <a:sym typeface="Wingdings" panose="05000000000000000000" pitchFamily="2" charset="2"/>
              </a:rPr>
              <a:t>ivabradine</a:t>
            </a:r>
            <a:endParaRPr lang="nl-BE" b="0" dirty="0" smtClean="0"/>
          </a:p>
          <a:p>
            <a:endParaRPr lang="nl-NL" dirty="0" smtClean="0"/>
          </a:p>
          <a:p>
            <a:r>
              <a:rPr lang="nl-NL" b="1" dirty="0" err="1" smtClean="0"/>
              <a:t>Ijzersupplement</a:t>
            </a:r>
            <a:endParaRPr lang="nl-NL" b="1" dirty="0" smtClean="0"/>
          </a:p>
          <a:p>
            <a:r>
              <a:rPr lang="nl-NL" b="0" dirty="0" smtClean="0"/>
              <a:t>Meer</a:t>
            </a:r>
            <a:r>
              <a:rPr lang="nl-NL" b="0" baseline="0" dirty="0" smtClean="0"/>
              <a:t> ijzer </a:t>
            </a:r>
            <a:r>
              <a:rPr lang="nl-NL" b="0" baseline="0" dirty="0" smtClean="0">
                <a:sym typeface="Wingdings" panose="05000000000000000000" pitchFamily="2" charset="2"/>
              </a:rPr>
              <a:t> patiënten voelen zich beter (well-</a:t>
            </a:r>
            <a:r>
              <a:rPr lang="nl-NL" b="0" baseline="0" dirty="0" err="1" smtClean="0">
                <a:sym typeface="Wingdings" panose="05000000000000000000" pitchFamily="2" charset="2"/>
              </a:rPr>
              <a:t>being</a:t>
            </a:r>
            <a:r>
              <a:rPr lang="nl-NL" b="0" baseline="0" dirty="0" smtClean="0">
                <a:sym typeface="Wingdings" panose="05000000000000000000" pitchFamily="2" charset="2"/>
              </a:rPr>
              <a:t>)</a:t>
            </a:r>
          </a:p>
          <a:p>
            <a:r>
              <a:rPr lang="nl-NL" b="0" baseline="0" dirty="0" err="1" smtClean="0">
                <a:sym typeface="Wingdings" panose="05000000000000000000" pitchFamily="2" charset="2"/>
              </a:rPr>
              <a:t>HFrEF</a:t>
            </a:r>
            <a:r>
              <a:rPr lang="nl-NL" b="0" baseline="0" dirty="0" smtClean="0">
                <a:sym typeface="Wingdings" panose="05000000000000000000" pitchFamily="2" charset="2"/>
              </a:rPr>
              <a:t>  ijzertekort? substitueren</a:t>
            </a:r>
          </a:p>
          <a:p>
            <a:endParaRPr lang="nl-NL" b="0" dirty="0" smtClean="0"/>
          </a:p>
          <a:p>
            <a:endParaRPr lang="nl-BE" b="0" dirty="0"/>
          </a:p>
        </p:txBody>
      </p:sp>
      <p:sp>
        <p:nvSpPr>
          <p:cNvPr id="4" name="Tijdelijke aanduiding voor dianummer 3"/>
          <p:cNvSpPr>
            <a:spLocks noGrp="1"/>
          </p:cNvSpPr>
          <p:nvPr>
            <p:ph type="sldNum" sz="quarter" idx="10"/>
          </p:nvPr>
        </p:nvSpPr>
        <p:spPr/>
        <p:txBody>
          <a:bodyPr/>
          <a:lstStyle/>
          <a:p>
            <a:fld id="{2044F3FC-DFF9-4F7F-99F0-32EACF2EF4E6}" type="slidenum">
              <a:rPr lang="nl-BE" smtClean="0"/>
              <a:t>30</a:t>
            </a:fld>
            <a:endParaRPr lang="nl-BE"/>
          </a:p>
        </p:txBody>
      </p:sp>
    </p:spTree>
    <p:extLst>
      <p:ext uri="{BB962C8B-B14F-4D97-AF65-F5344CB8AC3E}">
        <p14:creationId xmlns:p14="http://schemas.microsoft.com/office/powerpoint/2010/main" val="2085458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2" descr="Titelblad"/>
          <p:cNvPicPr>
            <a:picLocks noChangeAspect="1" noChangeArrowheads="1"/>
          </p:cNvPicPr>
          <p:nvPr/>
        </p:nvPicPr>
        <p:blipFill>
          <a:blip r:embed="rId3" cstate="print"/>
          <a:srcRect/>
          <a:stretch>
            <a:fillRect/>
          </a:stretch>
        </p:blipFill>
        <p:spPr bwMode="auto">
          <a:xfrm>
            <a:off x="1811" y="0"/>
            <a:ext cx="12190189" cy="6856560"/>
          </a:xfrm>
          <a:prstGeom prst="rect">
            <a:avLst/>
          </a:prstGeom>
          <a:noFill/>
          <a:ln w="9525">
            <a:noFill/>
            <a:miter lim="800000"/>
            <a:headEnd/>
            <a:tailEnd/>
          </a:ln>
        </p:spPr>
      </p:pic>
      <p:sp>
        <p:nvSpPr>
          <p:cNvPr id="6153" name="Rectangle 9"/>
          <p:cNvSpPr>
            <a:spLocks noGrp="1" noChangeArrowheads="1"/>
          </p:cNvSpPr>
          <p:nvPr>
            <p:ph type="subTitle" sz="quarter" idx="1"/>
          </p:nvPr>
        </p:nvSpPr>
        <p:spPr>
          <a:xfrm>
            <a:off x="881461" y="3886153"/>
            <a:ext cx="10362113" cy="391639"/>
          </a:xfrm>
        </p:spPr>
        <p:txBody>
          <a:bodyPr lIns="80147" tIns="40074" rIns="80147" bIns="40074"/>
          <a:lstStyle>
            <a:lvl1pPr marL="0" indent="0">
              <a:buFontTx/>
              <a:buNone/>
              <a:defRPr sz="1600" b="1">
                <a:solidFill>
                  <a:schemeClr val="bg1"/>
                </a:solidFill>
              </a:defRPr>
            </a:lvl1pPr>
          </a:lstStyle>
          <a:p>
            <a:r>
              <a:rPr lang="nl-NL" smtClean="0"/>
              <a:t>Klik om de ondertitelstijl van het model te bewerken</a:t>
            </a:r>
            <a:endParaRPr lang="nl-NL"/>
          </a:p>
        </p:txBody>
      </p:sp>
      <p:sp>
        <p:nvSpPr>
          <p:cNvPr id="6147" name="Rectangle 3"/>
          <p:cNvSpPr>
            <a:spLocks noGrp="1" noChangeArrowheads="1"/>
          </p:cNvSpPr>
          <p:nvPr>
            <p:ph type="ctrTitle"/>
          </p:nvPr>
        </p:nvSpPr>
        <p:spPr>
          <a:xfrm>
            <a:off x="881461" y="3233901"/>
            <a:ext cx="10363924" cy="391639"/>
          </a:xfrm>
        </p:spPr>
        <p:txBody>
          <a:bodyPr/>
          <a:lstStyle>
            <a:lvl1pPr>
              <a:defRPr sz="2100">
                <a:solidFill>
                  <a:schemeClr val="bg1"/>
                </a:solidFill>
              </a:defRPr>
            </a:lvl1pPr>
          </a:lstStyle>
          <a:p>
            <a:r>
              <a:rPr lang="nl-NL" smtClean="0"/>
              <a:t>Klik om de stijl te bewerken</a:t>
            </a:r>
            <a:endParaRPr lang="nl-NL"/>
          </a:p>
        </p:txBody>
      </p:sp>
      <p:sp>
        <p:nvSpPr>
          <p:cNvPr id="5" name="Rectangle 5"/>
          <p:cNvSpPr>
            <a:spLocks noGrp="1" noChangeArrowheads="1"/>
          </p:cNvSpPr>
          <p:nvPr>
            <p:ph type="dt" sz="half" idx="10"/>
          </p:nvPr>
        </p:nvSpPr>
        <p:spPr/>
        <p:txBody>
          <a:bodyPr/>
          <a:lstStyle>
            <a:lvl1pPr>
              <a:defRPr>
                <a:solidFill>
                  <a:schemeClr val="tx1"/>
                </a:solidFill>
              </a:defRPr>
            </a:lvl1pPr>
          </a:lstStyle>
          <a:p>
            <a:fld id="{3FC5A34A-B6D2-4860-A291-FC8AEADADC70}" type="datetime1">
              <a:rPr lang="nl-BE" smtClean="0">
                <a:solidFill>
                  <a:srgbClr val="000000"/>
                </a:solidFill>
              </a:rPr>
              <a:t>5-5-2020</a:t>
            </a:fld>
            <a:endParaRPr lang="nl-BE">
              <a:solidFill>
                <a:srgbClr val="000000"/>
              </a:solidFill>
            </a:endParaRPr>
          </a:p>
        </p:txBody>
      </p:sp>
      <p:sp>
        <p:nvSpPr>
          <p:cNvPr id="6" name="Rectangle 6"/>
          <p:cNvSpPr>
            <a:spLocks noGrp="1" noChangeArrowheads="1"/>
          </p:cNvSpPr>
          <p:nvPr>
            <p:ph type="ftr" sz="quarter" idx="11"/>
          </p:nvPr>
        </p:nvSpPr>
        <p:spPr/>
        <p:txBody>
          <a:bodyPr/>
          <a:lstStyle>
            <a:lvl1pPr>
              <a:defRPr>
                <a:solidFill>
                  <a:schemeClr val="tx1"/>
                </a:solidFill>
              </a:defRPr>
            </a:lvl1pPr>
          </a:lstStyle>
          <a:p>
            <a:endParaRPr lang="nl-BE">
              <a:solidFill>
                <a:srgbClr val="000000"/>
              </a:solidFill>
            </a:endParaRPr>
          </a:p>
        </p:txBody>
      </p:sp>
      <p:sp>
        <p:nvSpPr>
          <p:cNvPr id="7" name="Rectangle 7"/>
          <p:cNvSpPr>
            <a:spLocks noGrp="1" noChangeArrowheads="1"/>
          </p:cNvSpPr>
          <p:nvPr>
            <p:ph type="sldNum" sz="quarter" idx="12"/>
          </p:nvPr>
        </p:nvSpPr>
        <p:spPr/>
        <p:txBody>
          <a:bodyPr/>
          <a:lstStyle>
            <a:lvl1pPr>
              <a:defRPr>
                <a:solidFill>
                  <a:schemeClr val="tx1"/>
                </a:solidFill>
              </a:defRPr>
            </a:lvl1pPr>
          </a:lstStyle>
          <a:p>
            <a:fld id="{8FD2C048-0A6B-4F41-B01A-13676D1ED5E1}" type="slidenum">
              <a:rPr lang="nl-BE" smtClean="0">
                <a:solidFill>
                  <a:srgbClr val="000000"/>
                </a:solidFill>
              </a:rPr>
              <a:pPr/>
              <a:t>‹nr.›</a:t>
            </a:fld>
            <a:endParaRPr lang="nl-BE">
              <a:solidFill>
                <a:srgbClr val="000000"/>
              </a:solidFill>
            </a:endParaRPr>
          </a:p>
        </p:txBody>
      </p:sp>
    </p:spTree>
    <p:extLst>
      <p:ext uri="{BB962C8B-B14F-4D97-AF65-F5344CB8AC3E}">
        <p14:creationId xmlns:p14="http://schemas.microsoft.com/office/powerpoint/2010/main" val="2389241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fld id="{152F12A5-B8C4-4393-9BEE-A48CD4BC6898}" type="datetime1">
              <a:rPr lang="nl-BE" smtClean="0">
                <a:solidFill>
                  <a:srgbClr val="FFFFFF"/>
                </a:solidFill>
              </a:rPr>
              <a:t>5-5-2020</a:t>
            </a:fld>
            <a:endParaRPr lang="nl-B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nl-B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106731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20922" y="1141801"/>
            <a:ext cx="2561117" cy="496459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1333953" y="1141801"/>
            <a:ext cx="7513211" cy="496459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fld id="{39AF15AF-4BAC-4A2B-AB42-88FA6729301D}" type="datetime1">
              <a:rPr lang="nl-BE" smtClean="0">
                <a:solidFill>
                  <a:srgbClr val="FFFFFF"/>
                </a:solidFill>
              </a:rPr>
              <a:t>5-5-2020</a:t>
            </a:fld>
            <a:endParaRPr lang="nl-B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nl-B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80738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lvl1pPr>
              <a:defRPr/>
            </a:lvl1pPr>
          </a:lstStyle>
          <a:p>
            <a:fld id="{1BE10E4E-4BC7-4745-9212-765D4E1D3236}" type="datetime1">
              <a:rPr lang="nl-BE" smtClean="0">
                <a:solidFill>
                  <a:srgbClr val="DBF5F9">
                    <a:shade val="90000"/>
                  </a:srgbClr>
                </a:solidFill>
              </a:rPr>
              <a:t>5-5-2020</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lvl1pPr algn="ctr">
              <a:defRPr/>
            </a:lvl1p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B6F15528-21DE-4FAA-801E-634DDDAF4B2B}" type="slidenum">
              <a:rPr lang="en-US" smtClean="0">
                <a:solidFill>
                  <a:srgbClr val="DBF5F9">
                    <a:shade val="90000"/>
                  </a:srgbClr>
                </a:solidFill>
              </a:rPr>
              <a:pPr/>
              <a:t>‹nr.›</a:t>
            </a:fld>
            <a:endParaRPr lang="en-US">
              <a:solidFill>
                <a:srgbClr val="DBF5F9">
                  <a:shade val="90000"/>
                </a:srgbClr>
              </a:solidFill>
            </a:endParaRPr>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138413" y="6042212"/>
            <a:ext cx="2443987" cy="66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74206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lvl1pPr>
              <a:defRPr/>
            </a:lvl1pPr>
          </a:lstStyle>
          <a:p>
            <a:fld id="{F81A31C8-61D6-4C98-8116-B45A7625286D}" type="datetime1">
              <a:rPr lang="nl-BE" smtClean="0">
                <a:solidFill>
                  <a:srgbClr val="04617B">
                    <a:shade val="90000"/>
                  </a:srgbClr>
                </a:solidFill>
              </a:rPr>
              <a:t>5-5-2020</a:t>
            </a:fld>
            <a:endParaRPr lang="en-US" dirty="0">
              <a:solidFill>
                <a:srgbClr val="04617B">
                  <a:shade val="90000"/>
                </a:srgbClr>
              </a:solidFill>
            </a:endParaRPr>
          </a:p>
        </p:txBody>
      </p:sp>
      <p:sp>
        <p:nvSpPr>
          <p:cNvPr id="5" name="Footer Placeholder 4"/>
          <p:cNvSpPr>
            <a:spLocks noGrp="1"/>
          </p:cNvSpPr>
          <p:nvPr>
            <p:ph type="ftr" sz="quarter" idx="11"/>
          </p:nvPr>
        </p:nvSpPr>
        <p:spPr>
          <a:xfrm>
            <a:off x="3657600" y="6356351"/>
            <a:ext cx="4470400" cy="365125"/>
          </a:xfrm>
        </p:spPr>
        <p:txBody>
          <a:bodyPr/>
          <a:lstStyle>
            <a:lvl1pPr algn="ctr">
              <a:defRPr/>
            </a:lvl1p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‹nr.›</a:t>
            </a:fld>
            <a:endParaRPr lang="en-US">
              <a:solidFill>
                <a:srgbClr val="04617B">
                  <a:shade val="90000"/>
                </a:srgbClr>
              </a:solidFill>
            </a:endParaRPr>
          </a:p>
        </p:txBody>
      </p:sp>
    </p:spTree>
    <p:extLst>
      <p:ext uri="{BB962C8B-B14F-4D97-AF65-F5344CB8AC3E}">
        <p14:creationId xmlns:p14="http://schemas.microsoft.com/office/powerpoint/2010/main" val="3039638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lvl1pPr>
              <a:defRPr/>
            </a:lvl1pPr>
          </a:lstStyle>
          <a:p>
            <a:fld id="{7F278611-BC0D-4A04-A60B-B6791D5FD058}" type="datetime1">
              <a:rPr lang="nl-BE" smtClean="0">
                <a:solidFill>
                  <a:srgbClr val="DBF5F9">
                    <a:shade val="90000"/>
                  </a:srgbClr>
                </a:solidFill>
              </a:rPr>
              <a:t>5-5-2020</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algn="ctr"/>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BF5F9">
                    <a:shade val="90000"/>
                  </a:srgbClr>
                </a:solidFill>
              </a:rPr>
              <a:pPr/>
              <a:t>‹nr.›</a:t>
            </a:fld>
            <a:endParaRPr lang="en-US">
              <a:solidFill>
                <a:srgbClr val="DBF5F9">
                  <a:shade val="90000"/>
                </a:srgbClr>
              </a:solidFill>
            </a:endParaRPr>
          </a:p>
        </p:txBody>
      </p:sp>
    </p:spTree>
    <p:extLst>
      <p:ext uri="{BB962C8B-B14F-4D97-AF65-F5344CB8AC3E}">
        <p14:creationId xmlns:p14="http://schemas.microsoft.com/office/powerpoint/2010/main" val="200232215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182B217-B7A3-4081-A938-418EB2A676D1}" type="datetime1">
              <a:rPr lang="nl-BE" smtClean="0">
                <a:solidFill>
                  <a:srgbClr val="04617B">
                    <a:shade val="90000"/>
                  </a:srgbClr>
                </a:solidFill>
              </a:rPr>
              <a:t>5-5-2020</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lvl1pPr>
              <a:defRPr/>
            </a:lvl1pPr>
          </a:lstStyle>
          <a:p>
            <a:pPr algn="ctr"/>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4617B">
                    <a:shade val="90000"/>
                  </a:srgbClr>
                </a:solidFill>
              </a:rPr>
              <a:pPr/>
              <a:t>‹nr.›</a:t>
            </a:fld>
            <a:endParaRPr lang="en-US">
              <a:solidFill>
                <a:srgbClr val="04617B">
                  <a:shade val="90000"/>
                </a:srgbClr>
              </a:solidFill>
            </a:endParaRPr>
          </a:p>
        </p:txBody>
      </p:sp>
    </p:spTree>
    <p:extLst>
      <p:ext uri="{BB962C8B-B14F-4D97-AF65-F5344CB8AC3E}">
        <p14:creationId xmlns:p14="http://schemas.microsoft.com/office/powerpoint/2010/main" val="292481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D1A616D9-E137-42D6-93E1-ED16812AD3F5}" type="datetime1">
              <a:rPr lang="nl-BE" smtClean="0">
                <a:solidFill>
                  <a:srgbClr val="04617B">
                    <a:shade val="90000"/>
                  </a:srgbClr>
                </a:solidFill>
              </a:rPr>
              <a:t>5-5-2020</a:t>
            </a:fld>
            <a:endParaRPr lang="en-US" dirty="0">
              <a:solidFill>
                <a:srgbClr val="04617B">
                  <a:shade val="90000"/>
                </a:srgbClr>
              </a:solidFill>
            </a:endParaRPr>
          </a:p>
        </p:txBody>
      </p:sp>
      <p:sp>
        <p:nvSpPr>
          <p:cNvPr id="8" name="Footer Placeholder 7"/>
          <p:cNvSpPr>
            <a:spLocks noGrp="1"/>
          </p:cNvSpPr>
          <p:nvPr>
            <p:ph type="ftr" sz="quarter" idx="11"/>
          </p:nvPr>
        </p:nvSpPr>
        <p:spPr/>
        <p:txBody>
          <a:bodyPr/>
          <a:lstStyle>
            <a:lvl1pPr algn="ctr">
              <a:defRPr/>
            </a:lvl1pPr>
          </a:lstStyle>
          <a:p>
            <a:endParaRPr lang="en-US" dirty="0">
              <a:solidFill>
                <a:srgbClr val="04617B">
                  <a:shade val="90000"/>
                </a:srgb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4617B">
                    <a:shade val="90000"/>
                  </a:srgbClr>
                </a:solidFill>
              </a:rPr>
              <a:pPr/>
              <a:t>‹nr.›</a:t>
            </a:fld>
            <a:endParaRPr lang="en-US">
              <a:solidFill>
                <a:srgbClr val="04617B">
                  <a:shade val="90000"/>
                </a:srgbClr>
              </a:solidFill>
            </a:endParaRPr>
          </a:p>
        </p:txBody>
      </p:sp>
    </p:spTree>
    <p:extLst>
      <p:ext uri="{BB962C8B-B14F-4D97-AF65-F5344CB8AC3E}">
        <p14:creationId xmlns:p14="http://schemas.microsoft.com/office/powerpoint/2010/main" val="1531723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AE92C202-A037-41F5-A0CF-3FBB5065C34B}" type="datetime1">
              <a:rPr lang="nl-BE" smtClean="0">
                <a:solidFill>
                  <a:srgbClr val="04617B">
                    <a:shade val="90000"/>
                  </a:srgbClr>
                </a:solidFill>
              </a:rPr>
              <a:t>5-5-2020</a:t>
            </a:fld>
            <a:endParaRPr lang="en-US" dirty="0">
              <a:solidFill>
                <a:srgbClr val="04617B">
                  <a:shade val="90000"/>
                </a:srgbClr>
              </a:solidFill>
            </a:endParaRPr>
          </a:p>
        </p:txBody>
      </p:sp>
      <p:sp>
        <p:nvSpPr>
          <p:cNvPr id="4" name="Footer Placeholder 3"/>
          <p:cNvSpPr>
            <a:spLocks noGrp="1"/>
          </p:cNvSpPr>
          <p:nvPr>
            <p:ph type="ftr" sz="quarter" idx="11"/>
          </p:nvPr>
        </p:nvSpPr>
        <p:spPr/>
        <p:txBody>
          <a:bodyPr/>
          <a:lstStyle>
            <a:lvl1pPr>
              <a:defRPr/>
            </a:lvl1pPr>
          </a:lstStyle>
          <a:p>
            <a:pPr algn="ctr"/>
            <a:endParaRPr lang="en-US" dirty="0">
              <a:solidFill>
                <a:srgbClr val="04617B">
                  <a:shade val="90000"/>
                </a:srgb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4617B">
                    <a:shade val="90000"/>
                  </a:srgbClr>
                </a:solidFill>
              </a:rPr>
              <a:pPr/>
              <a:t>‹nr.›</a:t>
            </a:fld>
            <a:endParaRPr lang="en-US">
              <a:solidFill>
                <a:srgbClr val="04617B">
                  <a:shade val="90000"/>
                </a:srgbClr>
              </a:solidFill>
            </a:endParaRPr>
          </a:p>
        </p:txBody>
      </p:sp>
    </p:spTree>
    <p:extLst>
      <p:ext uri="{BB962C8B-B14F-4D97-AF65-F5344CB8AC3E}">
        <p14:creationId xmlns:p14="http://schemas.microsoft.com/office/powerpoint/2010/main" val="334049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587B6-B044-4FE1-BA5A-E387B01787DE}" type="datetime1">
              <a:rPr lang="nl-BE" smtClean="0">
                <a:solidFill>
                  <a:srgbClr val="04617B">
                    <a:shade val="90000"/>
                  </a:srgbClr>
                </a:solidFill>
              </a:rPr>
              <a:t>5-5-2020</a:t>
            </a:fld>
            <a:endParaRPr lang="en-US" dirty="0">
              <a:solidFill>
                <a:srgbClr val="04617B">
                  <a:shade val="90000"/>
                </a:srgbClr>
              </a:solidFill>
            </a:endParaRPr>
          </a:p>
        </p:txBody>
      </p:sp>
      <p:sp>
        <p:nvSpPr>
          <p:cNvPr id="3" name="Footer Placeholder 2"/>
          <p:cNvSpPr>
            <a:spLocks noGrp="1"/>
          </p:cNvSpPr>
          <p:nvPr>
            <p:ph type="ftr" sz="quarter" idx="11"/>
          </p:nvPr>
        </p:nvSpPr>
        <p:spPr/>
        <p:txBody>
          <a:bodyPr/>
          <a:lstStyle>
            <a:lvl1pPr algn="ctr">
              <a:defRPr/>
            </a:lvl1pPr>
          </a:lstStyle>
          <a:p>
            <a:endParaRPr lang="en-US" dirty="0">
              <a:solidFill>
                <a:srgbClr val="04617B">
                  <a:shade val="90000"/>
                </a:srgb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4617B">
                    <a:shade val="90000"/>
                  </a:srgbClr>
                </a:solidFill>
              </a:rPr>
              <a:pPr/>
              <a:t>‹nr.›</a:t>
            </a:fld>
            <a:endParaRPr lang="en-US">
              <a:solidFill>
                <a:srgbClr val="04617B">
                  <a:shade val="90000"/>
                </a:srgbClr>
              </a:solidFill>
            </a:endParaRPr>
          </a:p>
        </p:txBody>
      </p:sp>
    </p:spTree>
    <p:extLst>
      <p:ext uri="{BB962C8B-B14F-4D97-AF65-F5344CB8AC3E}">
        <p14:creationId xmlns:p14="http://schemas.microsoft.com/office/powerpoint/2010/main" val="164235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ABF71BF3-17BD-455E-8E49-0A31B01235FB}" type="datetime1">
              <a:rPr lang="nl-BE" smtClean="0">
                <a:solidFill>
                  <a:srgbClr val="04617B">
                    <a:shade val="90000"/>
                  </a:srgbClr>
                </a:solidFill>
              </a:rPr>
              <a:t>5-5-2020</a:t>
            </a:fld>
            <a:endParaRPr lang="en-US" dirty="0">
              <a:solidFill>
                <a:srgbClr val="04617B">
                  <a:shade val="90000"/>
                </a:srgbClr>
              </a:solidFill>
            </a:endParaRPr>
          </a:p>
        </p:txBody>
      </p:sp>
      <p:sp>
        <p:nvSpPr>
          <p:cNvPr id="6" name="Footer Placeholder 5"/>
          <p:cNvSpPr>
            <a:spLocks noGrp="1"/>
          </p:cNvSpPr>
          <p:nvPr>
            <p:ph type="ftr" sz="quarter" idx="11"/>
          </p:nvPr>
        </p:nvSpPr>
        <p:spPr/>
        <p:txBody>
          <a:bodyPr/>
          <a:lstStyle>
            <a:lvl1pPr>
              <a:defRPr/>
            </a:lvl1pPr>
          </a:lstStyle>
          <a:p>
            <a:pPr algn="ctr"/>
            <a:endParaRPr lang="en-US" dirty="0">
              <a:solidFill>
                <a:srgbClr val="04617B">
                  <a:shade val="90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4617B">
                    <a:shade val="90000"/>
                  </a:srgbClr>
                </a:solidFill>
              </a:rPr>
              <a:pPr/>
              <a:t>‹nr.›</a:t>
            </a:fld>
            <a:endParaRPr lang="en-US">
              <a:solidFill>
                <a:srgbClr val="04617B">
                  <a:shade val="90000"/>
                </a:srgbClr>
              </a:solidFill>
            </a:endParaRPr>
          </a:p>
        </p:txBody>
      </p:sp>
    </p:spTree>
    <p:extLst>
      <p:ext uri="{BB962C8B-B14F-4D97-AF65-F5344CB8AC3E}">
        <p14:creationId xmlns:p14="http://schemas.microsoft.com/office/powerpoint/2010/main" val="391874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fld id="{48B549D6-3830-48D1-AB3D-4A57E7F2909D}" type="datetime1">
              <a:rPr lang="nl-BE" smtClean="0">
                <a:solidFill>
                  <a:srgbClr val="FFFFFF"/>
                </a:solidFill>
              </a:rPr>
              <a:t>5-5-2020</a:t>
            </a:fld>
            <a:endParaRPr lang="nl-B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nl-B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4016530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41FA87C-B0E3-4FC6-9099-40FF34E7043F}" type="datetime1">
              <a:rPr lang="nl-BE" smtClean="0">
                <a:solidFill>
                  <a:srgbClr val="04617B">
                    <a:shade val="90000"/>
                  </a:srgbClr>
                </a:solidFill>
              </a:rPr>
              <a:t>5-5-2020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B6F15528-21DE-4FAA-801E-634DDDAF4B2B}" type="slidenum">
              <a:rPr lang="en-US" smtClean="0">
                <a:solidFill>
                  <a:srgbClr val="04617B">
                    <a:shade val="90000"/>
                  </a:srgbClr>
                </a:solidFill>
              </a:rPr>
              <a:pPr/>
              <a:t>‹nr.›</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2032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1959425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744B46C-FDD3-422B-845A-CD6E25D23020}" type="datetime1">
              <a:rPr lang="nl-BE" smtClean="0">
                <a:solidFill>
                  <a:srgbClr val="04617B">
                    <a:shade val="90000"/>
                  </a:srgbClr>
                </a:solidFill>
              </a:rPr>
              <a:t>5-5-2020</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lvl1pPr>
              <a:defRPr/>
            </a:lvl1pPr>
          </a:lstStyle>
          <a:p>
            <a:pPr algn="ctr"/>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‹nr.›</a:t>
            </a:fld>
            <a:endParaRPr lang="en-US">
              <a:solidFill>
                <a:srgbClr val="04617B">
                  <a:shade val="90000"/>
                </a:srgbClr>
              </a:solidFill>
            </a:endParaRPr>
          </a:p>
        </p:txBody>
      </p:sp>
    </p:spTree>
    <p:extLst>
      <p:ext uri="{BB962C8B-B14F-4D97-AF65-F5344CB8AC3E}">
        <p14:creationId xmlns:p14="http://schemas.microsoft.com/office/powerpoint/2010/main" val="1197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6CB137-6308-4FDF-8B67-674A1F5F355B}" type="datetime1">
              <a:rPr lang="nl-BE" smtClean="0">
                <a:solidFill>
                  <a:srgbClr val="04617B">
                    <a:shade val="90000"/>
                  </a:srgbClr>
                </a:solidFill>
              </a:rPr>
              <a:t>5-5-2020</a:t>
            </a:fld>
            <a:endParaRPr lang="en-US" dirty="0">
              <a:solidFill>
                <a:srgbClr val="04617B">
                  <a:shade val="90000"/>
                </a:srgbClr>
              </a:solidFill>
            </a:endParaRPr>
          </a:p>
        </p:txBody>
      </p:sp>
      <p:sp>
        <p:nvSpPr>
          <p:cNvPr id="5" name="Footer Placeholder 4"/>
          <p:cNvSpPr>
            <a:spLocks noGrp="1"/>
          </p:cNvSpPr>
          <p:nvPr>
            <p:ph type="ftr" sz="quarter" idx="11"/>
          </p:nvPr>
        </p:nvSpPr>
        <p:spPr/>
        <p:txBody>
          <a:bodyPr/>
          <a:lstStyle>
            <a:lvl1pPr algn="ctr">
              <a:defRPr/>
            </a:lvl1pPr>
          </a:lstStyle>
          <a:p>
            <a:endParaRPr lang="en-US" dirty="0">
              <a:solidFill>
                <a:srgbClr val="04617B">
                  <a:shade val="90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4617B">
                    <a:shade val="90000"/>
                  </a:srgbClr>
                </a:solidFill>
              </a:rPr>
              <a:pPr/>
              <a:t>‹nr.›</a:t>
            </a:fld>
            <a:endParaRPr lang="en-US">
              <a:solidFill>
                <a:srgbClr val="04617B">
                  <a:shade val="90000"/>
                </a:srgbClr>
              </a:solidFill>
            </a:endParaRPr>
          </a:p>
        </p:txBody>
      </p:sp>
    </p:spTree>
    <p:extLst>
      <p:ext uri="{BB962C8B-B14F-4D97-AF65-F5344CB8AC3E}">
        <p14:creationId xmlns:p14="http://schemas.microsoft.com/office/powerpoint/2010/main" val="2891096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 descr="Titelb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 y="0"/>
            <a:ext cx="12190189" cy="6856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Rectangle 9"/>
          <p:cNvSpPr>
            <a:spLocks noGrp="1" noChangeArrowheads="1"/>
          </p:cNvSpPr>
          <p:nvPr>
            <p:ph type="subTitle" sz="quarter" idx="1"/>
          </p:nvPr>
        </p:nvSpPr>
        <p:spPr>
          <a:xfrm>
            <a:off x="881460" y="3886152"/>
            <a:ext cx="10362113" cy="391639"/>
          </a:xfrm>
        </p:spPr>
        <p:txBody>
          <a:bodyPr lIns="91440" tIns="45720" rIns="91440" bIns="45720"/>
          <a:lstStyle>
            <a:lvl1pPr marL="0" indent="0">
              <a:buFontTx/>
              <a:buNone/>
              <a:defRPr sz="1633" b="1">
                <a:solidFill>
                  <a:schemeClr val="bg1"/>
                </a:solidFill>
              </a:defRPr>
            </a:lvl1pPr>
          </a:lstStyle>
          <a:p>
            <a:r>
              <a:rPr lang="nl-NL" smtClean="0"/>
              <a:t>Klik om de ondertitelstijl van het model te bewerken</a:t>
            </a:r>
            <a:endParaRPr lang="nl-NL"/>
          </a:p>
        </p:txBody>
      </p:sp>
      <p:sp>
        <p:nvSpPr>
          <p:cNvPr id="6147" name="Rectangle 3"/>
          <p:cNvSpPr>
            <a:spLocks noGrp="1" noChangeArrowheads="1"/>
          </p:cNvSpPr>
          <p:nvPr>
            <p:ph type="ctrTitle"/>
          </p:nvPr>
        </p:nvSpPr>
        <p:spPr>
          <a:xfrm>
            <a:off x="881460" y="3233900"/>
            <a:ext cx="10363924" cy="391639"/>
          </a:xfrm>
        </p:spPr>
        <p:txBody>
          <a:bodyPr/>
          <a:lstStyle>
            <a:lvl1pPr>
              <a:defRPr sz="2177">
                <a:solidFill>
                  <a:schemeClr val="bg1"/>
                </a:solidFill>
              </a:defRPr>
            </a:lvl1pPr>
          </a:lstStyle>
          <a:p>
            <a:r>
              <a:rPr lang="nl-NL" smtClean="0"/>
              <a:t>Klik om de stijl te bewerken</a:t>
            </a:r>
            <a:endParaRPr lang="nl-NL"/>
          </a:p>
        </p:txBody>
      </p:sp>
      <p:sp>
        <p:nvSpPr>
          <p:cNvPr id="5" name="Rectangle 5"/>
          <p:cNvSpPr>
            <a:spLocks noGrp="1" noChangeArrowheads="1"/>
          </p:cNvSpPr>
          <p:nvPr>
            <p:ph type="dt" sz="half" idx="10"/>
          </p:nvPr>
        </p:nvSpPr>
        <p:spPr/>
        <p:txBody>
          <a:bodyPr/>
          <a:lstStyle>
            <a:lvl1pPr>
              <a:defRPr>
                <a:solidFill>
                  <a:schemeClr val="tx1"/>
                </a:solidFill>
              </a:defRPr>
            </a:lvl1pPr>
          </a:lstStyle>
          <a:p>
            <a:pPr>
              <a:defRPr/>
            </a:pPr>
            <a:endParaRPr lang="nl-BE"/>
          </a:p>
        </p:txBody>
      </p:sp>
      <p:sp>
        <p:nvSpPr>
          <p:cNvPr id="6" name="Rectangle 6"/>
          <p:cNvSpPr>
            <a:spLocks noGrp="1" noChangeArrowheads="1"/>
          </p:cNvSpPr>
          <p:nvPr>
            <p:ph type="ftr" sz="quarter" idx="11"/>
          </p:nvPr>
        </p:nvSpPr>
        <p:spPr/>
        <p:txBody>
          <a:bodyPr/>
          <a:lstStyle>
            <a:lvl1pPr>
              <a:defRPr>
                <a:solidFill>
                  <a:schemeClr val="tx1"/>
                </a:solidFill>
              </a:defRPr>
            </a:lvl1pPr>
          </a:lstStyle>
          <a:p>
            <a:pPr>
              <a:defRPr/>
            </a:pPr>
            <a:endParaRPr lang="nl-BE"/>
          </a:p>
        </p:txBody>
      </p:sp>
      <p:sp>
        <p:nvSpPr>
          <p:cNvPr id="7" name="Rectangle 7"/>
          <p:cNvSpPr>
            <a:spLocks noGrp="1" noChangeArrowheads="1"/>
          </p:cNvSpPr>
          <p:nvPr>
            <p:ph type="sldNum" sz="quarter" idx="12"/>
          </p:nvPr>
        </p:nvSpPr>
        <p:spPr/>
        <p:txBody>
          <a:bodyPr/>
          <a:lstStyle>
            <a:lvl1pPr>
              <a:defRPr>
                <a:solidFill>
                  <a:schemeClr val="tx1"/>
                </a:solidFill>
              </a:defRPr>
            </a:lvl1pPr>
          </a:lstStyle>
          <a:p>
            <a:fld id="{E0D5E649-B8C1-40BB-8F46-148ADFB532C3}" type="slidenum">
              <a:rPr lang="nl-NL" altLang="nl-BE"/>
              <a:pPr/>
              <a:t>‹nr.›</a:t>
            </a:fld>
            <a:endParaRPr lang="nl-NL" altLang="nl-BE"/>
          </a:p>
        </p:txBody>
      </p:sp>
    </p:spTree>
    <p:extLst>
      <p:ext uri="{BB962C8B-B14F-4D97-AF65-F5344CB8AC3E}">
        <p14:creationId xmlns:p14="http://schemas.microsoft.com/office/powerpoint/2010/main" val="1666609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BE"/>
          </a:p>
        </p:txBody>
      </p:sp>
      <p:sp>
        <p:nvSpPr>
          <p:cNvPr id="5" name="Rectangle 5"/>
          <p:cNvSpPr>
            <a:spLocks noGrp="1" noChangeArrowheads="1"/>
          </p:cNvSpPr>
          <p:nvPr>
            <p:ph type="ftr" sz="quarter" idx="11"/>
          </p:nvPr>
        </p:nvSpPr>
        <p:spPr>
          <a:ln/>
        </p:spPr>
        <p:txBody>
          <a:bodyPr/>
          <a:lstStyle>
            <a:lvl1pPr>
              <a:defRPr/>
            </a:lvl1pPr>
          </a:lstStyle>
          <a:p>
            <a:pPr>
              <a:defRPr/>
            </a:pPr>
            <a:endParaRPr lang="nl-BE"/>
          </a:p>
        </p:txBody>
      </p:sp>
      <p:sp>
        <p:nvSpPr>
          <p:cNvPr id="6" name="Rectangle 6"/>
          <p:cNvSpPr>
            <a:spLocks noGrp="1" noChangeArrowheads="1"/>
          </p:cNvSpPr>
          <p:nvPr>
            <p:ph type="sldNum" sz="quarter" idx="12"/>
          </p:nvPr>
        </p:nvSpPr>
        <p:spPr>
          <a:ln/>
        </p:spPr>
        <p:txBody>
          <a:bodyPr/>
          <a:lstStyle>
            <a:lvl1pPr>
              <a:defRPr/>
            </a:lvl1pPr>
          </a:lstStyle>
          <a:p>
            <a:fld id="{48805F29-B41B-45AE-9027-E11958DA1ABB}" type="slidenum">
              <a:rPr lang="nl-NL" altLang="nl-BE"/>
              <a:pPr/>
              <a:t>‹nr.›</a:t>
            </a:fld>
            <a:endParaRPr lang="nl-NL" altLang="nl-BE"/>
          </a:p>
        </p:txBody>
      </p:sp>
    </p:spTree>
    <p:extLst>
      <p:ext uri="{BB962C8B-B14F-4D97-AF65-F5344CB8AC3E}">
        <p14:creationId xmlns:p14="http://schemas.microsoft.com/office/powerpoint/2010/main" val="1311358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2908" y="4407378"/>
            <a:ext cx="10363924" cy="1362097"/>
          </a:xfrm>
        </p:spPr>
        <p:txBody>
          <a:bodyPr anchor="t"/>
          <a:lstStyle>
            <a:lvl1pPr algn="l">
              <a:defRPr sz="3628"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2908" y="2907056"/>
            <a:ext cx="10363924" cy="1500322"/>
          </a:xfrm>
        </p:spPr>
        <p:txBody>
          <a:bodyPr anchor="b"/>
          <a:lstStyle>
            <a:lvl1pPr marL="0" indent="0">
              <a:buNone/>
              <a:defRPr sz="1814"/>
            </a:lvl1pPr>
            <a:lvl2pPr marL="414680" indent="0">
              <a:buNone/>
              <a:defRPr sz="1633"/>
            </a:lvl2pPr>
            <a:lvl3pPr marL="829361" indent="0">
              <a:buNone/>
              <a:defRPr sz="1451"/>
            </a:lvl3pPr>
            <a:lvl4pPr marL="1244041" indent="0">
              <a:buNone/>
              <a:defRPr sz="1270"/>
            </a:lvl4pPr>
            <a:lvl5pPr marL="1658722" indent="0">
              <a:buNone/>
              <a:defRPr sz="1270"/>
            </a:lvl5pPr>
            <a:lvl6pPr marL="2073402" indent="0">
              <a:buNone/>
              <a:defRPr sz="1270"/>
            </a:lvl6pPr>
            <a:lvl7pPr marL="2488082" indent="0">
              <a:buNone/>
              <a:defRPr sz="1270"/>
            </a:lvl7pPr>
            <a:lvl8pPr marL="2902763" indent="0">
              <a:buNone/>
              <a:defRPr sz="1270"/>
            </a:lvl8pPr>
            <a:lvl9pPr marL="3317443" indent="0">
              <a:buNone/>
              <a:defRPr sz="127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BE"/>
          </a:p>
        </p:txBody>
      </p:sp>
      <p:sp>
        <p:nvSpPr>
          <p:cNvPr id="5" name="Rectangle 5"/>
          <p:cNvSpPr>
            <a:spLocks noGrp="1" noChangeArrowheads="1"/>
          </p:cNvSpPr>
          <p:nvPr>
            <p:ph type="ftr" sz="quarter" idx="11"/>
          </p:nvPr>
        </p:nvSpPr>
        <p:spPr>
          <a:ln/>
        </p:spPr>
        <p:txBody>
          <a:bodyPr/>
          <a:lstStyle>
            <a:lvl1pPr>
              <a:defRPr/>
            </a:lvl1pPr>
          </a:lstStyle>
          <a:p>
            <a:pPr>
              <a:defRPr/>
            </a:pPr>
            <a:endParaRPr lang="nl-BE"/>
          </a:p>
        </p:txBody>
      </p:sp>
      <p:sp>
        <p:nvSpPr>
          <p:cNvPr id="6" name="Rectangle 6"/>
          <p:cNvSpPr>
            <a:spLocks noGrp="1" noChangeArrowheads="1"/>
          </p:cNvSpPr>
          <p:nvPr>
            <p:ph type="sldNum" sz="quarter" idx="12"/>
          </p:nvPr>
        </p:nvSpPr>
        <p:spPr>
          <a:ln/>
        </p:spPr>
        <p:txBody>
          <a:bodyPr/>
          <a:lstStyle>
            <a:lvl1pPr>
              <a:defRPr/>
            </a:lvl1pPr>
          </a:lstStyle>
          <a:p>
            <a:fld id="{781CACA3-6416-4378-9165-766C2C7FE375}" type="slidenum">
              <a:rPr lang="nl-NL" altLang="nl-BE"/>
              <a:pPr/>
              <a:t>‹nr.›</a:t>
            </a:fld>
            <a:endParaRPr lang="nl-NL" altLang="nl-BE"/>
          </a:p>
        </p:txBody>
      </p:sp>
    </p:spTree>
    <p:extLst>
      <p:ext uri="{BB962C8B-B14F-4D97-AF65-F5344CB8AC3E}">
        <p14:creationId xmlns:p14="http://schemas.microsoft.com/office/powerpoint/2010/main" val="235330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1333953" y="2056104"/>
            <a:ext cx="5037163" cy="405029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544875" y="2056104"/>
            <a:ext cx="5037164" cy="4050295"/>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nl-BE"/>
          </a:p>
        </p:txBody>
      </p:sp>
      <p:sp>
        <p:nvSpPr>
          <p:cNvPr id="6" name="Rectangle 5"/>
          <p:cNvSpPr>
            <a:spLocks noGrp="1" noChangeArrowheads="1"/>
          </p:cNvSpPr>
          <p:nvPr>
            <p:ph type="ftr" sz="quarter" idx="11"/>
          </p:nvPr>
        </p:nvSpPr>
        <p:spPr>
          <a:ln/>
        </p:spPr>
        <p:txBody>
          <a:bodyPr/>
          <a:lstStyle>
            <a:lvl1pPr>
              <a:defRPr/>
            </a:lvl1pPr>
          </a:lstStyle>
          <a:p>
            <a:pPr>
              <a:defRPr/>
            </a:pPr>
            <a:endParaRPr lang="nl-BE"/>
          </a:p>
        </p:txBody>
      </p:sp>
      <p:sp>
        <p:nvSpPr>
          <p:cNvPr id="7" name="Rectangle 6"/>
          <p:cNvSpPr>
            <a:spLocks noGrp="1" noChangeArrowheads="1"/>
          </p:cNvSpPr>
          <p:nvPr>
            <p:ph type="sldNum" sz="quarter" idx="12"/>
          </p:nvPr>
        </p:nvSpPr>
        <p:spPr>
          <a:ln/>
        </p:spPr>
        <p:txBody>
          <a:bodyPr/>
          <a:lstStyle>
            <a:lvl1pPr>
              <a:defRPr/>
            </a:lvl1pPr>
          </a:lstStyle>
          <a:p>
            <a:fld id="{24B19D99-C1FC-4957-AB3E-B5E500F8CEB5}" type="slidenum">
              <a:rPr lang="nl-NL" altLang="nl-BE"/>
              <a:pPr/>
              <a:t>‹nr.›</a:t>
            </a:fld>
            <a:endParaRPr lang="nl-NL" altLang="nl-BE"/>
          </a:p>
        </p:txBody>
      </p:sp>
    </p:spTree>
    <p:extLst>
      <p:ext uri="{BB962C8B-B14F-4D97-AF65-F5344CB8AC3E}">
        <p14:creationId xmlns:p14="http://schemas.microsoft.com/office/powerpoint/2010/main" val="3991158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963" y="275012"/>
            <a:ext cx="10972076" cy="114324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963" y="1534879"/>
            <a:ext cx="5386489"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nl-NL" smtClean="0"/>
              <a:t>Klik om de modelstijlen te bewerken</a:t>
            </a:r>
          </a:p>
        </p:txBody>
      </p:sp>
      <p:sp>
        <p:nvSpPr>
          <p:cNvPr id="4" name="Tijdelijke aanduiding voor inhoud 3"/>
          <p:cNvSpPr>
            <a:spLocks noGrp="1"/>
          </p:cNvSpPr>
          <p:nvPr>
            <p:ph sz="half" idx="2"/>
          </p:nvPr>
        </p:nvSpPr>
        <p:spPr>
          <a:xfrm>
            <a:off x="609963" y="2174172"/>
            <a:ext cx="5386489"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739" y="1534879"/>
            <a:ext cx="5388300" cy="639293"/>
          </a:xfrm>
        </p:spPr>
        <p:txBody>
          <a:bodyPr anchor="b"/>
          <a:lstStyle>
            <a:lvl1pPr marL="0" indent="0">
              <a:buNone/>
              <a:defRPr sz="2177" b="1"/>
            </a:lvl1pPr>
            <a:lvl2pPr marL="414680" indent="0">
              <a:buNone/>
              <a:defRPr sz="1814" b="1"/>
            </a:lvl2pPr>
            <a:lvl3pPr marL="829361" indent="0">
              <a:buNone/>
              <a:defRPr sz="1633" b="1"/>
            </a:lvl3pPr>
            <a:lvl4pPr marL="1244041" indent="0">
              <a:buNone/>
              <a:defRPr sz="1451" b="1"/>
            </a:lvl4pPr>
            <a:lvl5pPr marL="1658722" indent="0">
              <a:buNone/>
              <a:defRPr sz="1451" b="1"/>
            </a:lvl5pPr>
            <a:lvl6pPr marL="2073402" indent="0">
              <a:buNone/>
              <a:defRPr sz="1451" b="1"/>
            </a:lvl6pPr>
            <a:lvl7pPr marL="2488082" indent="0">
              <a:buNone/>
              <a:defRPr sz="1451" b="1"/>
            </a:lvl7pPr>
            <a:lvl8pPr marL="2902763" indent="0">
              <a:buNone/>
              <a:defRPr sz="1451" b="1"/>
            </a:lvl8pPr>
            <a:lvl9pPr marL="3317443" indent="0">
              <a:buNone/>
              <a:defRPr sz="1451" b="1"/>
            </a:lvl9pPr>
          </a:lstStyle>
          <a:p>
            <a:pPr lvl="0"/>
            <a:r>
              <a:rPr lang="nl-NL" smtClean="0"/>
              <a:t>Klik om de modelstijlen te bewerken</a:t>
            </a:r>
          </a:p>
        </p:txBody>
      </p:sp>
      <p:sp>
        <p:nvSpPr>
          <p:cNvPr id="6" name="Tijdelijke aanduiding voor inhoud 5"/>
          <p:cNvSpPr>
            <a:spLocks noGrp="1"/>
          </p:cNvSpPr>
          <p:nvPr>
            <p:ph sz="quarter" idx="4"/>
          </p:nvPr>
        </p:nvSpPr>
        <p:spPr>
          <a:xfrm>
            <a:off x="6193739" y="2174172"/>
            <a:ext cx="5388300" cy="395238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nl-BE"/>
          </a:p>
        </p:txBody>
      </p:sp>
      <p:sp>
        <p:nvSpPr>
          <p:cNvPr id="8" name="Rectangle 5"/>
          <p:cNvSpPr>
            <a:spLocks noGrp="1" noChangeArrowheads="1"/>
          </p:cNvSpPr>
          <p:nvPr>
            <p:ph type="ftr" sz="quarter" idx="11"/>
          </p:nvPr>
        </p:nvSpPr>
        <p:spPr>
          <a:ln/>
        </p:spPr>
        <p:txBody>
          <a:bodyPr/>
          <a:lstStyle>
            <a:lvl1pPr>
              <a:defRPr/>
            </a:lvl1pPr>
          </a:lstStyle>
          <a:p>
            <a:pPr>
              <a:defRPr/>
            </a:pPr>
            <a:endParaRPr lang="nl-BE"/>
          </a:p>
        </p:txBody>
      </p:sp>
      <p:sp>
        <p:nvSpPr>
          <p:cNvPr id="9" name="Rectangle 6"/>
          <p:cNvSpPr>
            <a:spLocks noGrp="1" noChangeArrowheads="1"/>
          </p:cNvSpPr>
          <p:nvPr>
            <p:ph type="sldNum" sz="quarter" idx="12"/>
          </p:nvPr>
        </p:nvSpPr>
        <p:spPr>
          <a:ln/>
        </p:spPr>
        <p:txBody>
          <a:bodyPr/>
          <a:lstStyle>
            <a:lvl1pPr>
              <a:defRPr/>
            </a:lvl1pPr>
          </a:lstStyle>
          <a:p>
            <a:fld id="{3C40CA23-D22D-4729-B1CC-6B8EFB4150F5}" type="slidenum">
              <a:rPr lang="nl-NL" altLang="nl-BE"/>
              <a:pPr/>
              <a:t>‹nr.›</a:t>
            </a:fld>
            <a:endParaRPr lang="nl-NL" altLang="nl-BE"/>
          </a:p>
        </p:txBody>
      </p:sp>
    </p:spTree>
    <p:extLst>
      <p:ext uri="{BB962C8B-B14F-4D97-AF65-F5344CB8AC3E}">
        <p14:creationId xmlns:p14="http://schemas.microsoft.com/office/powerpoint/2010/main" val="1331869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nl-BE"/>
          </a:p>
        </p:txBody>
      </p:sp>
      <p:sp>
        <p:nvSpPr>
          <p:cNvPr id="4" name="Rectangle 5"/>
          <p:cNvSpPr>
            <a:spLocks noGrp="1" noChangeArrowheads="1"/>
          </p:cNvSpPr>
          <p:nvPr>
            <p:ph type="ftr" sz="quarter" idx="11"/>
          </p:nvPr>
        </p:nvSpPr>
        <p:spPr>
          <a:ln/>
        </p:spPr>
        <p:txBody>
          <a:bodyPr/>
          <a:lstStyle>
            <a:lvl1pPr>
              <a:defRPr/>
            </a:lvl1pPr>
          </a:lstStyle>
          <a:p>
            <a:pPr>
              <a:defRPr/>
            </a:pPr>
            <a:endParaRPr lang="nl-BE"/>
          </a:p>
        </p:txBody>
      </p:sp>
      <p:sp>
        <p:nvSpPr>
          <p:cNvPr id="5" name="Rectangle 6"/>
          <p:cNvSpPr>
            <a:spLocks noGrp="1" noChangeArrowheads="1"/>
          </p:cNvSpPr>
          <p:nvPr>
            <p:ph type="sldNum" sz="quarter" idx="12"/>
          </p:nvPr>
        </p:nvSpPr>
        <p:spPr>
          <a:ln/>
        </p:spPr>
        <p:txBody>
          <a:bodyPr/>
          <a:lstStyle>
            <a:lvl1pPr>
              <a:defRPr/>
            </a:lvl1pPr>
          </a:lstStyle>
          <a:p>
            <a:fld id="{B7764A51-E44B-42EF-8E99-A21EA1376478}" type="slidenum">
              <a:rPr lang="nl-NL" altLang="nl-BE"/>
              <a:pPr/>
              <a:t>‹nr.›</a:t>
            </a:fld>
            <a:endParaRPr lang="nl-NL" altLang="nl-BE"/>
          </a:p>
        </p:txBody>
      </p:sp>
    </p:spTree>
    <p:extLst>
      <p:ext uri="{BB962C8B-B14F-4D97-AF65-F5344CB8AC3E}">
        <p14:creationId xmlns:p14="http://schemas.microsoft.com/office/powerpoint/2010/main" val="1655939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BE"/>
          </a:p>
        </p:txBody>
      </p:sp>
      <p:sp>
        <p:nvSpPr>
          <p:cNvPr id="3" name="Rectangle 5"/>
          <p:cNvSpPr>
            <a:spLocks noGrp="1" noChangeArrowheads="1"/>
          </p:cNvSpPr>
          <p:nvPr>
            <p:ph type="ftr" sz="quarter" idx="11"/>
          </p:nvPr>
        </p:nvSpPr>
        <p:spPr>
          <a:ln/>
        </p:spPr>
        <p:txBody>
          <a:bodyPr/>
          <a:lstStyle>
            <a:lvl1pPr>
              <a:defRPr/>
            </a:lvl1pPr>
          </a:lstStyle>
          <a:p>
            <a:pPr>
              <a:defRPr/>
            </a:pPr>
            <a:endParaRPr lang="nl-BE"/>
          </a:p>
        </p:txBody>
      </p:sp>
      <p:sp>
        <p:nvSpPr>
          <p:cNvPr id="4" name="Rectangle 6"/>
          <p:cNvSpPr>
            <a:spLocks noGrp="1" noChangeArrowheads="1"/>
          </p:cNvSpPr>
          <p:nvPr>
            <p:ph type="sldNum" sz="quarter" idx="12"/>
          </p:nvPr>
        </p:nvSpPr>
        <p:spPr>
          <a:ln/>
        </p:spPr>
        <p:txBody>
          <a:bodyPr/>
          <a:lstStyle>
            <a:lvl1pPr>
              <a:defRPr/>
            </a:lvl1pPr>
          </a:lstStyle>
          <a:p>
            <a:fld id="{6CE78337-B15E-47CC-9633-CFD2CF69A6FB}" type="slidenum">
              <a:rPr lang="nl-NL" altLang="nl-BE"/>
              <a:pPr/>
              <a:t>‹nr.›</a:t>
            </a:fld>
            <a:endParaRPr lang="nl-NL" altLang="nl-BE"/>
          </a:p>
        </p:txBody>
      </p:sp>
    </p:spTree>
    <p:extLst>
      <p:ext uri="{BB962C8B-B14F-4D97-AF65-F5344CB8AC3E}">
        <p14:creationId xmlns:p14="http://schemas.microsoft.com/office/powerpoint/2010/main" val="2709023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2909" y="4407379"/>
            <a:ext cx="10363924" cy="1362097"/>
          </a:xfrm>
        </p:spPr>
        <p:txBody>
          <a:bodyPr anchor="t"/>
          <a:lstStyle>
            <a:lvl1pPr algn="l">
              <a:defRPr sz="35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962909" y="2907056"/>
            <a:ext cx="10363924" cy="1500322"/>
          </a:xfrm>
        </p:spPr>
        <p:txBody>
          <a:bodyPr anchor="b"/>
          <a:lstStyle>
            <a:lvl1pPr marL="0" indent="0">
              <a:buNone/>
              <a:defRPr sz="1800"/>
            </a:lvl1pPr>
            <a:lvl2pPr marL="400736" indent="0">
              <a:buNone/>
              <a:defRPr sz="1600"/>
            </a:lvl2pPr>
            <a:lvl3pPr marL="801472" indent="0">
              <a:buNone/>
              <a:defRPr sz="1400"/>
            </a:lvl3pPr>
            <a:lvl4pPr marL="1202207" indent="0">
              <a:buNone/>
              <a:defRPr sz="1200"/>
            </a:lvl4pPr>
            <a:lvl5pPr marL="1602943" indent="0">
              <a:buNone/>
              <a:defRPr sz="1200"/>
            </a:lvl5pPr>
            <a:lvl6pPr marL="2003679" indent="0">
              <a:buNone/>
              <a:defRPr sz="1200"/>
            </a:lvl6pPr>
            <a:lvl7pPr marL="2404415" indent="0">
              <a:buNone/>
              <a:defRPr sz="1200"/>
            </a:lvl7pPr>
            <a:lvl8pPr marL="2805151" indent="0">
              <a:buNone/>
              <a:defRPr sz="1200"/>
            </a:lvl8pPr>
            <a:lvl9pPr marL="3205886" indent="0">
              <a:buNone/>
              <a:defRPr sz="1200"/>
            </a:lvl9pPr>
          </a:lstStyle>
          <a:p>
            <a:pPr lvl="0"/>
            <a:r>
              <a:rPr lang="nl-NL" smtClean="0"/>
              <a:t>Klik om de modelstijlen te bewerken</a:t>
            </a:r>
          </a:p>
        </p:txBody>
      </p:sp>
      <p:sp>
        <p:nvSpPr>
          <p:cNvPr id="4" name="Rectangle 4"/>
          <p:cNvSpPr>
            <a:spLocks noGrp="1" noChangeArrowheads="1"/>
          </p:cNvSpPr>
          <p:nvPr>
            <p:ph type="dt" sz="half" idx="10"/>
          </p:nvPr>
        </p:nvSpPr>
        <p:spPr>
          <a:ln/>
        </p:spPr>
        <p:txBody>
          <a:bodyPr/>
          <a:lstStyle>
            <a:lvl1pPr>
              <a:defRPr/>
            </a:lvl1pPr>
          </a:lstStyle>
          <a:p>
            <a:fld id="{2DFCD477-FE97-486A-921F-3DC2C0A13B2C}" type="datetime1">
              <a:rPr lang="nl-BE" smtClean="0">
                <a:solidFill>
                  <a:srgbClr val="FFFFFF"/>
                </a:solidFill>
              </a:rPr>
              <a:t>5-5-2020</a:t>
            </a:fld>
            <a:endParaRPr lang="nl-BE">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nl-BE">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1277233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963" y="273572"/>
            <a:ext cx="4010907" cy="1161958"/>
          </a:xfrm>
        </p:spPr>
        <p:txBody>
          <a:bodyPr anchor="b"/>
          <a:lstStyle>
            <a:lvl1pPr algn="l">
              <a:defRPr sz="1814" b="1"/>
            </a:lvl1pPr>
          </a:lstStyle>
          <a:p>
            <a:r>
              <a:rPr lang="nl-NL" smtClean="0"/>
              <a:t>Klik om de stijl te bewerken</a:t>
            </a:r>
            <a:endParaRPr lang="nl-BE"/>
          </a:p>
        </p:txBody>
      </p:sp>
      <p:sp>
        <p:nvSpPr>
          <p:cNvPr id="3" name="Tijdelijke aanduiding voor inhoud 2"/>
          <p:cNvSpPr>
            <a:spLocks noGrp="1"/>
          </p:cNvSpPr>
          <p:nvPr>
            <p:ph idx="1"/>
          </p:nvPr>
        </p:nvSpPr>
        <p:spPr>
          <a:xfrm>
            <a:off x="4767478" y="273571"/>
            <a:ext cx="6814561" cy="5852986"/>
          </a:xfrm>
        </p:spPr>
        <p:txBody>
          <a:bodyPr/>
          <a:lstStyle>
            <a:lvl1pPr>
              <a:defRPr sz="2902"/>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963" y="1435530"/>
            <a:ext cx="4010907" cy="4691027"/>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BE"/>
          </a:p>
        </p:txBody>
      </p:sp>
      <p:sp>
        <p:nvSpPr>
          <p:cNvPr id="6" name="Rectangle 5"/>
          <p:cNvSpPr>
            <a:spLocks noGrp="1" noChangeArrowheads="1"/>
          </p:cNvSpPr>
          <p:nvPr>
            <p:ph type="ftr" sz="quarter" idx="11"/>
          </p:nvPr>
        </p:nvSpPr>
        <p:spPr>
          <a:ln/>
        </p:spPr>
        <p:txBody>
          <a:bodyPr/>
          <a:lstStyle>
            <a:lvl1pPr>
              <a:defRPr/>
            </a:lvl1pPr>
          </a:lstStyle>
          <a:p>
            <a:pPr>
              <a:defRPr/>
            </a:pPr>
            <a:endParaRPr lang="nl-BE"/>
          </a:p>
        </p:txBody>
      </p:sp>
      <p:sp>
        <p:nvSpPr>
          <p:cNvPr id="7" name="Rectangle 6"/>
          <p:cNvSpPr>
            <a:spLocks noGrp="1" noChangeArrowheads="1"/>
          </p:cNvSpPr>
          <p:nvPr>
            <p:ph type="sldNum" sz="quarter" idx="12"/>
          </p:nvPr>
        </p:nvSpPr>
        <p:spPr>
          <a:ln/>
        </p:spPr>
        <p:txBody>
          <a:bodyPr/>
          <a:lstStyle>
            <a:lvl1pPr>
              <a:defRPr/>
            </a:lvl1pPr>
          </a:lstStyle>
          <a:p>
            <a:fld id="{E45B452F-DD6C-4EC1-81CB-D12616963E3A}" type="slidenum">
              <a:rPr lang="nl-NL" altLang="nl-BE"/>
              <a:pPr/>
              <a:t>‹nr.›</a:t>
            </a:fld>
            <a:endParaRPr lang="nl-NL" altLang="nl-BE"/>
          </a:p>
        </p:txBody>
      </p:sp>
    </p:spTree>
    <p:extLst>
      <p:ext uri="{BB962C8B-B14F-4D97-AF65-F5344CB8AC3E}">
        <p14:creationId xmlns:p14="http://schemas.microsoft.com/office/powerpoint/2010/main" val="321303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169" y="4800456"/>
            <a:ext cx="7315924" cy="567300"/>
          </a:xfrm>
        </p:spPr>
        <p:txBody>
          <a:bodyPr anchor="b"/>
          <a:lstStyle>
            <a:lvl1pPr algn="l">
              <a:defRPr sz="1814"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169" y="613376"/>
            <a:ext cx="7315924" cy="4113648"/>
          </a:xfrm>
        </p:spPr>
        <p:txBody>
          <a:bodyPr/>
          <a:lstStyle>
            <a:lvl1pPr marL="0" indent="0">
              <a:buNone/>
              <a:defRPr sz="2902"/>
            </a:lvl1pPr>
            <a:lvl2pPr marL="414680" indent="0">
              <a:buNone/>
              <a:defRPr sz="2540"/>
            </a:lvl2pPr>
            <a:lvl3pPr marL="829361" indent="0">
              <a:buNone/>
              <a:defRPr sz="2177"/>
            </a:lvl3pPr>
            <a:lvl4pPr marL="1244041" indent="0">
              <a:buNone/>
              <a:defRPr sz="1814"/>
            </a:lvl4pPr>
            <a:lvl5pPr marL="1658722" indent="0">
              <a:buNone/>
              <a:defRPr sz="1814"/>
            </a:lvl5pPr>
            <a:lvl6pPr marL="2073402" indent="0">
              <a:buNone/>
              <a:defRPr sz="1814"/>
            </a:lvl6pPr>
            <a:lvl7pPr marL="2488082" indent="0">
              <a:buNone/>
              <a:defRPr sz="1814"/>
            </a:lvl7pPr>
            <a:lvl8pPr marL="2902763" indent="0">
              <a:buNone/>
              <a:defRPr sz="1814"/>
            </a:lvl8pPr>
            <a:lvl9pPr marL="3317443" indent="0">
              <a:buNone/>
              <a:defRPr sz="1814"/>
            </a:lvl9pPr>
          </a:lstStyle>
          <a:p>
            <a:pPr lvl="0"/>
            <a:r>
              <a:rPr lang="nl-NL" noProof="0" smtClean="0"/>
              <a:t>Klik op het pictogram als u een afbeelding wilt toevoegen</a:t>
            </a:r>
            <a:endParaRPr lang="nl-BE" noProof="0" smtClean="0"/>
          </a:p>
        </p:txBody>
      </p:sp>
      <p:sp>
        <p:nvSpPr>
          <p:cNvPr id="4" name="Tijdelijke aanduiding voor tekst 3"/>
          <p:cNvSpPr>
            <a:spLocks noGrp="1"/>
          </p:cNvSpPr>
          <p:nvPr>
            <p:ph type="body" sz="half" idx="2"/>
          </p:nvPr>
        </p:nvSpPr>
        <p:spPr>
          <a:xfrm>
            <a:off x="2389169" y="5367757"/>
            <a:ext cx="7315924" cy="804876"/>
          </a:xfrm>
        </p:spPr>
        <p:txBody>
          <a:bodyPr/>
          <a:lstStyle>
            <a:lvl1pPr marL="0" indent="0">
              <a:buNone/>
              <a:defRPr sz="1270"/>
            </a:lvl1pPr>
            <a:lvl2pPr marL="414680" indent="0">
              <a:buNone/>
              <a:defRPr sz="1088"/>
            </a:lvl2pPr>
            <a:lvl3pPr marL="829361" indent="0">
              <a:buNone/>
              <a:defRPr sz="907"/>
            </a:lvl3pPr>
            <a:lvl4pPr marL="1244041" indent="0">
              <a:buNone/>
              <a:defRPr sz="816"/>
            </a:lvl4pPr>
            <a:lvl5pPr marL="1658722" indent="0">
              <a:buNone/>
              <a:defRPr sz="816"/>
            </a:lvl5pPr>
            <a:lvl6pPr marL="2073402" indent="0">
              <a:buNone/>
              <a:defRPr sz="816"/>
            </a:lvl6pPr>
            <a:lvl7pPr marL="2488082" indent="0">
              <a:buNone/>
              <a:defRPr sz="816"/>
            </a:lvl7pPr>
            <a:lvl8pPr marL="2902763" indent="0">
              <a:buNone/>
              <a:defRPr sz="816"/>
            </a:lvl8pPr>
            <a:lvl9pPr marL="3317443" indent="0">
              <a:buNone/>
              <a:defRPr sz="816"/>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BE"/>
          </a:p>
        </p:txBody>
      </p:sp>
      <p:sp>
        <p:nvSpPr>
          <p:cNvPr id="6" name="Rectangle 5"/>
          <p:cNvSpPr>
            <a:spLocks noGrp="1" noChangeArrowheads="1"/>
          </p:cNvSpPr>
          <p:nvPr>
            <p:ph type="ftr" sz="quarter" idx="11"/>
          </p:nvPr>
        </p:nvSpPr>
        <p:spPr>
          <a:ln/>
        </p:spPr>
        <p:txBody>
          <a:bodyPr/>
          <a:lstStyle>
            <a:lvl1pPr>
              <a:defRPr/>
            </a:lvl1pPr>
          </a:lstStyle>
          <a:p>
            <a:pPr>
              <a:defRPr/>
            </a:pPr>
            <a:endParaRPr lang="nl-BE"/>
          </a:p>
        </p:txBody>
      </p:sp>
      <p:sp>
        <p:nvSpPr>
          <p:cNvPr id="7" name="Rectangle 6"/>
          <p:cNvSpPr>
            <a:spLocks noGrp="1" noChangeArrowheads="1"/>
          </p:cNvSpPr>
          <p:nvPr>
            <p:ph type="sldNum" sz="quarter" idx="12"/>
          </p:nvPr>
        </p:nvSpPr>
        <p:spPr>
          <a:ln/>
        </p:spPr>
        <p:txBody>
          <a:bodyPr/>
          <a:lstStyle>
            <a:lvl1pPr>
              <a:defRPr/>
            </a:lvl1pPr>
          </a:lstStyle>
          <a:p>
            <a:fld id="{80312E25-D9D2-4B1D-AE62-F018731F63F8}" type="slidenum">
              <a:rPr lang="nl-NL" altLang="nl-BE"/>
              <a:pPr/>
              <a:t>‹nr.›</a:t>
            </a:fld>
            <a:endParaRPr lang="nl-NL" altLang="nl-BE"/>
          </a:p>
        </p:txBody>
      </p:sp>
    </p:spTree>
    <p:extLst>
      <p:ext uri="{BB962C8B-B14F-4D97-AF65-F5344CB8AC3E}">
        <p14:creationId xmlns:p14="http://schemas.microsoft.com/office/powerpoint/2010/main" val="20090324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BE"/>
          </a:p>
        </p:txBody>
      </p:sp>
      <p:sp>
        <p:nvSpPr>
          <p:cNvPr id="5" name="Rectangle 5"/>
          <p:cNvSpPr>
            <a:spLocks noGrp="1" noChangeArrowheads="1"/>
          </p:cNvSpPr>
          <p:nvPr>
            <p:ph type="ftr" sz="quarter" idx="11"/>
          </p:nvPr>
        </p:nvSpPr>
        <p:spPr>
          <a:ln/>
        </p:spPr>
        <p:txBody>
          <a:bodyPr/>
          <a:lstStyle>
            <a:lvl1pPr>
              <a:defRPr/>
            </a:lvl1pPr>
          </a:lstStyle>
          <a:p>
            <a:pPr>
              <a:defRPr/>
            </a:pPr>
            <a:endParaRPr lang="nl-BE"/>
          </a:p>
        </p:txBody>
      </p:sp>
      <p:sp>
        <p:nvSpPr>
          <p:cNvPr id="6" name="Rectangle 6"/>
          <p:cNvSpPr>
            <a:spLocks noGrp="1" noChangeArrowheads="1"/>
          </p:cNvSpPr>
          <p:nvPr>
            <p:ph type="sldNum" sz="quarter" idx="12"/>
          </p:nvPr>
        </p:nvSpPr>
        <p:spPr>
          <a:ln/>
        </p:spPr>
        <p:txBody>
          <a:bodyPr/>
          <a:lstStyle>
            <a:lvl1pPr>
              <a:defRPr/>
            </a:lvl1pPr>
          </a:lstStyle>
          <a:p>
            <a:fld id="{B82E3BC4-83C5-44A9-8EAD-037DBEEBDEB4}" type="slidenum">
              <a:rPr lang="nl-NL" altLang="nl-BE"/>
              <a:pPr/>
              <a:t>‹nr.›</a:t>
            </a:fld>
            <a:endParaRPr lang="nl-NL" altLang="nl-BE"/>
          </a:p>
        </p:txBody>
      </p:sp>
    </p:spTree>
    <p:extLst>
      <p:ext uri="{BB962C8B-B14F-4D97-AF65-F5344CB8AC3E}">
        <p14:creationId xmlns:p14="http://schemas.microsoft.com/office/powerpoint/2010/main" val="972983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20922" y="1141801"/>
            <a:ext cx="2561117" cy="496459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1333953" y="1141801"/>
            <a:ext cx="7513211" cy="496459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nl-BE"/>
          </a:p>
        </p:txBody>
      </p:sp>
      <p:sp>
        <p:nvSpPr>
          <p:cNvPr id="5" name="Rectangle 5"/>
          <p:cNvSpPr>
            <a:spLocks noGrp="1" noChangeArrowheads="1"/>
          </p:cNvSpPr>
          <p:nvPr>
            <p:ph type="ftr" sz="quarter" idx="11"/>
          </p:nvPr>
        </p:nvSpPr>
        <p:spPr>
          <a:ln/>
        </p:spPr>
        <p:txBody>
          <a:bodyPr/>
          <a:lstStyle>
            <a:lvl1pPr>
              <a:defRPr/>
            </a:lvl1pPr>
          </a:lstStyle>
          <a:p>
            <a:pPr>
              <a:defRPr/>
            </a:pPr>
            <a:endParaRPr lang="nl-BE"/>
          </a:p>
        </p:txBody>
      </p:sp>
      <p:sp>
        <p:nvSpPr>
          <p:cNvPr id="6" name="Rectangle 6"/>
          <p:cNvSpPr>
            <a:spLocks noGrp="1" noChangeArrowheads="1"/>
          </p:cNvSpPr>
          <p:nvPr>
            <p:ph type="sldNum" sz="quarter" idx="12"/>
          </p:nvPr>
        </p:nvSpPr>
        <p:spPr>
          <a:ln/>
        </p:spPr>
        <p:txBody>
          <a:bodyPr/>
          <a:lstStyle>
            <a:lvl1pPr>
              <a:defRPr/>
            </a:lvl1pPr>
          </a:lstStyle>
          <a:p>
            <a:fld id="{76F4A3B7-607D-46D1-B9E2-F2D99DF82FD8}" type="slidenum">
              <a:rPr lang="nl-NL" altLang="nl-BE"/>
              <a:pPr/>
              <a:t>‹nr.›</a:t>
            </a:fld>
            <a:endParaRPr lang="nl-NL" altLang="nl-BE"/>
          </a:p>
        </p:txBody>
      </p:sp>
    </p:spTree>
    <p:extLst>
      <p:ext uri="{BB962C8B-B14F-4D97-AF65-F5344CB8AC3E}">
        <p14:creationId xmlns:p14="http://schemas.microsoft.com/office/powerpoint/2010/main" val="877679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1333953" y="2056105"/>
            <a:ext cx="5037163" cy="405029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544875" y="2056105"/>
            <a:ext cx="5037164" cy="4050295"/>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Rectangle 4"/>
          <p:cNvSpPr>
            <a:spLocks noGrp="1" noChangeArrowheads="1"/>
          </p:cNvSpPr>
          <p:nvPr>
            <p:ph type="dt" sz="half" idx="10"/>
          </p:nvPr>
        </p:nvSpPr>
        <p:spPr>
          <a:ln/>
        </p:spPr>
        <p:txBody>
          <a:bodyPr/>
          <a:lstStyle>
            <a:lvl1pPr>
              <a:defRPr/>
            </a:lvl1pPr>
          </a:lstStyle>
          <a:p>
            <a:fld id="{01AE2727-0603-4BB4-8F2D-3EA33B24C8D7}" type="datetime1">
              <a:rPr lang="nl-BE" smtClean="0">
                <a:solidFill>
                  <a:srgbClr val="FFFFFF"/>
                </a:solidFill>
              </a:rPr>
              <a:t>5-5-2020</a:t>
            </a:fld>
            <a:endParaRPr lang="nl-B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nl-B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4210946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963" y="275012"/>
            <a:ext cx="10972076" cy="1143240"/>
          </a:xfrm>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963" y="1534880"/>
            <a:ext cx="5386489"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nl-NL" smtClean="0"/>
              <a:t>Klik om de modelstijlen te bewerken</a:t>
            </a:r>
          </a:p>
        </p:txBody>
      </p:sp>
      <p:sp>
        <p:nvSpPr>
          <p:cNvPr id="4" name="Tijdelijke aanduiding voor inhoud 3"/>
          <p:cNvSpPr>
            <a:spLocks noGrp="1"/>
          </p:cNvSpPr>
          <p:nvPr>
            <p:ph sz="half" idx="2"/>
          </p:nvPr>
        </p:nvSpPr>
        <p:spPr>
          <a:xfrm>
            <a:off x="609963" y="2174173"/>
            <a:ext cx="5386489"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739" y="1534880"/>
            <a:ext cx="5388300" cy="639293"/>
          </a:xfrm>
        </p:spPr>
        <p:txBody>
          <a:bodyPr anchor="b"/>
          <a:lstStyle>
            <a:lvl1pPr marL="0" indent="0">
              <a:buNone/>
              <a:defRPr sz="2100" b="1"/>
            </a:lvl1pPr>
            <a:lvl2pPr marL="400736" indent="0">
              <a:buNone/>
              <a:defRPr sz="1800" b="1"/>
            </a:lvl2pPr>
            <a:lvl3pPr marL="801472" indent="0">
              <a:buNone/>
              <a:defRPr sz="1600" b="1"/>
            </a:lvl3pPr>
            <a:lvl4pPr marL="1202207" indent="0">
              <a:buNone/>
              <a:defRPr sz="1400" b="1"/>
            </a:lvl4pPr>
            <a:lvl5pPr marL="1602943" indent="0">
              <a:buNone/>
              <a:defRPr sz="1400" b="1"/>
            </a:lvl5pPr>
            <a:lvl6pPr marL="2003679" indent="0">
              <a:buNone/>
              <a:defRPr sz="1400" b="1"/>
            </a:lvl6pPr>
            <a:lvl7pPr marL="2404415" indent="0">
              <a:buNone/>
              <a:defRPr sz="1400" b="1"/>
            </a:lvl7pPr>
            <a:lvl8pPr marL="2805151" indent="0">
              <a:buNone/>
              <a:defRPr sz="1400" b="1"/>
            </a:lvl8pPr>
            <a:lvl9pPr marL="3205886" indent="0">
              <a:buNone/>
              <a:defRPr sz="14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739" y="2174173"/>
            <a:ext cx="5388300" cy="3952385"/>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Rectangle 4"/>
          <p:cNvSpPr>
            <a:spLocks noGrp="1" noChangeArrowheads="1"/>
          </p:cNvSpPr>
          <p:nvPr>
            <p:ph type="dt" sz="half" idx="10"/>
          </p:nvPr>
        </p:nvSpPr>
        <p:spPr>
          <a:ln/>
        </p:spPr>
        <p:txBody>
          <a:bodyPr/>
          <a:lstStyle>
            <a:lvl1pPr>
              <a:defRPr/>
            </a:lvl1pPr>
          </a:lstStyle>
          <a:p>
            <a:fld id="{C059060C-D067-433C-AA8D-9A869CEE5D07}" type="datetime1">
              <a:rPr lang="nl-BE" smtClean="0">
                <a:solidFill>
                  <a:srgbClr val="FFFFFF"/>
                </a:solidFill>
              </a:rPr>
              <a:t>5-5-2020</a:t>
            </a:fld>
            <a:endParaRPr lang="nl-BE">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endParaRPr lang="nl-BE">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257592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Rectangle 4"/>
          <p:cNvSpPr>
            <a:spLocks noGrp="1" noChangeArrowheads="1"/>
          </p:cNvSpPr>
          <p:nvPr>
            <p:ph type="dt" sz="half" idx="10"/>
          </p:nvPr>
        </p:nvSpPr>
        <p:spPr>
          <a:ln/>
        </p:spPr>
        <p:txBody>
          <a:bodyPr/>
          <a:lstStyle>
            <a:lvl1pPr>
              <a:defRPr/>
            </a:lvl1pPr>
          </a:lstStyle>
          <a:p>
            <a:fld id="{07BBC8E1-BDF4-4055-BE97-ADF070DCE8DB}" type="datetime1">
              <a:rPr lang="nl-BE" smtClean="0">
                <a:solidFill>
                  <a:srgbClr val="FFFFFF"/>
                </a:solidFill>
              </a:rPr>
              <a:t>5-5-2020</a:t>
            </a:fld>
            <a:endParaRPr lang="nl-BE">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endParaRPr lang="nl-BE">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1595307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EA423147-A5DE-41A2-8C7F-CDB3750E6F67}" type="datetime1">
              <a:rPr lang="nl-BE" smtClean="0">
                <a:solidFill>
                  <a:srgbClr val="FFFFFF"/>
                </a:solidFill>
              </a:rPr>
              <a:t>5-5-2020</a:t>
            </a:fld>
            <a:endParaRPr lang="nl-BE">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endParaRPr lang="nl-BE">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659787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963" y="273572"/>
            <a:ext cx="4010908" cy="1161958"/>
          </a:xfrm>
        </p:spPr>
        <p:txBody>
          <a:bodyPr anchor="b"/>
          <a:lstStyle>
            <a:lvl1pPr algn="l">
              <a:defRPr sz="1800" b="1"/>
            </a:lvl1pPr>
          </a:lstStyle>
          <a:p>
            <a:r>
              <a:rPr lang="nl-NL" smtClean="0"/>
              <a:t>Klik om de stijl te bewerken</a:t>
            </a:r>
            <a:endParaRPr lang="nl-BE"/>
          </a:p>
        </p:txBody>
      </p:sp>
      <p:sp>
        <p:nvSpPr>
          <p:cNvPr id="3" name="Tijdelijke aanduiding voor inhoud 2"/>
          <p:cNvSpPr>
            <a:spLocks noGrp="1"/>
          </p:cNvSpPr>
          <p:nvPr>
            <p:ph idx="1"/>
          </p:nvPr>
        </p:nvSpPr>
        <p:spPr>
          <a:xfrm>
            <a:off x="4767478" y="273571"/>
            <a:ext cx="6814561" cy="5852986"/>
          </a:xfrm>
        </p:spPr>
        <p:txBody>
          <a:bodyPr/>
          <a:lstStyle>
            <a:lvl1pPr>
              <a:defRPr sz="28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609963" y="1435531"/>
            <a:ext cx="4010908" cy="4691027"/>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fld id="{8CD41C6D-DD54-412F-8C2E-3E90AF81F34F}" type="datetime1">
              <a:rPr lang="nl-BE" smtClean="0">
                <a:solidFill>
                  <a:srgbClr val="FFFFFF"/>
                </a:solidFill>
              </a:rPr>
              <a:t>5-5-2020</a:t>
            </a:fld>
            <a:endParaRPr lang="nl-B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nl-B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617360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170" y="4800456"/>
            <a:ext cx="7315924" cy="567300"/>
          </a:xfrm>
        </p:spPr>
        <p:txBody>
          <a:bodyPr anchor="b"/>
          <a:lstStyle>
            <a:lvl1pPr algn="l">
              <a:defRPr sz="18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170" y="613376"/>
            <a:ext cx="7315924" cy="4113648"/>
          </a:xfrm>
        </p:spPr>
        <p:txBody>
          <a:bodyPr/>
          <a:lstStyle>
            <a:lvl1pPr marL="0" indent="0">
              <a:buNone/>
              <a:defRPr sz="2800"/>
            </a:lvl1pPr>
            <a:lvl2pPr marL="400736" indent="0">
              <a:buNone/>
              <a:defRPr sz="2500"/>
            </a:lvl2pPr>
            <a:lvl3pPr marL="801472" indent="0">
              <a:buNone/>
              <a:defRPr sz="2100"/>
            </a:lvl3pPr>
            <a:lvl4pPr marL="1202207" indent="0">
              <a:buNone/>
              <a:defRPr sz="1800"/>
            </a:lvl4pPr>
            <a:lvl5pPr marL="1602943" indent="0">
              <a:buNone/>
              <a:defRPr sz="1800"/>
            </a:lvl5pPr>
            <a:lvl6pPr marL="2003679" indent="0">
              <a:buNone/>
              <a:defRPr sz="1800"/>
            </a:lvl6pPr>
            <a:lvl7pPr marL="2404415" indent="0">
              <a:buNone/>
              <a:defRPr sz="1800"/>
            </a:lvl7pPr>
            <a:lvl8pPr marL="2805151" indent="0">
              <a:buNone/>
              <a:defRPr sz="1800"/>
            </a:lvl8pPr>
            <a:lvl9pPr marL="3205886" indent="0">
              <a:buNone/>
              <a:defRPr sz="1800"/>
            </a:lvl9pPr>
          </a:lstStyle>
          <a:p>
            <a:pPr lvl="0"/>
            <a:r>
              <a:rPr lang="nl-NL" noProof="0" smtClean="0"/>
              <a:t>Klik op het pictogram als u een afbeelding wilt toevoegen</a:t>
            </a:r>
            <a:endParaRPr lang="nl-BE" noProof="0" smtClean="0"/>
          </a:p>
        </p:txBody>
      </p:sp>
      <p:sp>
        <p:nvSpPr>
          <p:cNvPr id="4" name="Tijdelijke aanduiding voor tekst 3"/>
          <p:cNvSpPr>
            <a:spLocks noGrp="1"/>
          </p:cNvSpPr>
          <p:nvPr>
            <p:ph type="body" sz="half" idx="2"/>
          </p:nvPr>
        </p:nvSpPr>
        <p:spPr>
          <a:xfrm>
            <a:off x="2389170" y="5367757"/>
            <a:ext cx="7315924" cy="804876"/>
          </a:xfrm>
        </p:spPr>
        <p:txBody>
          <a:bodyPr/>
          <a:lstStyle>
            <a:lvl1pPr marL="0" indent="0">
              <a:buNone/>
              <a:defRPr sz="1200"/>
            </a:lvl1pPr>
            <a:lvl2pPr marL="400736" indent="0">
              <a:buNone/>
              <a:defRPr sz="1100"/>
            </a:lvl2pPr>
            <a:lvl3pPr marL="801472" indent="0">
              <a:buNone/>
              <a:defRPr sz="900"/>
            </a:lvl3pPr>
            <a:lvl4pPr marL="1202207" indent="0">
              <a:buNone/>
              <a:defRPr sz="800"/>
            </a:lvl4pPr>
            <a:lvl5pPr marL="1602943" indent="0">
              <a:buNone/>
              <a:defRPr sz="800"/>
            </a:lvl5pPr>
            <a:lvl6pPr marL="2003679" indent="0">
              <a:buNone/>
              <a:defRPr sz="800"/>
            </a:lvl6pPr>
            <a:lvl7pPr marL="2404415" indent="0">
              <a:buNone/>
              <a:defRPr sz="800"/>
            </a:lvl7pPr>
            <a:lvl8pPr marL="2805151" indent="0">
              <a:buNone/>
              <a:defRPr sz="800"/>
            </a:lvl8pPr>
            <a:lvl9pPr marL="3205886" indent="0">
              <a:buNone/>
              <a:defRPr sz="800"/>
            </a:lvl9pPr>
          </a:lstStyle>
          <a:p>
            <a:pPr lvl="0"/>
            <a:r>
              <a:rPr lang="nl-NL" smtClean="0"/>
              <a:t>Klik om de modelstijlen te bewerken</a:t>
            </a:r>
          </a:p>
        </p:txBody>
      </p:sp>
      <p:sp>
        <p:nvSpPr>
          <p:cNvPr id="5" name="Rectangle 4"/>
          <p:cNvSpPr>
            <a:spLocks noGrp="1" noChangeArrowheads="1"/>
          </p:cNvSpPr>
          <p:nvPr>
            <p:ph type="dt" sz="half" idx="10"/>
          </p:nvPr>
        </p:nvSpPr>
        <p:spPr>
          <a:ln/>
        </p:spPr>
        <p:txBody>
          <a:bodyPr/>
          <a:lstStyle>
            <a:lvl1pPr>
              <a:defRPr/>
            </a:lvl1pPr>
          </a:lstStyle>
          <a:p>
            <a:fld id="{C2705573-D6FE-4D68-B699-B688BA4B8168}" type="datetime1">
              <a:rPr lang="nl-BE" smtClean="0">
                <a:solidFill>
                  <a:srgbClr val="FFFFFF"/>
                </a:solidFill>
              </a:rPr>
              <a:t>5-5-2020</a:t>
            </a:fld>
            <a:endParaRPr lang="nl-BE">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endParaRPr lang="nl-BE">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14476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Afbeelding 7" descr="Wit enkel watermerk.jpg"/>
          <p:cNvPicPr>
            <a:picLocks noChangeAspect="1"/>
          </p:cNvPicPr>
          <p:nvPr/>
        </p:nvPicPr>
        <p:blipFill>
          <a:blip r:embed="rId13" cstate="print"/>
          <a:srcRect/>
          <a:stretch>
            <a:fillRect/>
          </a:stretch>
        </p:blipFill>
        <p:spPr bwMode="auto">
          <a:xfrm>
            <a:off x="0" y="1442"/>
            <a:ext cx="12192000" cy="6855119"/>
          </a:xfrm>
          <a:prstGeom prst="rect">
            <a:avLst/>
          </a:prstGeom>
          <a:noFill/>
          <a:ln w="9525">
            <a:noFill/>
            <a:miter lim="800000"/>
            <a:headEnd/>
            <a:tailEnd/>
          </a:ln>
        </p:spPr>
      </p:pic>
      <p:sp>
        <p:nvSpPr>
          <p:cNvPr id="1027" name="Rectangle 2"/>
          <p:cNvSpPr>
            <a:spLocks noGrp="1" noChangeArrowheads="1"/>
          </p:cNvSpPr>
          <p:nvPr>
            <p:ph type="title"/>
          </p:nvPr>
        </p:nvSpPr>
        <p:spPr bwMode="auto">
          <a:xfrm>
            <a:off x="1333954" y="1141801"/>
            <a:ext cx="10248085" cy="718484"/>
          </a:xfrm>
          <a:prstGeom prst="rect">
            <a:avLst/>
          </a:prstGeom>
          <a:noFill/>
          <a:ln w="9525">
            <a:noFill/>
            <a:miter lim="800000"/>
            <a:headEnd/>
            <a:tailEnd/>
          </a:ln>
        </p:spPr>
        <p:txBody>
          <a:bodyPr vert="horz" wrap="square" lIns="91424" tIns="45712" rIns="91424" bIns="45712" numCol="1" anchor="ctr" anchorCtr="0" compatLnSpc="1">
            <a:prstTxWarp prst="textNoShape">
              <a:avLst/>
            </a:prstTxWarp>
          </a:bodyPr>
          <a:lstStyle/>
          <a:p>
            <a:pPr lvl="0"/>
            <a:r>
              <a:rPr lang="nl-NL" smtClean="0"/>
              <a:t>Klik om het opmaakprofiel te bewerken</a:t>
            </a:r>
          </a:p>
        </p:txBody>
      </p:sp>
      <p:sp>
        <p:nvSpPr>
          <p:cNvPr id="1028" name="Rectangle 3"/>
          <p:cNvSpPr>
            <a:spLocks noGrp="1" noChangeArrowheads="1"/>
          </p:cNvSpPr>
          <p:nvPr>
            <p:ph type="body" idx="1"/>
          </p:nvPr>
        </p:nvSpPr>
        <p:spPr bwMode="auto">
          <a:xfrm>
            <a:off x="1333954" y="2056105"/>
            <a:ext cx="10248085" cy="4050295"/>
          </a:xfrm>
          <a:prstGeom prst="rect">
            <a:avLst/>
          </a:prstGeom>
          <a:noFill/>
          <a:ln w="9525">
            <a:noFill/>
            <a:miter lim="800000"/>
            <a:headEnd/>
            <a:tailEnd/>
          </a:ln>
        </p:spPr>
        <p:txBody>
          <a:bodyPr vert="horz" wrap="square" lIns="91424" tIns="45712" rIns="91424" bIns="45712"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2" name="Rectangle 4"/>
          <p:cNvSpPr>
            <a:spLocks noGrp="1" noChangeArrowheads="1"/>
          </p:cNvSpPr>
          <p:nvPr>
            <p:ph type="dt" sz="half" idx="2"/>
          </p:nvPr>
        </p:nvSpPr>
        <p:spPr bwMode="auto">
          <a:xfrm>
            <a:off x="609962" y="6244626"/>
            <a:ext cx="2845283" cy="476589"/>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defRPr sz="1400">
                <a:solidFill>
                  <a:schemeClr val="bg1"/>
                </a:solidFill>
              </a:defRPr>
            </a:lvl1pPr>
          </a:lstStyle>
          <a:p>
            <a:fld id="{A478E70C-54DF-4199-B9FC-113F265D1ECB}" type="datetime1">
              <a:rPr lang="nl-BE" smtClean="0">
                <a:solidFill>
                  <a:srgbClr val="FFFFFF"/>
                </a:solidFill>
              </a:rPr>
              <a:t>5-5-2020</a:t>
            </a:fld>
            <a:endParaRPr lang="nl-BE">
              <a:solidFill>
                <a:srgbClr val="FFFFFF"/>
              </a:solidFill>
            </a:endParaRPr>
          </a:p>
        </p:txBody>
      </p:sp>
      <p:sp>
        <p:nvSpPr>
          <p:cNvPr id="1029" name="Rectangle 5"/>
          <p:cNvSpPr>
            <a:spLocks noGrp="1" noChangeArrowheads="1"/>
          </p:cNvSpPr>
          <p:nvPr>
            <p:ph type="ftr" sz="quarter" idx="3"/>
          </p:nvPr>
        </p:nvSpPr>
        <p:spPr bwMode="auto">
          <a:xfrm>
            <a:off x="4164757" y="6244626"/>
            <a:ext cx="3862489" cy="476589"/>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a:defRPr sz="1400">
                <a:solidFill>
                  <a:schemeClr val="bg1"/>
                </a:solidFill>
              </a:defRPr>
            </a:lvl1pPr>
          </a:lstStyle>
          <a:p>
            <a:endParaRPr lang="nl-BE">
              <a:solidFill>
                <a:srgbClr val="FFFFFF"/>
              </a:solidFill>
            </a:endParaRPr>
          </a:p>
        </p:txBody>
      </p:sp>
      <p:sp>
        <p:nvSpPr>
          <p:cNvPr id="1030" name="Rectangle 6"/>
          <p:cNvSpPr>
            <a:spLocks noGrp="1" noChangeArrowheads="1"/>
          </p:cNvSpPr>
          <p:nvPr>
            <p:ph type="sldNum" sz="quarter" idx="4"/>
          </p:nvPr>
        </p:nvSpPr>
        <p:spPr bwMode="auto">
          <a:xfrm>
            <a:off x="8736756" y="6244626"/>
            <a:ext cx="2845283" cy="476589"/>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r">
              <a:defRPr sz="1400">
                <a:solidFill>
                  <a:schemeClr val="bg1"/>
                </a:solidFill>
              </a:defRPr>
            </a:lvl1pPr>
          </a:lstStyle>
          <a:p>
            <a:fld id="{8FD2C048-0A6B-4F41-B01A-13676D1ED5E1}" type="slidenum">
              <a:rPr lang="nl-BE" smtClean="0">
                <a:solidFill>
                  <a:srgbClr val="FFFFFF"/>
                </a:solidFill>
              </a:rPr>
              <a:pPr/>
              <a:t>‹nr.›</a:t>
            </a:fld>
            <a:endParaRPr lang="nl-BE">
              <a:solidFill>
                <a:srgbClr val="FFFFFF"/>
              </a:solidFill>
            </a:endParaRPr>
          </a:p>
        </p:txBody>
      </p:sp>
    </p:spTree>
    <p:extLst>
      <p:ext uri="{BB962C8B-B14F-4D97-AF65-F5344CB8AC3E}">
        <p14:creationId xmlns:p14="http://schemas.microsoft.com/office/powerpoint/2010/main" val="785946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179" rtl="0" eaLnBrk="1" fontAlgn="base" hangingPunct="1">
        <a:spcBef>
          <a:spcPct val="0"/>
        </a:spcBef>
        <a:spcAft>
          <a:spcPct val="0"/>
        </a:spcAft>
        <a:defRPr lang="nl-NL" sz="3500" b="1" dirty="0">
          <a:solidFill>
            <a:schemeClr val="bg2"/>
          </a:solidFill>
          <a:latin typeface="+mj-lt"/>
          <a:ea typeface="+mj-ea"/>
          <a:cs typeface="+mj-cs"/>
        </a:defRPr>
      </a:lvl1pPr>
      <a:lvl2pPr algn="l" defTabSz="914179" rtl="0" eaLnBrk="1" fontAlgn="base" hangingPunct="1">
        <a:spcBef>
          <a:spcPct val="0"/>
        </a:spcBef>
        <a:spcAft>
          <a:spcPct val="0"/>
        </a:spcAft>
        <a:defRPr sz="3500" b="1">
          <a:solidFill>
            <a:schemeClr val="bg2"/>
          </a:solidFill>
          <a:latin typeface="Gill Sans Std" pitchFamily="34" charset="0"/>
        </a:defRPr>
      </a:lvl2pPr>
      <a:lvl3pPr algn="l" defTabSz="914179" rtl="0" eaLnBrk="1" fontAlgn="base" hangingPunct="1">
        <a:spcBef>
          <a:spcPct val="0"/>
        </a:spcBef>
        <a:spcAft>
          <a:spcPct val="0"/>
        </a:spcAft>
        <a:defRPr sz="3500" b="1">
          <a:solidFill>
            <a:schemeClr val="bg2"/>
          </a:solidFill>
          <a:latin typeface="Gill Sans Std" pitchFamily="34" charset="0"/>
        </a:defRPr>
      </a:lvl3pPr>
      <a:lvl4pPr algn="l" defTabSz="914179" rtl="0" eaLnBrk="1" fontAlgn="base" hangingPunct="1">
        <a:spcBef>
          <a:spcPct val="0"/>
        </a:spcBef>
        <a:spcAft>
          <a:spcPct val="0"/>
        </a:spcAft>
        <a:defRPr sz="3500" b="1">
          <a:solidFill>
            <a:schemeClr val="bg2"/>
          </a:solidFill>
          <a:latin typeface="Gill Sans Std" pitchFamily="34" charset="0"/>
        </a:defRPr>
      </a:lvl4pPr>
      <a:lvl5pPr algn="l" defTabSz="914179" rtl="0" eaLnBrk="1" fontAlgn="base" hangingPunct="1">
        <a:spcBef>
          <a:spcPct val="0"/>
        </a:spcBef>
        <a:spcAft>
          <a:spcPct val="0"/>
        </a:spcAft>
        <a:defRPr sz="3500" b="1">
          <a:solidFill>
            <a:schemeClr val="bg2"/>
          </a:solidFill>
          <a:latin typeface="Gill Sans Std" pitchFamily="34" charset="0"/>
        </a:defRPr>
      </a:lvl5pPr>
      <a:lvl6pPr marL="400736" algn="l" defTabSz="914179" rtl="0" eaLnBrk="1" fontAlgn="base" hangingPunct="1">
        <a:spcBef>
          <a:spcPct val="0"/>
        </a:spcBef>
        <a:spcAft>
          <a:spcPct val="0"/>
        </a:spcAft>
        <a:defRPr sz="3500" b="1">
          <a:solidFill>
            <a:schemeClr val="bg1"/>
          </a:solidFill>
          <a:latin typeface="Gill Sans Std" pitchFamily="34" charset="0"/>
        </a:defRPr>
      </a:lvl6pPr>
      <a:lvl7pPr marL="801472" algn="l" defTabSz="914179" rtl="0" eaLnBrk="1" fontAlgn="base" hangingPunct="1">
        <a:spcBef>
          <a:spcPct val="0"/>
        </a:spcBef>
        <a:spcAft>
          <a:spcPct val="0"/>
        </a:spcAft>
        <a:defRPr sz="3500" b="1">
          <a:solidFill>
            <a:schemeClr val="bg1"/>
          </a:solidFill>
          <a:latin typeface="Gill Sans Std" pitchFamily="34" charset="0"/>
        </a:defRPr>
      </a:lvl7pPr>
      <a:lvl8pPr marL="1202207" algn="l" defTabSz="914179" rtl="0" eaLnBrk="1" fontAlgn="base" hangingPunct="1">
        <a:spcBef>
          <a:spcPct val="0"/>
        </a:spcBef>
        <a:spcAft>
          <a:spcPct val="0"/>
        </a:spcAft>
        <a:defRPr sz="3500" b="1">
          <a:solidFill>
            <a:schemeClr val="bg1"/>
          </a:solidFill>
          <a:latin typeface="Gill Sans Std" pitchFamily="34" charset="0"/>
        </a:defRPr>
      </a:lvl8pPr>
      <a:lvl9pPr marL="1602943" algn="l" defTabSz="914179" rtl="0" eaLnBrk="1" fontAlgn="base" hangingPunct="1">
        <a:spcBef>
          <a:spcPct val="0"/>
        </a:spcBef>
        <a:spcAft>
          <a:spcPct val="0"/>
        </a:spcAft>
        <a:defRPr sz="3500" b="1">
          <a:solidFill>
            <a:schemeClr val="bg1"/>
          </a:solidFill>
          <a:latin typeface="Gill Sans Std" pitchFamily="34" charset="0"/>
        </a:defRPr>
      </a:lvl9pPr>
    </p:titleStyle>
    <p:bodyStyle>
      <a:lvl1pPr marL="342295" indent="-342295" algn="l" defTabSz="914179" rtl="0" eaLnBrk="1" fontAlgn="base" hangingPunct="1">
        <a:spcBef>
          <a:spcPct val="20000"/>
        </a:spcBef>
        <a:spcAft>
          <a:spcPct val="0"/>
        </a:spcAft>
        <a:buChar char="•"/>
        <a:defRPr sz="3200">
          <a:solidFill>
            <a:schemeClr val="bg2"/>
          </a:solidFill>
          <a:latin typeface="+mn-lt"/>
          <a:ea typeface="+mn-ea"/>
          <a:cs typeface="+mn-cs"/>
        </a:defRPr>
      </a:lvl1pPr>
      <a:lvl2pPr marL="743031" indent="-285246" algn="l" defTabSz="914179" rtl="0" eaLnBrk="1" fontAlgn="base" hangingPunct="1">
        <a:spcBef>
          <a:spcPct val="20000"/>
        </a:spcBef>
        <a:spcAft>
          <a:spcPct val="0"/>
        </a:spcAft>
        <a:buChar char="–"/>
        <a:defRPr sz="2800">
          <a:solidFill>
            <a:schemeClr val="bg2"/>
          </a:solidFill>
          <a:latin typeface="+mn-lt"/>
        </a:defRPr>
      </a:lvl2pPr>
      <a:lvl3pPr marL="1142376" indent="-228197" algn="l" defTabSz="914179" rtl="0" eaLnBrk="1" fontAlgn="base" hangingPunct="1">
        <a:spcBef>
          <a:spcPct val="20000"/>
        </a:spcBef>
        <a:spcAft>
          <a:spcPct val="0"/>
        </a:spcAft>
        <a:buChar char="•"/>
        <a:defRPr sz="2400">
          <a:solidFill>
            <a:schemeClr val="bg2"/>
          </a:solidFill>
          <a:latin typeface="+mn-lt"/>
        </a:defRPr>
      </a:lvl3pPr>
      <a:lvl4pPr marL="1600160" indent="-228197" algn="l" defTabSz="914179" rtl="0" eaLnBrk="1" fontAlgn="base" hangingPunct="1">
        <a:spcBef>
          <a:spcPct val="20000"/>
        </a:spcBef>
        <a:spcAft>
          <a:spcPct val="0"/>
        </a:spcAft>
        <a:buChar char="–"/>
        <a:defRPr sz="2000">
          <a:solidFill>
            <a:schemeClr val="bg2"/>
          </a:solidFill>
          <a:latin typeface="+mn-lt"/>
        </a:defRPr>
      </a:lvl4pPr>
      <a:lvl5pPr marL="2056554" indent="-228197" algn="l" defTabSz="914179" rtl="0" eaLnBrk="1" fontAlgn="base" hangingPunct="1">
        <a:spcBef>
          <a:spcPct val="20000"/>
        </a:spcBef>
        <a:spcAft>
          <a:spcPct val="0"/>
        </a:spcAft>
        <a:buChar char="»"/>
        <a:defRPr sz="2000">
          <a:solidFill>
            <a:schemeClr val="bg2"/>
          </a:solidFill>
          <a:latin typeface="+mn-lt"/>
        </a:defRPr>
      </a:lvl5pPr>
      <a:lvl6pPr marL="2457290" indent="-228197" algn="l" defTabSz="914179" rtl="0" eaLnBrk="1" fontAlgn="base" hangingPunct="1">
        <a:spcBef>
          <a:spcPct val="20000"/>
        </a:spcBef>
        <a:spcAft>
          <a:spcPct val="0"/>
        </a:spcAft>
        <a:buChar char="»"/>
        <a:defRPr sz="2000">
          <a:solidFill>
            <a:schemeClr val="bg1"/>
          </a:solidFill>
          <a:latin typeface="+mn-lt"/>
        </a:defRPr>
      </a:lvl6pPr>
      <a:lvl7pPr marL="2858025" indent="-228197" algn="l" defTabSz="914179" rtl="0" eaLnBrk="1" fontAlgn="base" hangingPunct="1">
        <a:spcBef>
          <a:spcPct val="20000"/>
        </a:spcBef>
        <a:spcAft>
          <a:spcPct val="0"/>
        </a:spcAft>
        <a:buChar char="»"/>
        <a:defRPr sz="2000">
          <a:solidFill>
            <a:schemeClr val="bg1"/>
          </a:solidFill>
          <a:latin typeface="+mn-lt"/>
        </a:defRPr>
      </a:lvl7pPr>
      <a:lvl8pPr marL="3258761" indent="-228197" algn="l" defTabSz="914179" rtl="0" eaLnBrk="1" fontAlgn="base" hangingPunct="1">
        <a:spcBef>
          <a:spcPct val="20000"/>
        </a:spcBef>
        <a:spcAft>
          <a:spcPct val="0"/>
        </a:spcAft>
        <a:buChar char="»"/>
        <a:defRPr sz="2000">
          <a:solidFill>
            <a:schemeClr val="bg1"/>
          </a:solidFill>
          <a:latin typeface="+mn-lt"/>
        </a:defRPr>
      </a:lvl8pPr>
      <a:lvl9pPr marL="3659497" indent="-228197" algn="l" defTabSz="914179" rtl="0" eaLnBrk="1" fontAlgn="base" hangingPunct="1">
        <a:spcBef>
          <a:spcPct val="20000"/>
        </a:spcBef>
        <a:spcAft>
          <a:spcPct val="0"/>
        </a:spcAft>
        <a:buChar char="»"/>
        <a:defRPr sz="2000">
          <a:solidFill>
            <a:schemeClr val="bg1"/>
          </a:solidFill>
          <a:latin typeface="+mn-lt"/>
        </a:defRPr>
      </a:lvl9pPr>
    </p:bodyStyle>
    <p:otherStyle>
      <a:defPPr>
        <a:defRPr lang="nl-BE"/>
      </a:defPPr>
      <a:lvl1pPr marL="0" algn="l" defTabSz="801472" rtl="0" eaLnBrk="1" latinLnBrk="0" hangingPunct="1">
        <a:defRPr sz="1600" kern="1200">
          <a:solidFill>
            <a:schemeClr val="tx1"/>
          </a:solidFill>
          <a:latin typeface="+mn-lt"/>
          <a:ea typeface="+mn-ea"/>
          <a:cs typeface="+mn-cs"/>
        </a:defRPr>
      </a:lvl1pPr>
      <a:lvl2pPr marL="400736" algn="l" defTabSz="801472" rtl="0" eaLnBrk="1" latinLnBrk="0" hangingPunct="1">
        <a:defRPr sz="1600" kern="1200">
          <a:solidFill>
            <a:schemeClr val="tx1"/>
          </a:solidFill>
          <a:latin typeface="+mn-lt"/>
          <a:ea typeface="+mn-ea"/>
          <a:cs typeface="+mn-cs"/>
        </a:defRPr>
      </a:lvl2pPr>
      <a:lvl3pPr marL="801472" algn="l" defTabSz="801472" rtl="0" eaLnBrk="1" latinLnBrk="0" hangingPunct="1">
        <a:defRPr sz="1600" kern="1200">
          <a:solidFill>
            <a:schemeClr val="tx1"/>
          </a:solidFill>
          <a:latin typeface="+mn-lt"/>
          <a:ea typeface="+mn-ea"/>
          <a:cs typeface="+mn-cs"/>
        </a:defRPr>
      </a:lvl3pPr>
      <a:lvl4pPr marL="1202207" algn="l" defTabSz="801472" rtl="0" eaLnBrk="1" latinLnBrk="0" hangingPunct="1">
        <a:defRPr sz="1600" kern="1200">
          <a:solidFill>
            <a:schemeClr val="tx1"/>
          </a:solidFill>
          <a:latin typeface="+mn-lt"/>
          <a:ea typeface="+mn-ea"/>
          <a:cs typeface="+mn-cs"/>
        </a:defRPr>
      </a:lvl4pPr>
      <a:lvl5pPr marL="1602943" algn="l" defTabSz="801472" rtl="0" eaLnBrk="1" latinLnBrk="0" hangingPunct="1">
        <a:defRPr sz="1600" kern="1200">
          <a:solidFill>
            <a:schemeClr val="tx1"/>
          </a:solidFill>
          <a:latin typeface="+mn-lt"/>
          <a:ea typeface="+mn-ea"/>
          <a:cs typeface="+mn-cs"/>
        </a:defRPr>
      </a:lvl5pPr>
      <a:lvl6pPr marL="2003679" algn="l" defTabSz="801472" rtl="0" eaLnBrk="1" latinLnBrk="0" hangingPunct="1">
        <a:defRPr sz="1600" kern="1200">
          <a:solidFill>
            <a:schemeClr val="tx1"/>
          </a:solidFill>
          <a:latin typeface="+mn-lt"/>
          <a:ea typeface="+mn-ea"/>
          <a:cs typeface="+mn-cs"/>
        </a:defRPr>
      </a:lvl6pPr>
      <a:lvl7pPr marL="2404415" algn="l" defTabSz="801472" rtl="0" eaLnBrk="1" latinLnBrk="0" hangingPunct="1">
        <a:defRPr sz="1600" kern="1200">
          <a:solidFill>
            <a:schemeClr val="tx1"/>
          </a:solidFill>
          <a:latin typeface="+mn-lt"/>
          <a:ea typeface="+mn-ea"/>
          <a:cs typeface="+mn-cs"/>
        </a:defRPr>
      </a:lvl7pPr>
      <a:lvl8pPr marL="2805151" algn="l" defTabSz="801472" rtl="0" eaLnBrk="1" latinLnBrk="0" hangingPunct="1">
        <a:defRPr sz="1600" kern="1200">
          <a:solidFill>
            <a:schemeClr val="tx1"/>
          </a:solidFill>
          <a:latin typeface="+mn-lt"/>
          <a:ea typeface="+mn-ea"/>
          <a:cs typeface="+mn-cs"/>
        </a:defRPr>
      </a:lvl8pPr>
      <a:lvl9pPr marL="3205886" algn="l" defTabSz="801472"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11767" y="1981200"/>
            <a:ext cx="10972800" cy="438912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B3BD1FE-2C07-4C29-9BFF-30C5EF173FFF}" type="datetime1">
              <a:rPr lang="nl-BE" smtClean="0">
                <a:solidFill>
                  <a:srgbClr val="04617B">
                    <a:shade val="90000"/>
                  </a:srgbClr>
                </a:solidFill>
              </a:rPr>
              <a:t>5-5-2020</a:t>
            </a:fld>
            <a:endParaRPr lang="en-US" dirty="0">
              <a:solidFill>
                <a:srgbClr val="04617B">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lgn="ctr"/>
            <a:endParaRPr lang="en-US" dirty="0">
              <a:solidFill>
                <a:srgbClr val="04617B">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solidFill>
                  <a:srgbClr val="04617B">
                    <a:shade val="90000"/>
                  </a:srgbClr>
                </a:solidFill>
              </a:rPr>
              <a:pPr/>
              <a:t>‹nr.›</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grpSp>
      <p:pic>
        <p:nvPicPr>
          <p:cNvPr id="14"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9138413" y="6042212"/>
            <a:ext cx="2443987" cy="66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652000" y="4942680"/>
            <a:ext cx="1930400" cy="1077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2040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Afbeelding 7" descr="Wit enkel watermerk.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1441"/>
            <a:ext cx="12192000" cy="685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333953" y="1141801"/>
            <a:ext cx="10248086" cy="718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ctr" anchorCtr="0" compatLnSpc="1">
            <a:prstTxWarp prst="textNoShape">
              <a:avLst/>
            </a:prstTxWarp>
          </a:bodyPr>
          <a:lstStyle/>
          <a:p>
            <a:pPr lvl="0"/>
            <a:r>
              <a:rPr lang="nl-NL" altLang="nl-BE" smtClean="0"/>
              <a:t>Klik om het opmaakprofiel te bewerken</a:t>
            </a:r>
          </a:p>
        </p:txBody>
      </p:sp>
      <p:sp>
        <p:nvSpPr>
          <p:cNvPr id="1028" name="Rectangle 3"/>
          <p:cNvSpPr>
            <a:spLocks noGrp="1" noChangeArrowheads="1"/>
          </p:cNvSpPr>
          <p:nvPr>
            <p:ph type="body" idx="1"/>
          </p:nvPr>
        </p:nvSpPr>
        <p:spPr bwMode="auto">
          <a:xfrm>
            <a:off x="1333953" y="2056104"/>
            <a:ext cx="10248086" cy="405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306" tIns="52153" rIns="104306" bIns="52153" numCol="1" anchor="t" anchorCtr="0" compatLnSpc="1">
            <a:prstTxWarp prst="textNoShape">
              <a:avLst/>
            </a:prstTxWarp>
          </a:bodyPr>
          <a:lstStyle/>
          <a:p>
            <a:pPr lvl="0"/>
            <a:r>
              <a:rPr lang="nl-NL" altLang="nl-BE" smtClean="0"/>
              <a:t>Klik om de opmaakprofielen van de modeltekst te bewerken</a:t>
            </a:r>
          </a:p>
          <a:p>
            <a:pPr lvl="1"/>
            <a:r>
              <a:rPr lang="nl-NL" altLang="nl-BE" smtClean="0"/>
              <a:t>Tweede niveau</a:t>
            </a:r>
          </a:p>
          <a:p>
            <a:pPr lvl="2"/>
            <a:r>
              <a:rPr lang="nl-NL" altLang="nl-BE" smtClean="0"/>
              <a:t>Derde niveau</a:t>
            </a:r>
          </a:p>
          <a:p>
            <a:pPr lvl="3"/>
            <a:r>
              <a:rPr lang="nl-NL" altLang="nl-BE" smtClean="0"/>
              <a:t>Vierde niveau</a:t>
            </a:r>
          </a:p>
          <a:p>
            <a:pPr lvl="4"/>
            <a:r>
              <a:rPr lang="nl-NL" altLang="nl-BE" smtClean="0"/>
              <a:t>Vijfde niveau</a:t>
            </a:r>
          </a:p>
        </p:txBody>
      </p:sp>
      <p:sp>
        <p:nvSpPr>
          <p:cNvPr id="2" name="Rectangle 4"/>
          <p:cNvSpPr>
            <a:spLocks noGrp="1" noChangeArrowheads="1"/>
          </p:cNvSpPr>
          <p:nvPr>
            <p:ph type="dt" sz="half" idx="2"/>
          </p:nvPr>
        </p:nvSpPr>
        <p:spPr bwMode="auto">
          <a:xfrm>
            <a:off x="609962" y="6244625"/>
            <a:ext cx="2845283" cy="476589"/>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defRPr sz="1451">
                <a:solidFill>
                  <a:schemeClr val="bg1"/>
                </a:solidFill>
                <a:latin typeface="Arial" charset="0"/>
              </a:defRPr>
            </a:lvl1pPr>
          </a:lstStyle>
          <a:p>
            <a:pPr>
              <a:defRPr/>
            </a:pPr>
            <a:endParaRPr lang="nl-BE"/>
          </a:p>
        </p:txBody>
      </p:sp>
      <p:sp>
        <p:nvSpPr>
          <p:cNvPr id="1029" name="Rectangle 5"/>
          <p:cNvSpPr>
            <a:spLocks noGrp="1" noChangeArrowheads="1"/>
          </p:cNvSpPr>
          <p:nvPr>
            <p:ph type="ftr" sz="quarter" idx="3"/>
          </p:nvPr>
        </p:nvSpPr>
        <p:spPr bwMode="auto">
          <a:xfrm>
            <a:off x="4164757" y="6244625"/>
            <a:ext cx="3862489" cy="476589"/>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ctr">
              <a:defRPr sz="1451">
                <a:solidFill>
                  <a:schemeClr val="bg1"/>
                </a:solidFill>
                <a:latin typeface="Arial" charset="0"/>
              </a:defRPr>
            </a:lvl1pPr>
          </a:lstStyle>
          <a:p>
            <a:pPr>
              <a:defRPr/>
            </a:pPr>
            <a:endParaRPr lang="nl-BE"/>
          </a:p>
        </p:txBody>
      </p:sp>
      <p:sp>
        <p:nvSpPr>
          <p:cNvPr id="1030" name="Rectangle 6"/>
          <p:cNvSpPr>
            <a:spLocks noGrp="1" noChangeArrowheads="1"/>
          </p:cNvSpPr>
          <p:nvPr>
            <p:ph type="sldNum" sz="quarter" idx="4"/>
          </p:nvPr>
        </p:nvSpPr>
        <p:spPr bwMode="auto">
          <a:xfrm>
            <a:off x="8736756" y="6244625"/>
            <a:ext cx="2845283" cy="476589"/>
          </a:xfrm>
          <a:prstGeom prst="rect">
            <a:avLst/>
          </a:prstGeom>
          <a:noFill/>
          <a:ln w="9525">
            <a:noFill/>
            <a:miter lim="800000"/>
            <a:headEnd/>
            <a:tailEnd/>
          </a:ln>
          <a:effectLst/>
        </p:spPr>
        <p:txBody>
          <a:bodyPr vert="horz" wrap="square" lIns="104306" tIns="52153" rIns="104306" bIns="52153" numCol="1" anchor="t" anchorCtr="0" compatLnSpc="1">
            <a:prstTxWarp prst="textNoShape">
              <a:avLst/>
            </a:prstTxWarp>
          </a:bodyPr>
          <a:lstStyle>
            <a:lvl1pPr algn="r">
              <a:defRPr sz="1451">
                <a:solidFill>
                  <a:schemeClr val="bg1"/>
                </a:solidFill>
              </a:defRPr>
            </a:lvl1pPr>
          </a:lstStyle>
          <a:p>
            <a:fld id="{157785A9-91F4-451A-86B3-FF528E2B4309}" type="slidenum">
              <a:rPr lang="nl-NL" altLang="nl-BE"/>
              <a:pPr/>
              <a:t>‹nr.›</a:t>
            </a:fld>
            <a:endParaRPr lang="nl-NL" altLang="nl-BE"/>
          </a:p>
        </p:txBody>
      </p:sp>
    </p:spTree>
    <p:extLst>
      <p:ext uri="{BB962C8B-B14F-4D97-AF65-F5344CB8AC3E}">
        <p14:creationId xmlns:p14="http://schemas.microsoft.com/office/powerpoint/2010/main" val="32410691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45990" rtl="0" eaLnBrk="1" fontAlgn="base" hangingPunct="1">
        <a:spcBef>
          <a:spcPct val="0"/>
        </a:spcBef>
        <a:spcAft>
          <a:spcPct val="0"/>
        </a:spcAft>
        <a:defRPr lang="nl-NL" sz="3628" b="1" dirty="0">
          <a:solidFill>
            <a:schemeClr val="bg2"/>
          </a:solidFill>
          <a:latin typeface="+mj-lt"/>
          <a:ea typeface="+mj-ea"/>
          <a:cs typeface="+mj-cs"/>
        </a:defRPr>
      </a:lvl1pPr>
      <a:lvl2pPr algn="l" defTabSz="945990" rtl="0" eaLnBrk="1" fontAlgn="base" hangingPunct="1">
        <a:spcBef>
          <a:spcPct val="0"/>
        </a:spcBef>
        <a:spcAft>
          <a:spcPct val="0"/>
        </a:spcAft>
        <a:defRPr sz="3628" b="1">
          <a:solidFill>
            <a:schemeClr val="bg2"/>
          </a:solidFill>
          <a:latin typeface="Gill Sans Std" pitchFamily="34" charset="0"/>
        </a:defRPr>
      </a:lvl2pPr>
      <a:lvl3pPr algn="l" defTabSz="945990" rtl="0" eaLnBrk="1" fontAlgn="base" hangingPunct="1">
        <a:spcBef>
          <a:spcPct val="0"/>
        </a:spcBef>
        <a:spcAft>
          <a:spcPct val="0"/>
        </a:spcAft>
        <a:defRPr sz="3628" b="1">
          <a:solidFill>
            <a:schemeClr val="bg2"/>
          </a:solidFill>
          <a:latin typeface="Gill Sans Std" pitchFamily="34" charset="0"/>
        </a:defRPr>
      </a:lvl3pPr>
      <a:lvl4pPr algn="l" defTabSz="945990" rtl="0" eaLnBrk="1" fontAlgn="base" hangingPunct="1">
        <a:spcBef>
          <a:spcPct val="0"/>
        </a:spcBef>
        <a:spcAft>
          <a:spcPct val="0"/>
        </a:spcAft>
        <a:defRPr sz="3628" b="1">
          <a:solidFill>
            <a:schemeClr val="bg2"/>
          </a:solidFill>
          <a:latin typeface="Gill Sans Std" pitchFamily="34" charset="0"/>
        </a:defRPr>
      </a:lvl4pPr>
      <a:lvl5pPr algn="l" defTabSz="945990" rtl="0" eaLnBrk="1" fontAlgn="base" hangingPunct="1">
        <a:spcBef>
          <a:spcPct val="0"/>
        </a:spcBef>
        <a:spcAft>
          <a:spcPct val="0"/>
        </a:spcAft>
        <a:defRPr sz="3628" b="1">
          <a:solidFill>
            <a:schemeClr val="bg2"/>
          </a:solidFill>
          <a:latin typeface="Gill Sans Std" pitchFamily="34" charset="0"/>
        </a:defRPr>
      </a:lvl5pPr>
      <a:lvl6pPr marL="414680" algn="l" defTabSz="945990" rtl="0" eaLnBrk="1" fontAlgn="base" hangingPunct="1">
        <a:spcBef>
          <a:spcPct val="0"/>
        </a:spcBef>
        <a:spcAft>
          <a:spcPct val="0"/>
        </a:spcAft>
        <a:defRPr sz="3628" b="1">
          <a:solidFill>
            <a:schemeClr val="bg1"/>
          </a:solidFill>
          <a:latin typeface="Gill Sans Std" pitchFamily="34" charset="0"/>
        </a:defRPr>
      </a:lvl6pPr>
      <a:lvl7pPr marL="829361" algn="l" defTabSz="945990" rtl="0" eaLnBrk="1" fontAlgn="base" hangingPunct="1">
        <a:spcBef>
          <a:spcPct val="0"/>
        </a:spcBef>
        <a:spcAft>
          <a:spcPct val="0"/>
        </a:spcAft>
        <a:defRPr sz="3628" b="1">
          <a:solidFill>
            <a:schemeClr val="bg1"/>
          </a:solidFill>
          <a:latin typeface="Gill Sans Std" pitchFamily="34" charset="0"/>
        </a:defRPr>
      </a:lvl7pPr>
      <a:lvl8pPr marL="1244041" algn="l" defTabSz="945990" rtl="0" eaLnBrk="1" fontAlgn="base" hangingPunct="1">
        <a:spcBef>
          <a:spcPct val="0"/>
        </a:spcBef>
        <a:spcAft>
          <a:spcPct val="0"/>
        </a:spcAft>
        <a:defRPr sz="3628" b="1">
          <a:solidFill>
            <a:schemeClr val="bg1"/>
          </a:solidFill>
          <a:latin typeface="Gill Sans Std" pitchFamily="34" charset="0"/>
        </a:defRPr>
      </a:lvl8pPr>
      <a:lvl9pPr marL="1658722" algn="l" defTabSz="945990" rtl="0" eaLnBrk="1" fontAlgn="base" hangingPunct="1">
        <a:spcBef>
          <a:spcPct val="0"/>
        </a:spcBef>
        <a:spcAft>
          <a:spcPct val="0"/>
        </a:spcAft>
        <a:defRPr sz="3628" b="1">
          <a:solidFill>
            <a:schemeClr val="bg1"/>
          </a:solidFill>
          <a:latin typeface="Gill Sans Std" pitchFamily="34" charset="0"/>
        </a:defRPr>
      </a:lvl9pPr>
    </p:titleStyle>
    <p:bodyStyle>
      <a:lvl1pPr marL="354206" indent="-354206" algn="l" defTabSz="945990" rtl="0" eaLnBrk="1" fontAlgn="base" hangingPunct="1">
        <a:spcBef>
          <a:spcPct val="20000"/>
        </a:spcBef>
        <a:spcAft>
          <a:spcPct val="0"/>
        </a:spcAft>
        <a:buChar char="•"/>
        <a:defRPr sz="3356">
          <a:solidFill>
            <a:schemeClr val="bg2"/>
          </a:solidFill>
          <a:latin typeface="+mn-lt"/>
          <a:ea typeface="+mn-ea"/>
          <a:cs typeface="+mn-cs"/>
        </a:defRPr>
      </a:lvl1pPr>
      <a:lvl2pPr marL="768887" indent="-295172" algn="l" defTabSz="945990" rtl="0" eaLnBrk="1" fontAlgn="base" hangingPunct="1">
        <a:spcBef>
          <a:spcPct val="20000"/>
        </a:spcBef>
        <a:spcAft>
          <a:spcPct val="0"/>
        </a:spcAft>
        <a:buChar char="–"/>
        <a:defRPr sz="2902">
          <a:solidFill>
            <a:schemeClr val="bg2"/>
          </a:solidFill>
          <a:latin typeface="+mn-lt"/>
        </a:defRPr>
      </a:lvl2pPr>
      <a:lvl3pPr marL="1182128" indent="-236137" algn="l" defTabSz="945990" rtl="0" eaLnBrk="1" fontAlgn="base" hangingPunct="1">
        <a:spcBef>
          <a:spcPct val="20000"/>
        </a:spcBef>
        <a:spcAft>
          <a:spcPct val="0"/>
        </a:spcAft>
        <a:buChar char="•"/>
        <a:defRPr sz="2449">
          <a:solidFill>
            <a:schemeClr val="bg2"/>
          </a:solidFill>
          <a:latin typeface="+mn-lt"/>
        </a:defRPr>
      </a:lvl3pPr>
      <a:lvl4pPr marL="1655842" indent="-236137" algn="l" defTabSz="945990" rtl="0" eaLnBrk="1" fontAlgn="base" hangingPunct="1">
        <a:spcBef>
          <a:spcPct val="20000"/>
        </a:spcBef>
        <a:spcAft>
          <a:spcPct val="0"/>
        </a:spcAft>
        <a:buChar char="–"/>
        <a:defRPr sz="2086">
          <a:solidFill>
            <a:schemeClr val="bg2"/>
          </a:solidFill>
          <a:latin typeface="+mn-lt"/>
        </a:defRPr>
      </a:lvl4pPr>
      <a:lvl5pPr marL="2128117" indent="-236137" algn="l" defTabSz="945990" rtl="0" eaLnBrk="1" fontAlgn="base" hangingPunct="1">
        <a:spcBef>
          <a:spcPct val="20000"/>
        </a:spcBef>
        <a:spcAft>
          <a:spcPct val="0"/>
        </a:spcAft>
        <a:buChar char="»"/>
        <a:defRPr sz="2086">
          <a:solidFill>
            <a:schemeClr val="bg2"/>
          </a:solidFill>
          <a:latin typeface="+mn-lt"/>
        </a:defRPr>
      </a:lvl5pPr>
      <a:lvl6pPr marL="2542797" indent="-236137" algn="l" defTabSz="945990" rtl="0" eaLnBrk="1" fontAlgn="base" hangingPunct="1">
        <a:spcBef>
          <a:spcPct val="20000"/>
        </a:spcBef>
        <a:spcAft>
          <a:spcPct val="0"/>
        </a:spcAft>
        <a:buChar char="»"/>
        <a:defRPr sz="2086">
          <a:solidFill>
            <a:schemeClr val="bg1"/>
          </a:solidFill>
          <a:latin typeface="+mn-lt"/>
        </a:defRPr>
      </a:lvl6pPr>
      <a:lvl7pPr marL="2957478" indent="-236137" algn="l" defTabSz="945990" rtl="0" eaLnBrk="1" fontAlgn="base" hangingPunct="1">
        <a:spcBef>
          <a:spcPct val="20000"/>
        </a:spcBef>
        <a:spcAft>
          <a:spcPct val="0"/>
        </a:spcAft>
        <a:buChar char="»"/>
        <a:defRPr sz="2086">
          <a:solidFill>
            <a:schemeClr val="bg1"/>
          </a:solidFill>
          <a:latin typeface="+mn-lt"/>
        </a:defRPr>
      </a:lvl7pPr>
      <a:lvl8pPr marL="3372158" indent="-236137" algn="l" defTabSz="945990" rtl="0" eaLnBrk="1" fontAlgn="base" hangingPunct="1">
        <a:spcBef>
          <a:spcPct val="20000"/>
        </a:spcBef>
        <a:spcAft>
          <a:spcPct val="0"/>
        </a:spcAft>
        <a:buChar char="»"/>
        <a:defRPr sz="2086">
          <a:solidFill>
            <a:schemeClr val="bg1"/>
          </a:solidFill>
          <a:latin typeface="+mn-lt"/>
        </a:defRPr>
      </a:lvl8pPr>
      <a:lvl9pPr marL="3786838" indent="-236137" algn="l" defTabSz="945990" rtl="0" eaLnBrk="1" fontAlgn="base" hangingPunct="1">
        <a:spcBef>
          <a:spcPct val="20000"/>
        </a:spcBef>
        <a:spcAft>
          <a:spcPct val="0"/>
        </a:spcAft>
        <a:buChar char="»"/>
        <a:defRPr sz="2086">
          <a:solidFill>
            <a:schemeClr val="bg1"/>
          </a:solidFill>
          <a:latin typeface="+mn-lt"/>
        </a:defRPr>
      </a:lvl9pPr>
    </p:bodyStyle>
    <p:otherStyle>
      <a:defPPr>
        <a:defRPr lang="nl-BE"/>
      </a:defPPr>
      <a:lvl1pPr marL="0" algn="l" defTabSz="829361" rtl="0" eaLnBrk="1" latinLnBrk="0" hangingPunct="1">
        <a:defRPr sz="1633" kern="1200">
          <a:solidFill>
            <a:schemeClr val="tx1"/>
          </a:solidFill>
          <a:latin typeface="+mn-lt"/>
          <a:ea typeface="+mn-ea"/>
          <a:cs typeface="+mn-cs"/>
        </a:defRPr>
      </a:lvl1pPr>
      <a:lvl2pPr marL="414680" algn="l" defTabSz="829361" rtl="0" eaLnBrk="1" latinLnBrk="0" hangingPunct="1">
        <a:defRPr sz="1633" kern="1200">
          <a:solidFill>
            <a:schemeClr val="tx1"/>
          </a:solidFill>
          <a:latin typeface="+mn-lt"/>
          <a:ea typeface="+mn-ea"/>
          <a:cs typeface="+mn-cs"/>
        </a:defRPr>
      </a:lvl2pPr>
      <a:lvl3pPr marL="829361" algn="l" defTabSz="829361" rtl="0" eaLnBrk="1" latinLnBrk="0" hangingPunct="1">
        <a:defRPr sz="1633" kern="1200">
          <a:solidFill>
            <a:schemeClr val="tx1"/>
          </a:solidFill>
          <a:latin typeface="+mn-lt"/>
          <a:ea typeface="+mn-ea"/>
          <a:cs typeface="+mn-cs"/>
        </a:defRPr>
      </a:lvl3pPr>
      <a:lvl4pPr marL="1244041" algn="l" defTabSz="829361" rtl="0" eaLnBrk="1" latinLnBrk="0" hangingPunct="1">
        <a:defRPr sz="1633" kern="1200">
          <a:solidFill>
            <a:schemeClr val="tx1"/>
          </a:solidFill>
          <a:latin typeface="+mn-lt"/>
          <a:ea typeface="+mn-ea"/>
          <a:cs typeface="+mn-cs"/>
        </a:defRPr>
      </a:lvl4pPr>
      <a:lvl5pPr marL="1658722" algn="l" defTabSz="829361" rtl="0" eaLnBrk="1" latinLnBrk="0" hangingPunct="1">
        <a:defRPr sz="1633" kern="1200">
          <a:solidFill>
            <a:schemeClr val="tx1"/>
          </a:solidFill>
          <a:latin typeface="+mn-lt"/>
          <a:ea typeface="+mn-ea"/>
          <a:cs typeface="+mn-cs"/>
        </a:defRPr>
      </a:lvl5pPr>
      <a:lvl6pPr marL="2073402" algn="l" defTabSz="829361" rtl="0" eaLnBrk="1" latinLnBrk="0" hangingPunct="1">
        <a:defRPr sz="1633" kern="1200">
          <a:solidFill>
            <a:schemeClr val="tx1"/>
          </a:solidFill>
          <a:latin typeface="+mn-lt"/>
          <a:ea typeface="+mn-ea"/>
          <a:cs typeface="+mn-cs"/>
        </a:defRPr>
      </a:lvl6pPr>
      <a:lvl7pPr marL="2488082" algn="l" defTabSz="829361" rtl="0" eaLnBrk="1" latinLnBrk="0" hangingPunct="1">
        <a:defRPr sz="1633" kern="1200">
          <a:solidFill>
            <a:schemeClr val="tx1"/>
          </a:solidFill>
          <a:latin typeface="+mn-lt"/>
          <a:ea typeface="+mn-ea"/>
          <a:cs typeface="+mn-cs"/>
        </a:defRPr>
      </a:lvl7pPr>
      <a:lvl8pPr marL="2902763" algn="l" defTabSz="829361" rtl="0" eaLnBrk="1" latinLnBrk="0" hangingPunct="1">
        <a:defRPr sz="1633" kern="1200">
          <a:solidFill>
            <a:schemeClr val="tx1"/>
          </a:solidFill>
          <a:latin typeface="+mn-lt"/>
          <a:ea typeface="+mn-ea"/>
          <a:cs typeface="+mn-cs"/>
        </a:defRPr>
      </a:lvl8pPr>
      <a:lvl9pPr marL="3317443" algn="l" defTabSz="829361"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6.xml"/><Relationship Id="rId7" Type="http://schemas.openxmlformats.org/officeDocument/2006/relationships/diagramColors" Target="../diagrams/colors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slideLayout" Target="../slideLayouts/slideLayout26.xml"/><Relationship Id="rId7" Type="http://schemas.openxmlformats.org/officeDocument/2006/relationships/diagramColors" Target="../diagrams/colors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6.xml"/><Relationship Id="rId7" Type="http://schemas.openxmlformats.org/officeDocument/2006/relationships/diagramColors" Target="../diagrams/colors8.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7.png"/><Relationship Id="rId4" Type="http://schemas.openxmlformats.org/officeDocument/2006/relationships/diagramData" Target="../diagrams/data8.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slideLayout" Target="../slideLayouts/slideLayout26.xml"/><Relationship Id="rId7" Type="http://schemas.openxmlformats.org/officeDocument/2006/relationships/diagramColors" Target="../diagrams/colors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slideLayout" Target="../slideLayouts/slideLayout26.xml"/><Relationship Id="rId7" Type="http://schemas.openxmlformats.org/officeDocument/2006/relationships/diagramColors" Target="../diagrams/colors10.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slideLayout" Target="../slideLayouts/slideLayout4.xml"/><Relationship Id="rId7" Type="http://schemas.openxmlformats.org/officeDocument/2006/relationships/diagramColors" Target="../diagrams/colors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slideLayout" Target="../slideLayouts/slideLayout26.xml"/><Relationship Id="rId7" Type="http://schemas.openxmlformats.org/officeDocument/2006/relationships/diagramColors" Target="../diagrams/colors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7.png"/><Relationship Id="rId4" Type="http://schemas.openxmlformats.org/officeDocument/2006/relationships/diagramData" Target="../diagrams/data12.xml"/><Relationship Id="rId9" Type="http://schemas.openxmlformats.org/officeDocument/2006/relationships/image" Target="../media/image11.jpeg"/></Relationships>
</file>

<file path=ppt/slides/_rels/slide17.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openxmlformats.org/officeDocument/2006/relationships/slideLayout" Target="../slideLayouts/slideLayout26.xml"/><Relationship Id="rId7" Type="http://schemas.openxmlformats.org/officeDocument/2006/relationships/diagramColors" Target="../diagrams/colors13.xml"/><Relationship Id="rId12" Type="http://schemas.openxmlformats.org/officeDocument/2006/relationships/diagramColors" Target="../diagrams/colors1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slideLayout" Target="../slideLayouts/slideLayout26.xml"/><Relationship Id="rId7" Type="http://schemas.openxmlformats.org/officeDocument/2006/relationships/diagramColors" Target="../diagrams/colors1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7.png"/><Relationship Id="rId4" Type="http://schemas.openxmlformats.org/officeDocument/2006/relationships/diagramData" Target="../diagrams/data15.xml"/><Relationship Id="rId9" Type="http://schemas.openxmlformats.org/officeDocument/2006/relationships/image" Target="../media/image12.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4.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slideLayout" Target="../slideLayouts/slideLayout26.xml"/><Relationship Id="rId7" Type="http://schemas.openxmlformats.org/officeDocument/2006/relationships/diagramColors" Target="../diagrams/colors16.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slideLayout" Target="../slideLayouts/slideLayout26.xml"/><Relationship Id="rId7" Type="http://schemas.openxmlformats.org/officeDocument/2006/relationships/diagramColors" Target="../diagrams/colors1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7.png"/><Relationship Id="rId4" Type="http://schemas.openxmlformats.org/officeDocument/2006/relationships/diagramData" Target="../diagrams/data17.xml"/><Relationship Id="rId9" Type="http://schemas.openxmlformats.org/officeDocument/2006/relationships/image" Target="../media/image13.jpg"/></Relationships>
</file>

<file path=ppt/slides/_rels/slide22.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slideLayout" Target="../slideLayouts/slideLayout2.xml"/><Relationship Id="rId7" Type="http://schemas.openxmlformats.org/officeDocument/2006/relationships/diagramColors" Target="../diagrams/colors18.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4.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image" Target="../media/image15.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image" Target="../media/image16.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7.png"/><Relationship Id="rId4" Type="http://schemas.openxmlformats.org/officeDocument/2006/relationships/image" Target="../media/image16.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7.png"/><Relationship Id="rId4" Type="http://schemas.openxmlformats.org/officeDocument/2006/relationships/image" Target="../media/image16.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6.xml"/><Relationship Id="rId7" Type="http://schemas.openxmlformats.org/officeDocument/2006/relationships/diagramColors" Target="../diagrams/colors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7.png"/><Relationship Id="rId4" Type="http://schemas.openxmlformats.org/officeDocument/2006/relationships/diagramData" Target="../diagrams/data3.xm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7.png"/><Relationship Id="rId4" Type="http://schemas.openxmlformats.org/officeDocument/2006/relationships/image" Target="../media/image17.jpg"/></Relationships>
</file>

<file path=ppt/slides/_rels/slide41.xml.rels><?xml version="1.0" encoding="UTF-8" standalone="yes"?>
<Relationships xmlns="http://schemas.openxmlformats.org/package/2006/relationships"><Relationship Id="rId3" Type="http://schemas.openxmlformats.org/officeDocument/2006/relationships/audio" Target="../media/media41.m4a"/><Relationship Id="rId2" Type="http://schemas.microsoft.com/office/2007/relationships/media" Target="../media/media41.m4a"/><Relationship Id="rId1" Type="http://schemas.openxmlformats.org/officeDocument/2006/relationships/video" Target="https://www.youtube.com/embed/liPKnrlduLk" TargetMode="Externa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7.png"/><Relationship Id="rId4" Type="http://schemas.openxmlformats.org/officeDocument/2006/relationships/image" Target="../media/image19.emf"/></Relationships>
</file>

<file path=ppt/slides/_rels/slide43.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slideLayout" Target="../slideLayouts/slideLayout4.xml"/><Relationship Id="rId7" Type="http://schemas.openxmlformats.org/officeDocument/2006/relationships/diagramColors" Target="../diagrams/colors19.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slideLayout" Target="../slideLayouts/slideLayout26.xml"/><Relationship Id="rId7" Type="http://schemas.openxmlformats.org/officeDocument/2006/relationships/diagramColors" Target="../diagrams/colors20.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slideLayout" Target="../slideLayouts/slideLayout4.xml"/><Relationship Id="rId7" Type="http://schemas.openxmlformats.org/officeDocument/2006/relationships/diagramColors" Target="../diagrams/colors21.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microsoft.com/office/2007/relationships/diagramDrawing" Target="../diagrams/drawing22.xml"/><Relationship Id="rId13" Type="http://schemas.microsoft.com/office/2007/relationships/diagramDrawing" Target="../diagrams/drawing23.xml"/><Relationship Id="rId3" Type="http://schemas.openxmlformats.org/officeDocument/2006/relationships/slideLayout" Target="../slideLayouts/slideLayout26.xml"/><Relationship Id="rId7" Type="http://schemas.openxmlformats.org/officeDocument/2006/relationships/diagramColors" Target="../diagrams/colors22.xml"/><Relationship Id="rId12" Type="http://schemas.openxmlformats.org/officeDocument/2006/relationships/diagramColors" Target="../diagrams/colors23.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diagramQuickStyle" Target="../diagrams/quickStyle22.xml"/><Relationship Id="rId11" Type="http://schemas.openxmlformats.org/officeDocument/2006/relationships/diagramQuickStyle" Target="../diagrams/quickStyle23.xml"/><Relationship Id="rId5" Type="http://schemas.openxmlformats.org/officeDocument/2006/relationships/diagramLayout" Target="../diagrams/layout22.xml"/><Relationship Id="rId10" Type="http://schemas.openxmlformats.org/officeDocument/2006/relationships/diagramLayout" Target="../diagrams/layout23.xml"/><Relationship Id="rId4" Type="http://schemas.openxmlformats.org/officeDocument/2006/relationships/diagramData" Target="../diagrams/data22.xml"/><Relationship Id="rId9" Type="http://schemas.openxmlformats.org/officeDocument/2006/relationships/diagramData" Target="../diagrams/data23.xml"/><Relationship Id="rId14"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slideLayout" Target="../slideLayouts/slideLayout26.xml"/><Relationship Id="rId7" Type="http://schemas.openxmlformats.org/officeDocument/2006/relationships/diagramColors" Target="../diagrams/colors2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slideLayout" Target="../slideLayouts/slideLayout26.xml"/><Relationship Id="rId7" Type="http://schemas.openxmlformats.org/officeDocument/2006/relationships/diagramColors" Target="../diagrams/colors25.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slideLayout" Target="../slideLayouts/slideLayout26.xml"/><Relationship Id="rId7" Type="http://schemas.openxmlformats.org/officeDocument/2006/relationships/diagramColors" Target="../diagrams/colors26.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notesSlide" Target="../notesSlides/notesSlide1.xml"/><Relationship Id="rId4"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slideLayout" Target="../slideLayouts/slideLayout26.xml"/><Relationship Id="rId7" Type="http://schemas.openxmlformats.org/officeDocument/2006/relationships/diagramColors" Target="../diagrams/colors27.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slideLayout" Target="../slideLayouts/slideLayout4.xml"/><Relationship Id="rId7" Type="http://schemas.openxmlformats.org/officeDocument/2006/relationships/diagramColors" Target="../diagrams/colors28.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slideLayout" Target="../slideLayouts/slideLayout26.xml"/><Relationship Id="rId7" Type="http://schemas.openxmlformats.org/officeDocument/2006/relationships/diagramColors" Target="../diagrams/colors29.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7.png"/><Relationship Id="rId4" Type="http://schemas.openxmlformats.org/officeDocument/2006/relationships/image" Target="../media/image20.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notesSlide" Target="../notesSlides/notesSlide1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2.jpeg"/><Relationship Id="rId5" Type="http://schemas.openxmlformats.org/officeDocument/2006/relationships/hyperlink" Target="https://www.google.be/url?sa=i&amp;rct=j&amp;q=&amp;esrc=s&amp;source=images&amp;cd=&amp;cad=rja&amp;uact=8&amp;ved=2ahUKEwif3uLymtHfAhVJY1AKHVzLBZkQjRx6BAgBEAU&amp;url=https://es.pngtree.com/freepng/standing-on-weight-control_649222.html&amp;psig=AOvVaw0EarAv9Kk6IzhmyGDcufBI&amp;ust=1546591061876683" TargetMode="External"/><Relationship Id="rId4" Type="http://schemas.openxmlformats.org/officeDocument/2006/relationships/notesSlide" Target="../notesSlides/notesSlide1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7.png"/><Relationship Id="rId5" Type="http://schemas.openxmlformats.org/officeDocument/2006/relationships/image" Target="../media/image23.emf"/><Relationship Id="rId4" Type="http://schemas.openxmlformats.org/officeDocument/2006/relationships/notesSlide" Target="../notesSlides/notesSlide1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7.png"/><Relationship Id="rId5" Type="http://schemas.openxmlformats.org/officeDocument/2006/relationships/image" Target="../media/image24.emf"/><Relationship Id="rId4"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6.xml"/><Relationship Id="rId7" Type="http://schemas.openxmlformats.org/officeDocument/2006/relationships/diagramColors" Target="../diagrams/colors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7.png"/><Relationship Id="rId5" Type="http://schemas.openxmlformats.org/officeDocument/2006/relationships/image" Target="../media/image26.jpeg"/><Relationship Id="rId4" Type="http://schemas.openxmlformats.org/officeDocument/2006/relationships/notesSlide" Target="../notesSlides/notesSlide1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7.png"/><Relationship Id="rId5" Type="http://schemas.openxmlformats.org/officeDocument/2006/relationships/image" Target="../media/image27.emf"/><Relationship Id="rId4" Type="http://schemas.openxmlformats.org/officeDocument/2006/relationships/notesSlide" Target="../notesSlides/notesSlide2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7.png"/><Relationship Id="rId5" Type="http://schemas.openxmlformats.org/officeDocument/2006/relationships/image" Target="../media/image28.jpg"/><Relationship Id="rId4" Type="http://schemas.openxmlformats.org/officeDocument/2006/relationships/notesSlide" Target="../notesSlides/notesSlide2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7.png"/><Relationship Id="rId5" Type="http://schemas.openxmlformats.org/officeDocument/2006/relationships/image" Target="../media/image29.jpeg"/><Relationship Id="rId4" Type="http://schemas.openxmlformats.org/officeDocument/2006/relationships/notesSlide" Target="../notesSlides/notesSlide2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7.png"/><Relationship Id="rId5" Type="http://schemas.openxmlformats.org/officeDocument/2006/relationships/image" Target="../media/image30.jpg"/><Relationship Id="rId4" Type="http://schemas.openxmlformats.org/officeDocument/2006/relationships/notesSlide" Target="../notesSlides/notesSlide2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7.png"/><Relationship Id="rId5" Type="http://schemas.openxmlformats.org/officeDocument/2006/relationships/image" Target="../media/image31.png"/><Relationship Id="rId4" Type="http://schemas.openxmlformats.org/officeDocument/2006/relationships/hyperlink" Target="http://www.google.be/url?sa=i&amp;rct=j&amp;q=&amp;esrc=s&amp;source=images&amp;cd=&amp;cad=rja&amp;uact=8&amp;ved=2ahUKEwi40b7d1dHfAhXQaFAKHVnuD2wQjRx6BAgBEAU&amp;url=http://vierdeleerjaardevleugel.blogspot.com/2015/09/wat-leren-we-allemaal-in-wero.html&amp;psig=AOvVaw3OUjQD_6pqwIU2MJZPCVY4&amp;ust=1546606850584298" TargetMode="Externa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4a"/><Relationship Id="rId1" Type="http://schemas.microsoft.com/office/2007/relationships/media" Target="../media/media69.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0.m4a"/><Relationship Id="rId1" Type="http://schemas.microsoft.com/office/2007/relationships/media" Target="../media/media70.m4a"/><Relationship Id="rId5" Type="http://schemas.openxmlformats.org/officeDocument/2006/relationships/image" Target="../media/image7.png"/><Relationship Id="rId4" Type="http://schemas.openxmlformats.org/officeDocument/2006/relationships/notesSlide" Target="../notesSlides/notesSlide26.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7.png"/><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4a"/><Relationship Id="rId1" Type="http://schemas.microsoft.com/office/2007/relationships/media" Target="../media/media72.m4a"/><Relationship Id="rId5" Type="http://schemas.openxmlformats.org/officeDocument/2006/relationships/image" Target="../media/image7.png"/><Relationship Id="rId4" Type="http://schemas.openxmlformats.org/officeDocument/2006/relationships/image" Target="../media/image33.jpg"/></Relationships>
</file>

<file path=ppt/slides/_rels/slide73.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slideLayout" Target="../slideLayouts/slideLayout26.xml"/><Relationship Id="rId7" Type="http://schemas.openxmlformats.org/officeDocument/2006/relationships/diagramColors" Target="../diagrams/colors30.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 Id="rId9"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slideLayout" Target="../slideLayouts/slideLayout26.xml"/><Relationship Id="rId7" Type="http://schemas.openxmlformats.org/officeDocument/2006/relationships/diagramColors" Target="../diagrams/colors31.xml"/><Relationship Id="rId2" Type="http://schemas.openxmlformats.org/officeDocument/2006/relationships/audio" Target="../media/media75.m4a"/><Relationship Id="rId1" Type="http://schemas.microsoft.com/office/2007/relationships/media" Target="../media/media75.m4a"/><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image" Target="../media/image7.png"/></Relationships>
</file>

<file path=ppt/slides/_rels/slide76.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slideLayout" Target="../slideLayouts/slideLayout26.xml"/><Relationship Id="rId7" Type="http://schemas.openxmlformats.org/officeDocument/2006/relationships/diagramColors" Target="../diagrams/colors32.xml"/><Relationship Id="rId2" Type="http://schemas.openxmlformats.org/officeDocument/2006/relationships/audio" Target="../media/media76.m4a"/><Relationship Id="rId1" Type="http://schemas.microsoft.com/office/2007/relationships/media" Target="../media/media76.m4a"/><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 Id="rId9" Type="http://schemas.openxmlformats.org/officeDocument/2006/relationships/image" Target="../media/image7.png"/></Relationships>
</file>

<file path=ppt/slides/_rels/slide7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www.insufficiance-cardiaque.be/" TargetMode="External"/><Relationship Id="rId2" Type="http://schemas.openxmlformats.org/officeDocument/2006/relationships/audio" Target="../media/media77.m4a"/><Relationship Id="rId1" Type="http://schemas.microsoft.com/office/2007/relationships/media" Target="../media/media77.m4a"/><Relationship Id="rId6" Type="http://schemas.openxmlformats.org/officeDocument/2006/relationships/hyperlink" Target="http://www.hart-falen.e/" TargetMode="External"/><Relationship Id="rId5" Type="http://schemas.openxmlformats.org/officeDocument/2006/relationships/hyperlink" Target="http://www.heartfailurematters.org/" TargetMode="External"/><Relationship Id="rId4" Type="http://schemas.openxmlformats.org/officeDocument/2006/relationships/notesSlide" Target="../notesSlides/notesSlide27.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8.m4a"/><Relationship Id="rId1" Type="http://schemas.microsoft.com/office/2007/relationships/media" Target="../media/media78.m4a"/><Relationship Id="rId5" Type="http://schemas.openxmlformats.org/officeDocument/2006/relationships/image" Target="../media/image7.pn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6.xml"/><Relationship Id="rId7" Type="http://schemas.openxmlformats.org/officeDocument/2006/relationships/diagramColors" Target="../diagrams/colors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sz="quarter" idx="1"/>
          </p:nvPr>
        </p:nvSpPr>
        <p:spPr>
          <a:xfrm>
            <a:off x="881461" y="3886153"/>
            <a:ext cx="10362113" cy="1021127"/>
          </a:xfrm>
        </p:spPr>
        <p:txBody>
          <a:bodyPr/>
          <a:lstStyle/>
          <a:p>
            <a:r>
              <a:rPr lang="nl-BE" sz="2000" dirty="0" smtClean="0"/>
              <a:t>Jan Kennes</a:t>
            </a:r>
            <a:r>
              <a:rPr lang="nl-BE" dirty="0" smtClean="0"/>
              <a:t/>
            </a:r>
            <a:br>
              <a:rPr lang="nl-BE" dirty="0" smtClean="0"/>
            </a:br>
            <a:r>
              <a:rPr lang="nl-BE" sz="1400" dirty="0" smtClean="0"/>
              <a:t>Verpleegkundig consulent hartfalen</a:t>
            </a:r>
          </a:p>
          <a:p>
            <a:r>
              <a:rPr lang="nl-BE" sz="1400" dirty="0" smtClean="0"/>
              <a:t>September 2019</a:t>
            </a:r>
            <a:endParaRPr lang="nl-BE" dirty="0"/>
          </a:p>
        </p:txBody>
      </p:sp>
      <p:sp>
        <p:nvSpPr>
          <p:cNvPr id="2" name="Titel 1"/>
          <p:cNvSpPr>
            <a:spLocks noGrp="1"/>
          </p:cNvSpPr>
          <p:nvPr>
            <p:ph type="ctrTitle"/>
          </p:nvPr>
        </p:nvSpPr>
        <p:spPr>
          <a:xfrm>
            <a:off x="881461" y="2934929"/>
            <a:ext cx="10363924" cy="690611"/>
          </a:xfrm>
        </p:spPr>
        <p:txBody>
          <a:bodyPr/>
          <a:lstStyle/>
          <a:p>
            <a:r>
              <a:rPr lang="nl-BE" sz="2800" dirty="0" smtClean="0"/>
              <a:t>Hartfalen voor </a:t>
            </a:r>
            <a:r>
              <a:rPr lang="nl-BE" sz="2800" dirty="0" err="1" smtClean="0"/>
              <a:t>educatoren</a:t>
            </a:r>
            <a:endParaRPr lang="nl-BE" sz="2800" dirty="0"/>
          </a:p>
        </p:txBody>
      </p:sp>
      <p:pic>
        <p:nvPicPr>
          <p:cNvPr id="8" name="Audiobesta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10037614"/>
      </p:ext>
    </p:extLst>
  </p:cSld>
  <p:clrMapOvr>
    <a:masterClrMapping/>
  </p:clrMapOvr>
  <mc:AlternateContent xmlns:mc="http://schemas.openxmlformats.org/markup-compatibility/2006">
    <mc:Choice xmlns:p14="http://schemas.microsoft.com/office/powerpoint/2010/main" Requires="p14">
      <p:transition spd="slow" p14:dur="2000" advTm="8178"/>
    </mc:Choice>
    <mc:Fallback>
      <p:transition spd="slow" advTm="8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74133680"/>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jdelijke aanduiding voor inhoud 2"/>
          <p:cNvSpPr>
            <a:spLocks noGrp="1"/>
          </p:cNvSpPr>
          <p:nvPr>
            <p:ph idx="1"/>
          </p:nvPr>
        </p:nvSpPr>
        <p:spPr>
          <a:xfrm>
            <a:off x="1333954" y="2254735"/>
            <a:ext cx="10248085" cy="3851665"/>
          </a:xfrm>
        </p:spPr>
        <p:txBody>
          <a:bodyPr/>
          <a:lstStyle/>
          <a:p>
            <a:r>
              <a:rPr lang="nl-BE" sz="2800" dirty="0"/>
              <a:t>arts tracht door klinisch onderzoek/RX thorax/drukmeting in te schatten hoeveel vocht er moet verwijderd worden = </a:t>
            </a:r>
            <a:r>
              <a:rPr lang="nl-BE" sz="2800" b="1" dirty="0">
                <a:solidFill>
                  <a:srgbClr val="FF0000"/>
                </a:solidFill>
              </a:rPr>
              <a:t>MOEILIJK</a:t>
            </a:r>
          </a:p>
          <a:p>
            <a:endParaRPr lang="nl-BE" sz="2800" u="sng" dirty="0"/>
          </a:p>
          <a:p>
            <a:r>
              <a:rPr lang="nl-BE" sz="2800" u="sng" dirty="0"/>
              <a:t>nevenwerkingen:</a:t>
            </a:r>
            <a:r>
              <a:rPr lang="nl-BE" sz="2800" dirty="0"/>
              <a:t> elektrolytenstoornissen, (a)symptomatische hypotensie, dehydratatie, droge mond, huiduitslag, jicht, spierkrampen, (R/ magnesiumsupplement)</a:t>
            </a:r>
          </a:p>
          <a:p>
            <a:endParaRPr lang="nl-BE" dirty="0"/>
          </a:p>
        </p:txBody>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7511958"/>
      </p:ext>
    </p:extLst>
  </p:cSld>
  <p:clrMapOvr>
    <a:masterClrMapping/>
  </p:clrMapOvr>
  <mc:AlternateContent xmlns:mc="http://schemas.openxmlformats.org/markup-compatibility/2006">
    <mc:Choice xmlns:p14="http://schemas.microsoft.com/office/powerpoint/2010/main" Requires="p14">
      <p:transition spd="slow" p14:dur="2000" advTm="47579"/>
    </mc:Choice>
    <mc:Fallback>
      <p:transition spd="slow" advTm="4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80319872"/>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Tijdelijke aanduiding voor inhoud 6"/>
          <p:cNvGraphicFramePr>
            <a:graphicFrameLocks noGrp="1"/>
          </p:cNvGraphicFramePr>
          <p:nvPr>
            <p:ph idx="1"/>
            <p:extLst>
              <p:ext uri="{D42A27DB-BD31-4B8C-83A1-F6EECF244321}">
                <p14:modId xmlns:p14="http://schemas.microsoft.com/office/powerpoint/2010/main" val="612631376"/>
              </p:ext>
            </p:extLst>
          </p:nvPr>
        </p:nvGraphicFramePr>
        <p:xfrm>
          <a:off x="1259521" y="2430479"/>
          <a:ext cx="10248900" cy="3867200"/>
        </p:xfrm>
        <a:graphic>
          <a:graphicData uri="http://schemas.openxmlformats.org/drawingml/2006/table">
            <a:tbl>
              <a:tblPr firstRow="1" bandRow="1">
                <a:tableStyleId>{5C22544A-7EE6-4342-B048-85BDC9FD1C3A}</a:tableStyleId>
              </a:tblPr>
              <a:tblGrid>
                <a:gridCol w="3416300">
                  <a:extLst>
                    <a:ext uri="{9D8B030D-6E8A-4147-A177-3AD203B41FA5}">
                      <a16:colId xmlns:a16="http://schemas.microsoft.com/office/drawing/2014/main" val="156367601"/>
                    </a:ext>
                  </a:extLst>
                </a:gridCol>
                <a:gridCol w="3416300">
                  <a:extLst>
                    <a:ext uri="{9D8B030D-6E8A-4147-A177-3AD203B41FA5}">
                      <a16:colId xmlns:a16="http://schemas.microsoft.com/office/drawing/2014/main" val="4062627900"/>
                    </a:ext>
                  </a:extLst>
                </a:gridCol>
                <a:gridCol w="3416300">
                  <a:extLst>
                    <a:ext uri="{9D8B030D-6E8A-4147-A177-3AD203B41FA5}">
                      <a16:colId xmlns:a16="http://schemas.microsoft.com/office/drawing/2014/main" val="3971942275"/>
                    </a:ext>
                  </a:extLst>
                </a:gridCol>
              </a:tblGrid>
              <a:tr h="969615">
                <a:tc>
                  <a:txBody>
                    <a:bodyPr/>
                    <a:lstStyle/>
                    <a:p>
                      <a:r>
                        <a:rPr lang="nl-BE" sz="2000" b="0" dirty="0" err="1" smtClean="0">
                          <a:solidFill>
                            <a:schemeClr val="tx1"/>
                          </a:solidFill>
                        </a:rPr>
                        <a:t>lisdiuretica</a:t>
                      </a:r>
                      <a:endParaRPr lang="nl-BE" sz="2000" b="0" dirty="0">
                        <a:solidFill>
                          <a:schemeClr val="tx1"/>
                        </a:solidFill>
                      </a:endParaRPr>
                    </a:p>
                  </a:txBody>
                  <a:tcPr/>
                </a:tc>
                <a:tc>
                  <a:txBody>
                    <a:bodyPr/>
                    <a:lstStyle/>
                    <a:p>
                      <a:pPr marL="285750" indent="-285750">
                        <a:buFont typeface="Arial" panose="020B0604020202020204" pitchFamily="34" charset="0"/>
                        <a:buChar char="•"/>
                      </a:pPr>
                      <a:r>
                        <a:rPr lang="nl-BE" sz="2000" b="0" dirty="0" smtClean="0">
                          <a:solidFill>
                            <a:schemeClr val="tx1"/>
                          </a:solidFill>
                        </a:rPr>
                        <a:t>meest gebruikt en krachtigste</a:t>
                      </a:r>
                    </a:p>
                    <a:p>
                      <a:pPr marL="285750" indent="-285750">
                        <a:buFont typeface="Arial" panose="020B0604020202020204" pitchFamily="34" charset="0"/>
                        <a:buChar char="•"/>
                      </a:pPr>
                      <a:r>
                        <a:rPr lang="nl-BE" sz="2000" b="0" dirty="0" smtClean="0">
                          <a:solidFill>
                            <a:schemeClr val="tx1"/>
                          </a:solidFill>
                        </a:rPr>
                        <a:t>kaliumverlies </a:t>
                      </a:r>
                      <a:endParaRPr lang="nl-BE" sz="2000" b="0" dirty="0">
                        <a:solidFill>
                          <a:schemeClr val="tx1"/>
                        </a:solidFill>
                      </a:endParaRPr>
                    </a:p>
                  </a:txBody>
                  <a:tcPr/>
                </a:tc>
                <a:tc>
                  <a:txBody>
                    <a:bodyPr/>
                    <a:lstStyle/>
                    <a:p>
                      <a:r>
                        <a:rPr lang="nl-BE" sz="2000" b="0" dirty="0" err="1" smtClean="0">
                          <a:solidFill>
                            <a:schemeClr val="tx1"/>
                          </a:solidFill>
                        </a:rPr>
                        <a:t>Lasix</a:t>
                      </a:r>
                      <a:r>
                        <a:rPr lang="nl-BE" sz="2000" b="0" dirty="0" smtClean="0">
                          <a:solidFill>
                            <a:schemeClr val="tx1"/>
                          </a:solidFill>
                        </a:rPr>
                        <a:t>® </a:t>
                      </a:r>
                    </a:p>
                    <a:p>
                      <a:pPr marL="0" marR="0" lvl="0" indent="0" algn="l" defTabSz="801472" rtl="0" eaLnBrk="1" fontAlgn="auto" latinLnBrk="0" hangingPunct="1">
                        <a:lnSpc>
                          <a:spcPct val="100000"/>
                        </a:lnSpc>
                        <a:spcBef>
                          <a:spcPts val="0"/>
                        </a:spcBef>
                        <a:spcAft>
                          <a:spcPts val="0"/>
                        </a:spcAft>
                        <a:buClrTx/>
                        <a:buSzTx/>
                        <a:buFontTx/>
                        <a:buNone/>
                        <a:tabLst/>
                        <a:defRPr/>
                      </a:pPr>
                      <a:r>
                        <a:rPr lang="nl-BE" sz="2000" b="0" dirty="0" err="1" smtClean="0">
                          <a:solidFill>
                            <a:schemeClr val="tx1"/>
                          </a:solidFill>
                        </a:rPr>
                        <a:t>Burinex</a:t>
                      </a:r>
                      <a:r>
                        <a:rPr lang="nl-BE" sz="2000" b="0" dirty="0" smtClean="0">
                          <a:solidFill>
                            <a:schemeClr val="tx1"/>
                          </a:solidFill>
                        </a:rPr>
                        <a:t>® </a:t>
                      </a:r>
                    </a:p>
                    <a:p>
                      <a:pPr marL="0" marR="0" lvl="0" indent="0" algn="l" defTabSz="801472" rtl="0" eaLnBrk="1" fontAlgn="auto" latinLnBrk="0" hangingPunct="1">
                        <a:lnSpc>
                          <a:spcPct val="100000"/>
                        </a:lnSpc>
                        <a:spcBef>
                          <a:spcPts val="0"/>
                        </a:spcBef>
                        <a:spcAft>
                          <a:spcPts val="0"/>
                        </a:spcAft>
                        <a:buClrTx/>
                        <a:buSzTx/>
                        <a:buFontTx/>
                        <a:buNone/>
                        <a:tabLst/>
                        <a:defRPr/>
                      </a:pPr>
                      <a:r>
                        <a:rPr lang="nl-BE" sz="2000" b="0" dirty="0" err="1" smtClean="0">
                          <a:solidFill>
                            <a:schemeClr val="tx1"/>
                          </a:solidFill>
                        </a:rPr>
                        <a:t>Torrem</a:t>
                      </a:r>
                      <a:r>
                        <a:rPr lang="nl-BE" sz="2000" b="0" dirty="0" smtClean="0">
                          <a:solidFill>
                            <a:schemeClr val="tx1"/>
                          </a:solidFill>
                        </a:rPr>
                        <a:t>® </a:t>
                      </a:r>
                    </a:p>
                  </a:txBody>
                  <a:tcPr/>
                </a:tc>
                <a:extLst>
                  <a:ext uri="{0D108BD9-81ED-4DB2-BD59-A6C34878D82A}">
                    <a16:rowId xmlns:a16="http://schemas.microsoft.com/office/drawing/2014/main" val="489670463"/>
                  </a:ext>
                </a:extLst>
              </a:tr>
              <a:tr h="927760">
                <a:tc>
                  <a:txBody>
                    <a:bodyPr/>
                    <a:lstStyle/>
                    <a:p>
                      <a:r>
                        <a:rPr lang="nl-BE" sz="2000" b="0" dirty="0" err="1" smtClean="0">
                          <a:solidFill>
                            <a:schemeClr val="tx1"/>
                          </a:solidFill>
                        </a:rPr>
                        <a:t>thiaziden</a:t>
                      </a:r>
                      <a:endParaRPr lang="nl-BE" sz="2000" b="0" dirty="0">
                        <a:solidFill>
                          <a:schemeClr val="tx1"/>
                        </a:solidFill>
                      </a:endParaRPr>
                    </a:p>
                  </a:txBody>
                  <a:tcPr/>
                </a:tc>
                <a:tc>
                  <a:txBody>
                    <a:bodyPr/>
                    <a:lstStyle/>
                    <a:p>
                      <a:pPr marL="285750" indent="-285750">
                        <a:buFont typeface="Arial" panose="020B0604020202020204" pitchFamily="34" charset="0"/>
                        <a:buChar char="•"/>
                      </a:pPr>
                      <a:r>
                        <a:rPr lang="nl-BE" sz="2000" b="0" dirty="0" smtClean="0">
                          <a:solidFill>
                            <a:schemeClr val="tx1"/>
                          </a:solidFill>
                        </a:rPr>
                        <a:t>“</a:t>
                      </a:r>
                      <a:r>
                        <a:rPr lang="nl-BE" sz="2000" b="0" dirty="0" err="1" smtClean="0">
                          <a:solidFill>
                            <a:schemeClr val="tx1"/>
                          </a:solidFill>
                        </a:rPr>
                        <a:t>add</a:t>
                      </a:r>
                      <a:r>
                        <a:rPr lang="nl-BE" sz="2000" b="0" dirty="0" smtClean="0">
                          <a:solidFill>
                            <a:schemeClr val="tx1"/>
                          </a:solidFill>
                        </a:rPr>
                        <a:t> on” bij </a:t>
                      </a:r>
                      <a:r>
                        <a:rPr lang="nl-BE" sz="2000" b="0" dirty="0" err="1" smtClean="0">
                          <a:solidFill>
                            <a:schemeClr val="tx1"/>
                          </a:solidFill>
                        </a:rPr>
                        <a:t>lisdiuretica</a:t>
                      </a:r>
                      <a:endParaRPr lang="nl-BE" sz="2000" b="0" dirty="0" smtClean="0">
                        <a:solidFill>
                          <a:schemeClr val="tx1"/>
                        </a:solidFill>
                      </a:endParaRPr>
                    </a:p>
                    <a:p>
                      <a:pPr marL="285750" indent="-285750">
                        <a:buFont typeface="Arial" panose="020B0604020202020204" pitchFamily="34" charset="0"/>
                        <a:buChar char="•"/>
                      </a:pPr>
                      <a:r>
                        <a:rPr lang="nl-BE" sz="2000" b="0" dirty="0" smtClean="0">
                          <a:solidFill>
                            <a:schemeClr val="tx1"/>
                          </a:solidFill>
                        </a:rPr>
                        <a:t>kaliumverlies</a:t>
                      </a:r>
                      <a:endParaRPr lang="nl-BE" sz="2000" b="0" dirty="0">
                        <a:solidFill>
                          <a:schemeClr val="tx1"/>
                        </a:solidFill>
                      </a:endParaRPr>
                    </a:p>
                  </a:txBody>
                  <a:tcPr/>
                </a:tc>
                <a:tc>
                  <a:txBody>
                    <a:bodyPr/>
                    <a:lstStyle/>
                    <a:p>
                      <a:pPr marL="0" marR="0" lvl="0" indent="0" algn="l" defTabSz="801472" rtl="0" eaLnBrk="1" fontAlgn="auto" latinLnBrk="0" hangingPunct="1">
                        <a:lnSpc>
                          <a:spcPct val="100000"/>
                        </a:lnSpc>
                        <a:spcBef>
                          <a:spcPts val="0"/>
                        </a:spcBef>
                        <a:spcAft>
                          <a:spcPts val="0"/>
                        </a:spcAft>
                        <a:buClrTx/>
                        <a:buSzTx/>
                        <a:buFontTx/>
                        <a:buNone/>
                        <a:tabLst/>
                        <a:defRPr/>
                      </a:pPr>
                      <a:r>
                        <a:rPr lang="nl-BE" sz="2000" b="0" dirty="0" smtClean="0">
                          <a:solidFill>
                            <a:schemeClr val="tx1"/>
                          </a:solidFill>
                        </a:rPr>
                        <a:t>Hygroton® </a:t>
                      </a:r>
                    </a:p>
                    <a:p>
                      <a:pPr marL="0" marR="0" lvl="0" indent="0" algn="l" defTabSz="801472" rtl="0" eaLnBrk="1" fontAlgn="auto" latinLnBrk="0" hangingPunct="1">
                        <a:lnSpc>
                          <a:spcPct val="100000"/>
                        </a:lnSpc>
                        <a:spcBef>
                          <a:spcPts val="0"/>
                        </a:spcBef>
                        <a:spcAft>
                          <a:spcPts val="0"/>
                        </a:spcAft>
                        <a:buClrTx/>
                        <a:buSzTx/>
                        <a:buFontTx/>
                        <a:buNone/>
                        <a:tabLst/>
                        <a:defRPr/>
                      </a:pPr>
                      <a:r>
                        <a:rPr lang="nl-BE" sz="2000" b="0" dirty="0" err="1" smtClean="0">
                          <a:solidFill>
                            <a:schemeClr val="tx1"/>
                          </a:solidFill>
                        </a:rPr>
                        <a:t>Fludex</a:t>
                      </a:r>
                      <a:r>
                        <a:rPr lang="nl-BE" sz="2000" b="0" dirty="0" smtClean="0">
                          <a:solidFill>
                            <a:schemeClr val="tx1"/>
                          </a:solidFill>
                        </a:rPr>
                        <a:t>®  </a:t>
                      </a:r>
                      <a:endParaRPr lang="nl-BE" sz="2000" b="0" dirty="0">
                        <a:solidFill>
                          <a:schemeClr val="tx1"/>
                        </a:solidFill>
                      </a:endParaRPr>
                    </a:p>
                  </a:txBody>
                  <a:tcPr/>
                </a:tc>
                <a:extLst>
                  <a:ext uri="{0D108BD9-81ED-4DB2-BD59-A6C34878D82A}">
                    <a16:rowId xmlns:a16="http://schemas.microsoft.com/office/drawing/2014/main" val="1971297381"/>
                  </a:ext>
                </a:extLst>
              </a:tr>
              <a:tr h="969615">
                <a:tc>
                  <a:txBody>
                    <a:bodyPr/>
                    <a:lstStyle/>
                    <a:p>
                      <a:r>
                        <a:rPr lang="nl-BE" sz="2000" b="0" dirty="0" err="1" smtClean="0">
                          <a:solidFill>
                            <a:schemeClr val="tx1"/>
                          </a:solidFill>
                        </a:rPr>
                        <a:t>kaliumsparende</a:t>
                      </a:r>
                      <a:r>
                        <a:rPr lang="nl-BE" sz="2000" b="0" dirty="0" smtClean="0">
                          <a:solidFill>
                            <a:schemeClr val="tx1"/>
                          </a:solidFill>
                        </a:rPr>
                        <a:t> diuretica</a:t>
                      </a:r>
                      <a:endParaRPr lang="nl-BE" sz="2000" b="0" dirty="0">
                        <a:solidFill>
                          <a:schemeClr val="tx1"/>
                        </a:solidFill>
                      </a:endParaRPr>
                    </a:p>
                  </a:txBody>
                  <a:tcPr/>
                </a:tc>
                <a:tc>
                  <a:txBody>
                    <a:bodyPr/>
                    <a:lstStyle/>
                    <a:p>
                      <a:pPr marL="285750" indent="-285750">
                        <a:buFont typeface="Arial" panose="020B0604020202020204" pitchFamily="34" charset="0"/>
                        <a:buChar char="•"/>
                      </a:pPr>
                      <a:r>
                        <a:rPr lang="nl-BE" sz="2000" b="0" dirty="0" smtClean="0">
                          <a:solidFill>
                            <a:schemeClr val="tx1"/>
                          </a:solidFill>
                        </a:rPr>
                        <a:t>beperkt diuretisch effect</a:t>
                      </a:r>
                    </a:p>
                    <a:p>
                      <a:pPr marL="285750" indent="-285750">
                        <a:buFont typeface="Arial" panose="020B0604020202020204" pitchFamily="34" charset="0"/>
                        <a:buChar char="•"/>
                      </a:pPr>
                      <a:r>
                        <a:rPr lang="nl-BE" sz="2000" b="0" dirty="0" smtClean="0">
                          <a:solidFill>
                            <a:schemeClr val="tx1"/>
                          </a:solidFill>
                        </a:rPr>
                        <a:t>“triple</a:t>
                      </a:r>
                      <a:r>
                        <a:rPr lang="nl-BE" sz="2000" b="0" baseline="0" dirty="0" smtClean="0">
                          <a:solidFill>
                            <a:schemeClr val="tx1"/>
                          </a:solidFill>
                        </a:rPr>
                        <a:t> </a:t>
                      </a:r>
                      <a:r>
                        <a:rPr lang="nl-BE" sz="2000" b="0" baseline="0" dirty="0" err="1" smtClean="0">
                          <a:solidFill>
                            <a:schemeClr val="tx1"/>
                          </a:solidFill>
                        </a:rPr>
                        <a:t>therapy</a:t>
                      </a:r>
                      <a:r>
                        <a:rPr lang="nl-BE" sz="2000" b="0" baseline="0" dirty="0" smtClean="0">
                          <a:solidFill>
                            <a:schemeClr val="tx1"/>
                          </a:solidFill>
                        </a:rPr>
                        <a:t>”</a:t>
                      </a:r>
                    </a:p>
                    <a:p>
                      <a:pPr marL="285750" indent="-285750">
                        <a:buFont typeface="Arial" panose="020B0604020202020204" pitchFamily="34" charset="0"/>
                        <a:buChar char="•"/>
                      </a:pPr>
                      <a:r>
                        <a:rPr lang="nl-BE" sz="2000" b="0" baseline="0" dirty="0" err="1" smtClean="0">
                          <a:solidFill>
                            <a:schemeClr val="tx1"/>
                          </a:solidFill>
                        </a:rPr>
                        <a:t>kaliumsparend</a:t>
                      </a:r>
                      <a:endParaRPr lang="nl-BE" sz="2000" b="0" dirty="0">
                        <a:solidFill>
                          <a:schemeClr val="tx1"/>
                        </a:solidFill>
                      </a:endParaRPr>
                    </a:p>
                  </a:txBody>
                  <a:tcPr/>
                </a:tc>
                <a:tc>
                  <a:txBody>
                    <a:bodyPr/>
                    <a:lstStyle/>
                    <a:p>
                      <a:pPr marL="0" marR="0" lvl="0" indent="0" algn="l" defTabSz="801472" rtl="0" eaLnBrk="1" fontAlgn="auto" latinLnBrk="0" hangingPunct="1">
                        <a:lnSpc>
                          <a:spcPct val="100000"/>
                        </a:lnSpc>
                        <a:spcBef>
                          <a:spcPts val="0"/>
                        </a:spcBef>
                        <a:spcAft>
                          <a:spcPts val="0"/>
                        </a:spcAft>
                        <a:buClrTx/>
                        <a:buSzTx/>
                        <a:buFontTx/>
                        <a:buNone/>
                        <a:tabLst/>
                        <a:defRPr/>
                      </a:pPr>
                      <a:r>
                        <a:rPr lang="nl-BE" sz="2000" b="0" dirty="0" err="1" smtClean="0">
                          <a:solidFill>
                            <a:schemeClr val="tx1"/>
                          </a:solidFill>
                        </a:rPr>
                        <a:t>Aldactone</a:t>
                      </a:r>
                      <a:r>
                        <a:rPr lang="nl-BE" sz="2000" b="0" dirty="0" smtClean="0">
                          <a:solidFill>
                            <a:schemeClr val="tx1"/>
                          </a:solidFill>
                        </a:rPr>
                        <a:t>® </a:t>
                      </a:r>
                    </a:p>
                    <a:p>
                      <a:pPr marL="0" marR="0" lvl="0" indent="0" algn="l" defTabSz="801472" rtl="0" eaLnBrk="1" fontAlgn="auto" latinLnBrk="0" hangingPunct="1">
                        <a:lnSpc>
                          <a:spcPct val="100000"/>
                        </a:lnSpc>
                        <a:spcBef>
                          <a:spcPts val="0"/>
                        </a:spcBef>
                        <a:spcAft>
                          <a:spcPts val="0"/>
                        </a:spcAft>
                        <a:buClrTx/>
                        <a:buSzTx/>
                        <a:buFontTx/>
                        <a:buNone/>
                        <a:tabLst/>
                        <a:defRPr/>
                      </a:pPr>
                      <a:r>
                        <a:rPr lang="nl-BE" sz="2000" b="0" dirty="0" err="1" smtClean="0">
                          <a:solidFill>
                            <a:schemeClr val="tx1"/>
                          </a:solidFill>
                        </a:rPr>
                        <a:t>Inspra</a:t>
                      </a:r>
                      <a:r>
                        <a:rPr lang="nl-BE" sz="2000" b="0" dirty="0" smtClean="0">
                          <a:solidFill>
                            <a:schemeClr val="tx1"/>
                          </a:solidFill>
                        </a:rPr>
                        <a:t>®  </a:t>
                      </a:r>
                      <a:endParaRPr lang="nl-BE" sz="2000" b="0" dirty="0">
                        <a:solidFill>
                          <a:schemeClr val="tx1"/>
                        </a:solidFill>
                      </a:endParaRPr>
                    </a:p>
                  </a:txBody>
                  <a:tcPr/>
                </a:tc>
                <a:extLst>
                  <a:ext uri="{0D108BD9-81ED-4DB2-BD59-A6C34878D82A}">
                    <a16:rowId xmlns:a16="http://schemas.microsoft.com/office/drawing/2014/main" val="815492847"/>
                  </a:ext>
                </a:extLst>
              </a:tr>
              <a:tr h="927760">
                <a:tc>
                  <a:txBody>
                    <a:bodyPr/>
                    <a:lstStyle/>
                    <a:p>
                      <a:r>
                        <a:rPr lang="nl-BE" sz="2000" b="0" dirty="0" err="1" smtClean="0">
                          <a:solidFill>
                            <a:schemeClr val="tx1"/>
                          </a:solidFill>
                        </a:rPr>
                        <a:t>Koolzuuranhydrase</a:t>
                      </a:r>
                      <a:r>
                        <a:rPr lang="nl-BE" sz="2000" b="0" dirty="0" smtClean="0">
                          <a:solidFill>
                            <a:schemeClr val="tx1"/>
                          </a:solidFill>
                        </a:rPr>
                        <a:t>-inhibitoren</a:t>
                      </a:r>
                      <a:endParaRPr lang="nl-BE" sz="2000" b="0" dirty="0">
                        <a:solidFill>
                          <a:schemeClr val="tx1"/>
                        </a:solidFill>
                      </a:endParaRPr>
                    </a:p>
                  </a:txBody>
                  <a:tcPr/>
                </a:tc>
                <a:tc>
                  <a:txBody>
                    <a:bodyPr/>
                    <a:lstStyle/>
                    <a:p>
                      <a:pPr marL="285750" indent="-285750">
                        <a:buFont typeface="Arial" panose="020B0604020202020204" pitchFamily="34" charset="0"/>
                        <a:buChar char="•"/>
                      </a:pPr>
                      <a:r>
                        <a:rPr lang="nl-BE" sz="2000" b="0" dirty="0" smtClean="0">
                          <a:solidFill>
                            <a:schemeClr val="tx1"/>
                          </a:solidFill>
                        </a:rPr>
                        <a:t>studie</a:t>
                      </a:r>
                    </a:p>
                    <a:p>
                      <a:pPr marL="285750" indent="-285750">
                        <a:buFont typeface="Arial" panose="020B0604020202020204" pitchFamily="34" charset="0"/>
                        <a:buChar char="•"/>
                      </a:pPr>
                      <a:r>
                        <a:rPr lang="nl-BE" sz="2000" b="0" dirty="0" smtClean="0">
                          <a:solidFill>
                            <a:schemeClr val="tx1"/>
                          </a:solidFill>
                        </a:rPr>
                        <a:t>kaliumverlies</a:t>
                      </a:r>
                      <a:endParaRPr lang="nl-BE" sz="2000" b="0" dirty="0">
                        <a:solidFill>
                          <a:schemeClr val="tx1"/>
                        </a:solidFill>
                      </a:endParaRPr>
                    </a:p>
                  </a:txBody>
                  <a:tcPr/>
                </a:tc>
                <a:tc>
                  <a:txBody>
                    <a:bodyPr/>
                    <a:lstStyle/>
                    <a:p>
                      <a:pPr marL="0" marR="0" lvl="0" indent="0" algn="l" defTabSz="801472" rtl="0" eaLnBrk="1" fontAlgn="auto" latinLnBrk="0" hangingPunct="1">
                        <a:lnSpc>
                          <a:spcPct val="100000"/>
                        </a:lnSpc>
                        <a:spcBef>
                          <a:spcPts val="0"/>
                        </a:spcBef>
                        <a:spcAft>
                          <a:spcPts val="0"/>
                        </a:spcAft>
                        <a:buClrTx/>
                        <a:buSzTx/>
                        <a:buFontTx/>
                        <a:buNone/>
                        <a:tabLst/>
                        <a:defRPr/>
                      </a:pPr>
                      <a:r>
                        <a:rPr lang="nl-BE" sz="2000" b="0" dirty="0" err="1" smtClean="0">
                          <a:solidFill>
                            <a:schemeClr val="tx1"/>
                          </a:solidFill>
                        </a:rPr>
                        <a:t>diamox</a:t>
                      </a:r>
                      <a:r>
                        <a:rPr lang="nl-BE" sz="2000" b="0" dirty="0" smtClean="0">
                          <a:solidFill>
                            <a:schemeClr val="tx1"/>
                          </a:solidFill>
                        </a:rPr>
                        <a:t>® </a:t>
                      </a:r>
                    </a:p>
                    <a:p>
                      <a:endParaRPr lang="nl-BE" sz="2000" b="0" dirty="0">
                        <a:solidFill>
                          <a:schemeClr val="tx1"/>
                        </a:solidFill>
                      </a:endParaRPr>
                    </a:p>
                  </a:txBody>
                  <a:tcPr/>
                </a:tc>
                <a:extLst>
                  <a:ext uri="{0D108BD9-81ED-4DB2-BD59-A6C34878D82A}">
                    <a16:rowId xmlns:a16="http://schemas.microsoft.com/office/drawing/2014/main" val="281070163"/>
                  </a:ext>
                </a:extLst>
              </a:tr>
            </a:tbl>
          </a:graphicData>
        </a:graphic>
      </p:graphicFrame>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01639521"/>
      </p:ext>
    </p:extLst>
  </p:cSld>
  <p:clrMapOvr>
    <a:masterClrMapping/>
  </p:clrMapOvr>
  <mc:AlternateContent xmlns:mc="http://schemas.openxmlformats.org/markup-compatibility/2006">
    <mc:Choice xmlns:p14="http://schemas.microsoft.com/office/powerpoint/2010/main" Requires="p14">
      <p:transition spd="slow" p14:dur="2000" advTm="72070"/>
    </mc:Choice>
    <mc:Fallback>
      <p:transition spd="slow" advTm="7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24360606"/>
              </p:ext>
            </p:extLst>
          </p:nvPr>
        </p:nvGraphicFramePr>
        <p:xfrm>
          <a:off x="2212440" y="280980"/>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fbeelding 3"/>
          <p:cNvPicPr>
            <a:picLocks noChangeAspect="1"/>
          </p:cNvPicPr>
          <p:nvPr/>
        </p:nvPicPr>
        <p:blipFill>
          <a:blip r:embed="rId9"/>
          <a:stretch>
            <a:fillRect/>
          </a:stretch>
        </p:blipFill>
        <p:spPr>
          <a:xfrm>
            <a:off x="1748369" y="1392587"/>
            <a:ext cx="8890815" cy="4901248"/>
          </a:xfrm>
          <a:prstGeom prst="rect">
            <a:avLst/>
          </a:prstGeom>
        </p:spPr>
      </p:pic>
      <p:sp>
        <p:nvSpPr>
          <p:cNvPr id="2" name="Rechthoek 1"/>
          <p:cNvSpPr/>
          <p:nvPr/>
        </p:nvSpPr>
        <p:spPr>
          <a:xfrm>
            <a:off x="7132321" y="6293835"/>
            <a:ext cx="3686732" cy="369332"/>
          </a:xfrm>
          <a:prstGeom prst="rect">
            <a:avLst/>
          </a:prstGeom>
        </p:spPr>
        <p:txBody>
          <a:bodyPr wrap="square">
            <a:spAutoFit/>
          </a:bodyPr>
          <a:lstStyle/>
          <a:p>
            <a:pPr latinLnBrk="1" hangingPunct="0"/>
            <a:r>
              <a:rPr lang="en-US" dirty="0" err="1">
                <a:solidFill>
                  <a:srgbClr val="000000"/>
                </a:solidFill>
                <a:cs typeface="Helvetica" panose="020B0604020202020204" pitchFamily="34" charset="0"/>
              </a:rPr>
              <a:t>Mullens</a:t>
            </a:r>
            <a:r>
              <a:rPr lang="en-US" dirty="0">
                <a:solidFill>
                  <a:srgbClr val="000000"/>
                </a:solidFill>
                <a:cs typeface="Helvetica" panose="020B0604020202020204" pitchFamily="34" charset="0"/>
              </a:rPr>
              <a:t> W et al. </a:t>
            </a:r>
            <a:r>
              <a:rPr lang="en-US" dirty="0" err="1">
                <a:solidFill>
                  <a:srgbClr val="000000"/>
                </a:solidFill>
                <a:cs typeface="Helvetica" panose="020B0604020202020204" pitchFamily="34" charset="0"/>
              </a:rPr>
              <a:t>Eur</a:t>
            </a:r>
            <a:r>
              <a:rPr lang="en-US" dirty="0">
                <a:solidFill>
                  <a:srgbClr val="000000"/>
                </a:solidFill>
                <a:cs typeface="Helvetica" panose="020B0604020202020204" pitchFamily="34" charset="0"/>
              </a:rPr>
              <a:t> Heart J 2017.</a:t>
            </a:r>
          </a:p>
        </p:txBody>
      </p:sp>
      <p:pic>
        <p:nvPicPr>
          <p:cNvPr id="8" name="Audiobesta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506849"/>
      </p:ext>
    </p:extLst>
  </p:cSld>
  <p:clrMapOvr>
    <a:masterClrMapping/>
  </p:clrMapOvr>
  <mc:AlternateContent xmlns:mc="http://schemas.openxmlformats.org/markup-compatibility/2006">
    <mc:Choice xmlns:p14="http://schemas.microsoft.com/office/powerpoint/2010/main" Requires="p14">
      <p:transition spd="slow" p14:dur="2000" advTm="37895"/>
    </mc:Choice>
    <mc:Fallback>
      <p:transition spd="slow" advTm="3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392557188"/>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jdelijke aanduiding voor inhoud 2"/>
          <p:cNvSpPr>
            <a:spLocks noGrp="1"/>
          </p:cNvSpPr>
          <p:nvPr>
            <p:ph idx="1"/>
          </p:nvPr>
        </p:nvSpPr>
        <p:spPr>
          <a:xfrm>
            <a:off x="1333954" y="2254735"/>
            <a:ext cx="10248085" cy="3851665"/>
          </a:xfrm>
        </p:spPr>
        <p:txBody>
          <a:bodyPr/>
          <a:lstStyle/>
          <a:p>
            <a:endParaRPr lang="nl-BE" sz="2400" dirty="0" smtClean="0"/>
          </a:p>
          <a:p>
            <a:r>
              <a:rPr lang="nl-BE" sz="2400" dirty="0" smtClean="0">
                <a:solidFill>
                  <a:srgbClr val="FF0000"/>
                </a:solidFill>
              </a:rPr>
              <a:t>GEEN DIURETICA ZONDER VOCHT- EN ZOUTBEPERKING!</a:t>
            </a:r>
          </a:p>
          <a:p>
            <a:r>
              <a:rPr lang="nl-BE" sz="2400" dirty="0" smtClean="0"/>
              <a:t>optimale dosis = laagst mogelijke </a:t>
            </a:r>
            <a:r>
              <a:rPr lang="nl-BE" sz="2400" dirty="0"/>
              <a:t>dosis (‘</a:t>
            </a:r>
            <a:r>
              <a:rPr lang="nl-BE" sz="2400" dirty="0" smtClean="0"/>
              <a:t>noodzakelijk </a:t>
            </a:r>
            <a:r>
              <a:rPr lang="nl-BE" sz="2400" dirty="0"/>
              <a:t>kwaad</a:t>
            </a:r>
            <a:r>
              <a:rPr lang="nl-BE" sz="2400" dirty="0" smtClean="0"/>
              <a:t>’)</a:t>
            </a:r>
          </a:p>
          <a:p>
            <a:r>
              <a:rPr lang="nl-BE" sz="2400" dirty="0" smtClean="0"/>
              <a:t>“droog gewicht”</a:t>
            </a:r>
          </a:p>
          <a:p>
            <a:r>
              <a:rPr lang="nl-BE" sz="2400" dirty="0"/>
              <a:t>z</a:t>
            </a:r>
            <a:r>
              <a:rPr lang="nl-BE" sz="2400" dirty="0" smtClean="0"/>
              <a:t>elfregulatie </a:t>
            </a:r>
            <a:r>
              <a:rPr lang="nl-BE" sz="2400" dirty="0"/>
              <a:t>diureticaschema </a:t>
            </a:r>
            <a:r>
              <a:rPr lang="nl-BE" sz="2400" dirty="0" err="1"/>
              <a:t>i.f.v</a:t>
            </a:r>
            <a:r>
              <a:rPr lang="nl-BE" sz="2400" dirty="0"/>
              <a:t>. </a:t>
            </a:r>
            <a:r>
              <a:rPr lang="nl-BE" sz="2400" dirty="0" smtClean="0"/>
              <a:t>hartfalensymptomen</a:t>
            </a:r>
          </a:p>
          <a:p>
            <a:r>
              <a:rPr lang="nl-BE" sz="2400" dirty="0"/>
              <a:t>w</a:t>
            </a:r>
            <a:r>
              <a:rPr lang="nl-BE" sz="2400" dirty="0" smtClean="0"/>
              <a:t>erkingsduur: 4-6u</a:t>
            </a:r>
          </a:p>
          <a:p>
            <a:r>
              <a:rPr lang="nl-BE" sz="2400" dirty="0" smtClean="0"/>
              <a:t>CAVE </a:t>
            </a:r>
            <a:r>
              <a:rPr lang="nl-BE" sz="2400" dirty="0" err="1" smtClean="0"/>
              <a:t>volumeshifts</a:t>
            </a:r>
            <a:endParaRPr lang="nl-BE" sz="2400" dirty="0" smtClean="0"/>
          </a:p>
          <a:p>
            <a:pPr marL="0" indent="0">
              <a:buNone/>
            </a:pPr>
            <a:endParaRPr lang="nl-BE" sz="2400" dirty="0"/>
          </a:p>
          <a:p>
            <a:endParaRPr lang="nl-BE" sz="2400" dirty="0" smtClean="0"/>
          </a:p>
          <a:p>
            <a:endParaRPr lang="nl-BE" sz="2400" dirty="0" smtClean="0"/>
          </a:p>
          <a:p>
            <a:endParaRPr lang="nl-BE" sz="2400" dirty="0"/>
          </a:p>
        </p:txBody>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3916288"/>
      </p:ext>
    </p:extLst>
  </p:cSld>
  <p:clrMapOvr>
    <a:masterClrMapping/>
  </p:clrMapOvr>
  <mc:AlternateContent xmlns:mc="http://schemas.openxmlformats.org/markup-compatibility/2006">
    <mc:Choice xmlns:p14="http://schemas.microsoft.com/office/powerpoint/2010/main" Requires="p14">
      <p:transition spd="slow" p14:dur="2000" advTm="93062"/>
    </mc:Choice>
    <mc:Fallback>
      <p:transition spd="slow" advTm="9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67214085"/>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Tijdelijke aanduiding voor inhoud 4"/>
          <p:cNvGraphicFramePr>
            <a:graphicFrameLocks noGrp="1"/>
          </p:cNvGraphicFramePr>
          <p:nvPr>
            <p:ph idx="1"/>
            <p:extLst>
              <p:ext uri="{D42A27DB-BD31-4B8C-83A1-F6EECF244321}">
                <p14:modId xmlns:p14="http://schemas.microsoft.com/office/powerpoint/2010/main" val="2382675923"/>
              </p:ext>
            </p:extLst>
          </p:nvPr>
        </p:nvGraphicFramePr>
        <p:xfrm>
          <a:off x="1259701" y="2403562"/>
          <a:ext cx="10248540" cy="3931922"/>
        </p:xfrm>
        <a:graphic>
          <a:graphicData uri="http://schemas.openxmlformats.org/drawingml/2006/table">
            <a:tbl>
              <a:tblPr firstRow="1" bandRow="1">
                <a:tableStyleId>{5C22544A-7EE6-4342-B048-85BDC9FD1C3A}</a:tableStyleId>
              </a:tblPr>
              <a:tblGrid>
                <a:gridCol w="3416180">
                  <a:extLst>
                    <a:ext uri="{9D8B030D-6E8A-4147-A177-3AD203B41FA5}">
                      <a16:colId xmlns:a16="http://schemas.microsoft.com/office/drawing/2014/main" val="3554379389"/>
                    </a:ext>
                  </a:extLst>
                </a:gridCol>
                <a:gridCol w="3416180">
                  <a:extLst>
                    <a:ext uri="{9D8B030D-6E8A-4147-A177-3AD203B41FA5}">
                      <a16:colId xmlns:a16="http://schemas.microsoft.com/office/drawing/2014/main" val="4168319481"/>
                    </a:ext>
                  </a:extLst>
                </a:gridCol>
                <a:gridCol w="3416180">
                  <a:extLst>
                    <a:ext uri="{9D8B030D-6E8A-4147-A177-3AD203B41FA5}">
                      <a16:colId xmlns:a16="http://schemas.microsoft.com/office/drawing/2014/main" val="722091352"/>
                    </a:ext>
                  </a:extLst>
                </a:gridCol>
              </a:tblGrid>
              <a:tr h="1965961">
                <a:tc>
                  <a:txBody>
                    <a:bodyPr/>
                    <a:lstStyle/>
                    <a:p>
                      <a:r>
                        <a:rPr lang="nl-BE" sz="2000" b="0" dirty="0" smtClean="0">
                          <a:solidFill>
                            <a:schemeClr val="tx1"/>
                          </a:solidFill>
                        </a:rPr>
                        <a:t>vasodilatatoren</a:t>
                      </a:r>
                      <a:endParaRPr lang="nl-BE" sz="2000" b="0" dirty="0">
                        <a:solidFill>
                          <a:schemeClr val="tx1"/>
                        </a:solidFill>
                      </a:endParaRPr>
                    </a:p>
                  </a:txBody>
                  <a:tcPr/>
                </a:tc>
                <a:tc>
                  <a:txBody>
                    <a:bodyPr/>
                    <a:lstStyle/>
                    <a:p>
                      <a:pPr marL="285750" indent="-285750">
                        <a:buFont typeface="Arial" panose="020B0604020202020204" pitchFamily="34" charset="0"/>
                        <a:buChar char="•"/>
                      </a:pPr>
                      <a:r>
                        <a:rPr lang="nl-BE" sz="2000" b="0" dirty="0" smtClean="0">
                          <a:solidFill>
                            <a:schemeClr val="tx1"/>
                          </a:solidFill>
                        </a:rPr>
                        <a:t>veneuze en/of arteriële dilatatie</a:t>
                      </a:r>
                    </a:p>
                    <a:p>
                      <a:pPr marL="0" indent="0">
                        <a:buFont typeface="Arial" panose="020B0604020202020204" pitchFamily="34" charset="0"/>
                        <a:buNone/>
                      </a:pPr>
                      <a:endParaRPr lang="nl-BE" sz="2000" b="0" dirty="0">
                        <a:solidFill>
                          <a:schemeClr val="tx1"/>
                        </a:solidFill>
                      </a:endParaRPr>
                    </a:p>
                  </a:txBody>
                  <a:tcPr/>
                </a:tc>
                <a:tc>
                  <a:txBody>
                    <a:bodyPr/>
                    <a:lstStyle/>
                    <a:p>
                      <a:pPr marL="285750" indent="-285750">
                        <a:buFont typeface="Arial" panose="020B0604020202020204" pitchFamily="34" charset="0"/>
                        <a:buChar char="•"/>
                      </a:pPr>
                      <a:r>
                        <a:rPr lang="nl-BE" sz="2000" b="0" dirty="0" err="1" smtClean="0">
                          <a:solidFill>
                            <a:schemeClr val="tx1"/>
                          </a:solidFill>
                        </a:rPr>
                        <a:t>isosorbide</a:t>
                      </a:r>
                      <a:r>
                        <a:rPr lang="nl-BE" sz="2000" b="0" dirty="0" smtClean="0">
                          <a:solidFill>
                            <a:schemeClr val="tx1"/>
                          </a:solidFill>
                        </a:rPr>
                        <a:t> </a:t>
                      </a:r>
                      <a:r>
                        <a:rPr lang="nl-BE" sz="2000" b="0" dirty="0" err="1" smtClean="0">
                          <a:solidFill>
                            <a:schemeClr val="tx1"/>
                          </a:solidFill>
                        </a:rPr>
                        <a:t>dinitrate</a:t>
                      </a:r>
                      <a:r>
                        <a:rPr lang="nl-BE" sz="2000" b="0" dirty="0" smtClean="0">
                          <a:solidFill>
                            <a:schemeClr val="tx1"/>
                          </a:solidFill>
                        </a:rPr>
                        <a:t> (</a:t>
                      </a:r>
                      <a:r>
                        <a:rPr lang="nl-BE" sz="2000" b="0" dirty="0" err="1" smtClean="0">
                          <a:solidFill>
                            <a:schemeClr val="tx1"/>
                          </a:solidFill>
                        </a:rPr>
                        <a:t>Cedocard</a:t>
                      </a:r>
                      <a:r>
                        <a:rPr lang="nl-BE" sz="2000" b="0" dirty="0" smtClean="0">
                          <a:solidFill>
                            <a:schemeClr val="tx1"/>
                          </a:solidFill>
                        </a:rPr>
                        <a:t>®)</a:t>
                      </a:r>
                    </a:p>
                    <a:p>
                      <a:pPr marL="285750" indent="-285750">
                        <a:buFont typeface="Arial" panose="020B0604020202020204" pitchFamily="34" charset="0"/>
                        <a:buChar char="•"/>
                      </a:pPr>
                      <a:r>
                        <a:rPr lang="nl-BE" sz="2000" b="0" dirty="0" err="1" smtClean="0">
                          <a:solidFill>
                            <a:schemeClr val="tx1"/>
                          </a:solidFill>
                        </a:rPr>
                        <a:t>molsidomine</a:t>
                      </a:r>
                      <a:r>
                        <a:rPr lang="nl-BE" sz="2000" b="0" dirty="0" smtClean="0">
                          <a:solidFill>
                            <a:schemeClr val="tx1"/>
                          </a:solidFill>
                        </a:rPr>
                        <a:t> (</a:t>
                      </a:r>
                      <a:r>
                        <a:rPr lang="nl-BE" sz="2000" b="0" dirty="0" err="1" smtClean="0">
                          <a:solidFill>
                            <a:schemeClr val="tx1"/>
                          </a:solidFill>
                        </a:rPr>
                        <a:t>Corvaton</a:t>
                      </a:r>
                      <a:r>
                        <a:rPr lang="nl-BE" sz="2000" b="0" dirty="0" smtClean="0">
                          <a:solidFill>
                            <a:schemeClr val="tx1"/>
                          </a:solidFill>
                        </a:rPr>
                        <a:t>®)</a:t>
                      </a:r>
                    </a:p>
                    <a:p>
                      <a:pPr marL="285750" indent="-285750">
                        <a:buFont typeface="Arial" panose="020B0604020202020204" pitchFamily="34" charset="0"/>
                        <a:buChar char="•"/>
                      </a:pPr>
                      <a:r>
                        <a:rPr lang="nl-BE" sz="2000" b="0" dirty="0" err="1" smtClean="0">
                          <a:solidFill>
                            <a:schemeClr val="tx1"/>
                          </a:solidFill>
                        </a:rPr>
                        <a:t>nitroprusside</a:t>
                      </a:r>
                      <a:r>
                        <a:rPr lang="nl-BE" sz="2000" b="0" dirty="0" smtClean="0">
                          <a:solidFill>
                            <a:schemeClr val="tx1"/>
                          </a:solidFill>
                        </a:rPr>
                        <a:t> (</a:t>
                      </a:r>
                      <a:r>
                        <a:rPr lang="nl-BE" sz="2000" b="0" dirty="0" err="1" smtClean="0">
                          <a:solidFill>
                            <a:schemeClr val="tx1"/>
                          </a:solidFill>
                        </a:rPr>
                        <a:t>Nitriate</a:t>
                      </a:r>
                      <a:r>
                        <a:rPr lang="nl-BE" sz="2000" b="0" dirty="0" smtClean="0">
                          <a:solidFill>
                            <a:schemeClr val="tx1"/>
                          </a:solidFill>
                        </a:rPr>
                        <a:t>®)</a:t>
                      </a:r>
                    </a:p>
                    <a:p>
                      <a:pPr marL="285750" indent="-285750">
                        <a:buFont typeface="Arial" panose="020B0604020202020204" pitchFamily="34" charset="0"/>
                        <a:buChar char="•"/>
                      </a:pPr>
                      <a:r>
                        <a:rPr lang="nl-BE" sz="2000" b="0" dirty="0" smtClean="0">
                          <a:solidFill>
                            <a:schemeClr val="tx1"/>
                          </a:solidFill>
                        </a:rPr>
                        <a:t>hydralazine (</a:t>
                      </a:r>
                      <a:r>
                        <a:rPr lang="nl-BE" sz="2000" b="0" dirty="0" err="1" smtClean="0">
                          <a:solidFill>
                            <a:schemeClr val="tx1"/>
                          </a:solidFill>
                        </a:rPr>
                        <a:t>Apresoline</a:t>
                      </a:r>
                      <a:r>
                        <a:rPr lang="nl-BE" sz="2000" b="0" dirty="0" smtClean="0">
                          <a:solidFill>
                            <a:schemeClr val="tx1"/>
                          </a:solidFill>
                        </a:rPr>
                        <a:t>®)</a:t>
                      </a:r>
                    </a:p>
                  </a:txBody>
                  <a:tcPr/>
                </a:tc>
                <a:extLst>
                  <a:ext uri="{0D108BD9-81ED-4DB2-BD59-A6C34878D82A}">
                    <a16:rowId xmlns:a16="http://schemas.microsoft.com/office/drawing/2014/main" val="1536358353"/>
                  </a:ext>
                </a:extLst>
              </a:tr>
              <a:tr h="1965961">
                <a:tc>
                  <a:txBody>
                    <a:bodyPr/>
                    <a:lstStyle/>
                    <a:p>
                      <a:r>
                        <a:rPr lang="nl-BE" sz="2000" b="0" dirty="0" smtClean="0">
                          <a:solidFill>
                            <a:schemeClr val="tx1"/>
                          </a:solidFill>
                        </a:rPr>
                        <a:t>(</a:t>
                      </a:r>
                      <a:r>
                        <a:rPr lang="nl-BE" sz="2000" b="0" dirty="0" err="1" smtClean="0">
                          <a:solidFill>
                            <a:schemeClr val="tx1"/>
                          </a:solidFill>
                        </a:rPr>
                        <a:t>inotropica</a:t>
                      </a:r>
                      <a:r>
                        <a:rPr lang="nl-BE" sz="2000" b="0" dirty="0" smtClean="0">
                          <a:solidFill>
                            <a:schemeClr val="tx1"/>
                          </a:solidFill>
                        </a:rPr>
                        <a:t>)</a:t>
                      </a:r>
                      <a:endParaRPr lang="nl-BE" sz="2000" b="0" dirty="0">
                        <a:solidFill>
                          <a:schemeClr val="tx1"/>
                        </a:solidFill>
                      </a:endParaRPr>
                    </a:p>
                  </a:txBody>
                  <a:tcPr/>
                </a:tc>
                <a:tc>
                  <a:txBody>
                    <a:bodyPr/>
                    <a:lstStyle/>
                    <a:p>
                      <a:pPr marL="285750" indent="-285750">
                        <a:buFont typeface="Arial" panose="020B0604020202020204" pitchFamily="34" charset="0"/>
                        <a:buChar char="•"/>
                      </a:pPr>
                      <a:r>
                        <a:rPr lang="nl-BE" sz="2000" b="0" dirty="0" smtClean="0">
                          <a:solidFill>
                            <a:schemeClr val="tx1"/>
                          </a:solidFill>
                        </a:rPr>
                        <a:t>opjagen van verzwakte hart</a:t>
                      </a:r>
                    </a:p>
                    <a:p>
                      <a:pPr marL="285750" indent="-285750">
                        <a:buFont typeface="Arial" panose="020B0604020202020204" pitchFamily="34" charset="0"/>
                        <a:buChar char="•"/>
                      </a:pPr>
                      <a:r>
                        <a:rPr lang="nl-BE" sz="2000" b="0" dirty="0" smtClean="0">
                          <a:solidFill>
                            <a:schemeClr val="tx1"/>
                          </a:solidFill>
                        </a:rPr>
                        <a:t>laatste redmiddel als brug naar andere oplossing</a:t>
                      </a:r>
                      <a:endParaRPr lang="nl-BE" sz="2000" b="0" dirty="0">
                        <a:solidFill>
                          <a:schemeClr val="tx1"/>
                        </a:solidFill>
                      </a:endParaRPr>
                    </a:p>
                  </a:txBody>
                  <a:tcPr/>
                </a:tc>
                <a:tc>
                  <a:txBody>
                    <a:bodyPr/>
                    <a:lstStyle/>
                    <a:p>
                      <a:pPr marL="285750" indent="-285750">
                        <a:buFont typeface="Arial" panose="020B0604020202020204" pitchFamily="34" charset="0"/>
                        <a:buChar char="•"/>
                      </a:pPr>
                      <a:r>
                        <a:rPr lang="nl-BE" sz="2000" b="0" dirty="0" smtClean="0">
                          <a:solidFill>
                            <a:schemeClr val="tx1"/>
                          </a:solidFill>
                        </a:rPr>
                        <a:t>dobutamine (</a:t>
                      </a:r>
                      <a:r>
                        <a:rPr lang="nl-BE" sz="2000" b="0" dirty="0" err="1" smtClean="0">
                          <a:solidFill>
                            <a:schemeClr val="tx1"/>
                          </a:solidFill>
                        </a:rPr>
                        <a:t>Dobutrex</a:t>
                      </a:r>
                      <a:r>
                        <a:rPr lang="nl-BE" sz="2000" b="0" dirty="0" smtClean="0">
                          <a:solidFill>
                            <a:schemeClr val="tx1"/>
                          </a:solidFill>
                        </a:rPr>
                        <a:t>®)</a:t>
                      </a:r>
                    </a:p>
                    <a:p>
                      <a:pPr marL="285750" indent="-285750">
                        <a:buFont typeface="Arial" panose="020B0604020202020204" pitchFamily="34" charset="0"/>
                        <a:buChar char="•"/>
                      </a:pPr>
                      <a:r>
                        <a:rPr lang="nl-BE" sz="2000" b="0" dirty="0" smtClean="0">
                          <a:solidFill>
                            <a:schemeClr val="tx1"/>
                          </a:solidFill>
                        </a:rPr>
                        <a:t>noradrenaline (</a:t>
                      </a:r>
                      <a:r>
                        <a:rPr lang="nl-BE" sz="2000" b="0" dirty="0" err="1" smtClean="0">
                          <a:solidFill>
                            <a:schemeClr val="tx1"/>
                          </a:solidFill>
                        </a:rPr>
                        <a:t>Levophed</a:t>
                      </a:r>
                      <a:r>
                        <a:rPr lang="nl-BE" sz="2000" b="0" dirty="0" smtClean="0">
                          <a:solidFill>
                            <a:schemeClr val="tx1"/>
                          </a:solidFill>
                        </a:rPr>
                        <a:t>®)</a:t>
                      </a:r>
                    </a:p>
                    <a:p>
                      <a:pPr marL="285750" indent="-285750">
                        <a:buFont typeface="Arial" panose="020B0604020202020204" pitchFamily="34" charset="0"/>
                        <a:buChar char="•"/>
                      </a:pPr>
                      <a:r>
                        <a:rPr lang="nl-BE" sz="2000" b="0" dirty="0" err="1" smtClean="0">
                          <a:solidFill>
                            <a:schemeClr val="tx1"/>
                          </a:solidFill>
                        </a:rPr>
                        <a:t>isoproterenol</a:t>
                      </a:r>
                      <a:r>
                        <a:rPr lang="nl-BE" sz="2000" b="0" dirty="0" smtClean="0">
                          <a:solidFill>
                            <a:schemeClr val="tx1"/>
                          </a:solidFill>
                        </a:rPr>
                        <a:t> (</a:t>
                      </a:r>
                      <a:r>
                        <a:rPr lang="nl-BE" sz="2000" b="0" dirty="0" err="1" smtClean="0">
                          <a:solidFill>
                            <a:schemeClr val="tx1"/>
                          </a:solidFill>
                        </a:rPr>
                        <a:t>Isuprel</a:t>
                      </a:r>
                      <a:r>
                        <a:rPr lang="nl-BE" sz="2000" b="0" dirty="0" smtClean="0">
                          <a:solidFill>
                            <a:schemeClr val="tx1"/>
                          </a:solidFill>
                        </a:rPr>
                        <a:t>®)</a:t>
                      </a:r>
                    </a:p>
                    <a:p>
                      <a:pPr marL="285750" indent="-285750">
                        <a:buFont typeface="Arial" panose="020B0604020202020204" pitchFamily="34" charset="0"/>
                        <a:buChar char="•"/>
                      </a:pPr>
                      <a:r>
                        <a:rPr lang="nl-BE" sz="2000" b="0" dirty="0" err="1" smtClean="0">
                          <a:solidFill>
                            <a:schemeClr val="tx1"/>
                          </a:solidFill>
                        </a:rPr>
                        <a:t>milrinone</a:t>
                      </a:r>
                      <a:r>
                        <a:rPr lang="nl-BE" sz="2000" b="0" dirty="0" smtClean="0">
                          <a:solidFill>
                            <a:schemeClr val="tx1"/>
                          </a:solidFill>
                        </a:rPr>
                        <a:t> (Corotrope®)</a:t>
                      </a:r>
                    </a:p>
                  </a:txBody>
                  <a:tcPr/>
                </a:tc>
                <a:extLst>
                  <a:ext uri="{0D108BD9-81ED-4DB2-BD59-A6C34878D82A}">
                    <a16:rowId xmlns:a16="http://schemas.microsoft.com/office/drawing/2014/main" val="1615729654"/>
                  </a:ext>
                </a:extLst>
              </a:tr>
            </a:tbl>
          </a:graphicData>
        </a:graphic>
      </p:graphicFrame>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06101806"/>
      </p:ext>
    </p:extLst>
  </p:cSld>
  <p:clrMapOvr>
    <a:masterClrMapping/>
  </p:clrMapOvr>
  <mc:AlternateContent xmlns:mc="http://schemas.openxmlformats.org/markup-compatibility/2006">
    <mc:Choice xmlns:p14="http://schemas.microsoft.com/office/powerpoint/2010/main" Requires="p14">
      <p:transition spd="slow" p14:dur="2000" advTm="55522"/>
    </mc:Choice>
    <mc:Fallback>
      <p:transition spd="slow" advTm="5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Inhoud </a:t>
            </a:r>
            <a:endParaRPr lang="nl-BE" dirty="0"/>
          </a:p>
        </p:txBody>
      </p:sp>
      <p:graphicFrame>
        <p:nvGraphicFramePr>
          <p:cNvPr id="6" name="Tijdelijke aanduiding voor inhoud 5"/>
          <p:cNvGraphicFramePr>
            <a:graphicFrameLocks noGrp="1"/>
          </p:cNvGraphicFramePr>
          <p:nvPr>
            <p:ph sz="half" idx="1"/>
            <p:extLst>
              <p:ext uri="{D42A27DB-BD31-4B8C-83A1-F6EECF244321}">
                <p14:modId xmlns:p14="http://schemas.microsoft.com/office/powerpoint/2010/main" val="815651852"/>
              </p:ext>
            </p:extLst>
          </p:nvPr>
        </p:nvGraphicFramePr>
        <p:xfrm>
          <a:off x="1333499" y="2055813"/>
          <a:ext cx="10248539" cy="4051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15</a:t>
            </a:fld>
            <a:endParaRPr lang="nl-BE">
              <a:solidFill>
                <a:srgbClr val="FFFFFF"/>
              </a:solidFill>
            </a:endParaRPr>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96484068"/>
      </p:ext>
    </p:extLst>
  </p:cSld>
  <p:clrMapOvr>
    <a:masterClrMapping/>
  </p:clrMapOvr>
  <mc:AlternateContent xmlns:mc="http://schemas.openxmlformats.org/markup-compatibility/2006">
    <mc:Choice xmlns:p14="http://schemas.microsoft.com/office/powerpoint/2010/main" Requires="p14">
      <p:transition spd="slow" p14:dur="2000" advTm="5940"/>
    </mc:Choice>
    <mc:Fallback>
      <p:transition spd="slow" advTm="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768136364"/>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jdelijke aanduiding voor inhoud 2"/>
          <p:cNvSpPr>
            <a:spLocks noGrp="1"/>
          </p:cNvSpPr>
          <p:nvPr>
            <p:ph idx="1"/>
          </p:nvPr>
        </p:nvSpPr>
        <p:spPr>
          <a:xfrm>
            <a:off x="1333954" y="2254735"/>
            <a:ext cx="10248085" cy="3851665"/>
          </a:xfrm>
        </p:spPr>
        <p:txBody>
          <a:bodyPr/>
          <a:lstStyle/>
          <a:p>
            <a:pPr marL="0" indent="0">
              <a:buNone/>
            </a:pPr>
            <a:r>
              <a:rPr lang="nl-BE" sz="2400" b="1" dirty="0" smtClean="0"/>
              <a:t>drie pijlers</a:t>
            </a:r>
          </a:p>
          <a:p>
            <a:r>
              <a:rPr lang="nl-BE" sz="2400" dirty="0" smtClean="0"/>
              <a:t>Medicamenteus</a:t>
            </a:r>
            <a:endParaRPr lang="nl-BE" sz="2037" dirty="0" smtClean="0"/>
          </a:p>
          <a:p>
            <a:r>
              <a:rPr lang="nl-BE" sz="2400" dirty="0" smtClean="0"/>
              <a:t>zelfmanagement</a:t>
            </a:r>
          </a:p>
          <a:p>
            <a:r>
              <a:rPr lang="nl-BE" sz="2400" dirty="0"/>
              <a:t>d</a:t>
            </a:r>
            <a:r>
              <a:rPr lang="nl-BE" sz="2400" dirty="0" smtClean="0"/>
              <a:t>evice </a:t>
            </a:r>
            <a:r>
              <a:rPr lang="nl-BE" sz="2400" dirty="0" err="1" smtClean="0"/>
              <a:t>therapy</a:t>
            </a:r>
            <a:r>
              <a:rPr lang="nl-BE" sz="2400" dirty="0" smtClean="0"/>
              <a:t>, LVAD en HTX</a:t>
            </a:r>
          </a:p>
          <a:p>
            <a:endParaRPr lang="nl-BE" sz="2400" b="1" dirty="0" smtClean="0"/>
          </a:p>
          <a:p>
            <a:pPr marL="0" indent="0">
              <a:buNone/>
            </a:pPr>
            <a:r>
              <a:rPr lang="nl-BE" sz="2400" b="1" dirty="0" smtClean="0"/>
              <a:t>drie doelstellingen</a:t>
            </a:r>
          </a:p>
          <a:p>
            <a:r>
              <a:rPr lang="nl-BE" sz="2400" dirty="0"/>
              <a:t>p</a:t>
            </a:r>
            <a:r>
              <a:rPr lang="nl-BE" sz="2400" dirty="0" smtClean="0"/>
              <a:t>rogressie van hartfalen voorkomen</a:t>
            </a:r>
            <a:endParaRPr lang="nl-BE" dirty="0"/>
          </a:p>
          <a:p>
            <a:r>
              <a:rPr lang="nl-BE" sz="2400" dirty="0" smtClean="0"/>
              <a:t>behouden of verbeteren van kwaliteit van leven</a:t>
            </a:r>
          </a:p>
          <a:p>
            <a:r>
              <a:rPr lang="nl-BE" sz="2400" dirty="0"/>
              <a:t>v</a:t>
            </a:r>
            <a:r>
              <a:rPr lang="nl-BE" sz="2400" dirty="0" smtClean="0"/>
              <a:t>erbeteren van overleving </a:t>
            </a:r>
          </a:p>
        </p:txBody>
      </p:sp>
      <p:pic>
        <p:nvPicPr>
          <p:cNvPr id="7" name="Picture 2" descr="Heart Failur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0548" y="2786487"/>
            <a:ext cx="2857500" cy="1914525"/>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70559605"/>
      </p:ext>
    </p:extLst>
  </p:cSld>
  <p:clrMapOvr>
    <a:masterClrMapping/>
  </p:clrMapOvr>
  <mc:AlternateContent xmlns:mc="http://schemas.openxmlformats.org/markup-compatibility/2006">
    <mc:Choice xmlns:p14="http://schemas.microsoft.com/office/powerpoint/2010/main" Requires="p14">
      <p:transition spd="slow" p14:dur="2000" advTm="27986"/>
    </mc:Choice>
    <mc:Fallback>
      <p:transition spd="slow" advTm="27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4"/>
          <p:cNvGraphicFramePr>
            <a:graphicFrameLocks noGrp="1"/>
          </p:cNvGraphicFramePr>
          <p:nvPr>
            <p:ph sz="half" idx="1"/>
            <p:extLst>
              <p:ext uri="{D42A27DB-BD31-4B8C-83A1-F6EECF244321}">
                <p14:modId xmlns:p14="http://schemas.microsoft.com/office/powerpoint/2010/main" val="2983385984"/>
              </p:ext>
            </p:extLst>
          </p:nvPr>
        </p:nvGraphicFramePr>
        <p:xfrm>
          <a:off x="2307758" y="2449341"/>
          <a:ext cx="7576259" cy="40489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p:cNvGraphicFramePr/>
          <p:nvPr>
            <p:extLst>
              <p:ext uri="{D42A27DB-BD31-4B8C-83A1-F6EECF244321}">
                <p14:modId xmlns:p14="http://schemas.microsoft.com/office/powerpoint/2010/main" val="3857409800"/>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15346681"/>
      </p:ext>
    </p:extLst>
  </p:cSld>
  <p:clrMapOvr>
    <a:masterClrMapping/>
  </p:clrMapOvr>
  <mc:AlternateContent xmlns:mc="http://schemas.openxmlformats.org/markup-compatibility/2006">
    <mc:Choice xmlns:p14="http://schemas.microsoft.com/office/powerpoint/2010/main" Requires="p14">
      <p:transition spd="slow" p14:dur="2000" advTm="12543"/>
    </mc:Choice>
    <mc:Fallback>
      <p:transition spd="slow" advTm="12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2307758" y="2056105"/>
            <a:ext cx="7053774" cy="589168"/>
          </a:xfrm>
        </p:spPr>
        <p:txBody>
          <a:bodyPr/>
          <a:lstStyle/>
          <a:p>
            <a:pPr marL="0" indent="0">
              <a:buNone/>
            </a:pPr>
            <a:endParaRPr lang="nl-BE" dirty="0"/>
          </a:p>
          <a:p>
            <a:r>
              <a:rPr lang="nl-BE" sz="2800" dirty="0" smtClean="0"/>
              <a:t>Rol van de verpleegkundige</a:t>
            </a:r>
          </a:p>
          <a:p>
            <a:pPr lvl="1"/>
            <a:r>
              <a:rPr lang="nl-BE" sz="2800" dirty="0"/>
              <a:t>k</a:t>
            </a:r>
            <a:r>
              <a:rPr lang="nl-BE" sz="2800" dirty="0" smtClean="0"/>
              <a:t>ennis van medicatie</a:t>
            </a:r>
          </a:p>
          <a:p>
            <a:pPr lvl="1"/>
            <a:r>
              <a:rPr lang="nl-BE" sz="2800" dirty="0"/>
              <a:t>n</a:t>
            </a:r>
            <a:r>
              <a:rPr lang="nl-BE" sz="2800" dirty="0" smtClean="0"/>
              <a:t>evenwerkingen van medicatie</a:t>
            </a:r>
          </a:p>
          <a:p>
            <a:pPr lvl="1"/>
            <a:r>
              <a:rPr lang="nl-BE" sz="2800" dirty="0"/>
              <a:t>v</a:t>
            </a:r>
            <a:r>
              <a:rPr lang="nl-BE" sz="2800" dirty="0" smtClean="0"/>
              <a:t>erboden medicatie</a:t>
            </a:r>
          </a:p>
          <a:p>
            <a:pPr lvl="1"/>
            <a:r>
              <a:rPr lang="nl-BE" sz="2800" dirty="0"/>
              <a:t>e</a:t>
            </a:r>
            <a:r>
              <a:rPr lang="nl-BE" sz="2800" dirty="0" smtClean="0"/>
              <a:t>ducatie patiënt</a:t>
            </a:r>
            <a:endParaRPr lang="nl-BE" sz="2800" dirty="0"/>
          </a:p>
        </p:txBody>
      </p:sp>
      <p:grpSp>
        <p:nvGrpSpPr>
          <p:cNvPr id="5" name="Groep 4"/>
          <p:cNvGrpSpPr/>
          <p:nvPr/>
        </p:nvGrpSpPr>
        <p:grpSpPr>
          <a:xfrm>
            <a:off x="2765157" y="1098797"/>
            <a:ext cx="6958393" cy="809785"/>
            <a:chOff x="648335" y="432046"/>
            <a:chExt cx="7671950" cy="892825"/>
          </a:xfrm>
          <a:solidFill>
            <a:srgbClr val="0070C0"/>
          </a:solidFill>
        </p:grpSpPr>
        <p:sp>
          <p:nvSpPr>
            <p:cNvPr id="6" name="Rechthoek 5"/>
            <p:cNvSpPr/>
            <p:nvPr/>
          </p:nvSpPr>
          <p:spPr>
            <a:xfrm>
              <a:off x="648335" y="432046"/>
              <a:ext cx="7671950" cy="892825"/>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Tekstvak 6"/>
            <p:cNvSpPr txBox="1"/>
            <p:nvPr/>
          </p:nvSpPr>
          <p:spPr>
            <a:xfrm>
              <a:off x="648335" y="432046"/>
              <a:ext cx="7671950" cy="8928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2767" tIns="110580" rIns="110580" bIns="110580" numCol="1" spcCol="1270" anchor="ctr" anchorCtr="0">
              <a:noAutofit/>
            </a:bodyPr>
            <a:lstStyle/>
            <a:p>
              <a:pPr defTabSz="1935175">
                <a:lnSpc>
                  <a:spcPct val="90000"/>
                </a:lnSpc>
                <a:spcBef>
                  <a:spcPct val="0"/>
                </a:spcBef>
                <a:spcAft>
                  <a:spcPct val="35000"/>
                </a:spcAft>
              </a:pPr>
              <a:r>
                <a:rPr lang="nl-NL" sz="4354" dirty="0"/>
                <a:t>Medicamenteus </a:t>
              </a:r>
            </a:p>
          </p:txBody>
        </p:sp>
      </p:grpSp>
      <p:sp>
        <p:nvSpPr>
          <p:cNvPr id="9" name="Ovaal 8"/>
          <p:cNvSpPr/>
          <p:nvPr/>
        </p:nvSpPr>
        <p:spPr>
          <a:xfrm>
            <a:off x="2259042" y="994927"/>
            <a:ext cx="1012231" cy="101223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3676800"/>
      </p:ext>
    </p:extLst>
  </p:cSld>
  <p:clrMapOvr>
    <a:masterClrMapping/>
  </p:clrMapOvr>
  <mc:AlternateContent xmlns:mc="http://schemas.openxmlformats.org/markup-compatibility/2006">
    <mc:Choice xmlns:p14="http://schemas.microsoft.com/office/powerpoint/2010/main" Requires="p14">
      <p:transition spd="slow" p14:dur="2000" advTm="21229"/>
    </mc:Choice>
    <mc:Fallback>
      <p:transition spd="slow" advTm="21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189452296"/>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jdelijke aanduiding voor inhoud 2"/>
          <p:cNvSpPr>
            <a:spLocks noGrp="1"/>
          </p:cNvSpPr>
          <p:nvPr>
            <p:ph idx="1"/>
          </p:nvPr>
        </p:nvSpPr>
        <p:spPr>
          <a:xfrm>
            <a:off x="1333500" y="2254250"/>
            <a:ext cx="10248900" cy="3852863"/>
          </a:xfrm>
        </p:spPr>
        <p:txBody>
          <a:bodyPr/>
          <a:lstStyle/>
          <a:p>
            <a:endParaRPr lang="nl-BE" sz="2800" dirty="0" smtClean="0"/>
          </a:p>
          <a:p>
            <a:r>
              <a:rPr lang="nl-BE" sz="2800" dirty="0"/>
              <a:t>s</a:t>
            </a:r>
            <a:r>
              <a:rPr lang="nl-BE" sz="2800" dirty="0" smtClean="0"/>
              <a:t>oort hartfalen bepaalt het medicamenteuze beleid</a:t>
            </a:r>
          </a:p>
          <a:p>
            <a:endParaRPr lang="nl-BE" sz="2800" dirty="0" smtClean="0"/>
          </a:p>
          <a:p>
            <a:r>
              <a:rPr lang="nl-BE" sz="2800" b="1" dirty="0" smtClean="0"/>
              <a:t>3 vragen</a:t>
            </a:r>
          </a:p>
          <a:p>
            <a:pPr lvl="1"/>
            <a:r>
              <a:rPr lang="nl-BE" sz="2400" dirty="0"/>
              <a:t>c</a:t>
            </a:r>
            <a:r>
              <a:rPr lang="nl-BE" sz="2400" dirty="0" smtClean="0"/>
              <a:t>ongestie?</a:t>
            </a:r>
          </a:p>
          <a:p>
            <a:pPr lvl="1"/>
            <a:r>
              <a:rPr lang="nl-BE" sz="2400" dirty="0" err="1" smtClean="0"/>
              <a:t>HFpEF</a:t>
            </a:r>
            <a:r>
              <a:rPr lang="nl-BE" sz="2400" dirty="0" smtClean="0"/>
              <a:t>?</a:t>
            </a:r>
          </a:p>
          <a:p>
            <a:pPr lvl="1"/>
            <a:r>
              <a:rPr lang="nl-BE" sz="2400" dirty="0" err="1" smtClean="0"/>
              <a:t>HFrEF</a:t>
            </a:r>
            <a:r>
              <a:rPr lang="nl-BE" sz="2400" dirty="0" smtClean="0"/>
              <a:t>?</a:t>
            </a:r>
          </a:p>
        </p:txBody>
      </p:sp>
      <p:pic>
        <p:nvPicPr>
          <p:cNvPr id="7" name="Picture 4" descr="Afbeeldingsresultaat voor heart failure drug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6604" y="3458655"/>
            <a:ext cx="2471510" cy="2843565"/>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62246460"/>
      </p:ext>
    </p:extLst>
  </p:cSld>
  <p:clrMapOvr>
    <a:masterClrMapping/>
  </p:clrMapOvr>
  <mc:AlternateContent xmlns:mc="http://schemas.openxmlformats.org/markup-compatibility/2006">
    <mc:Choice xmlns:p14="http://schemas.microsoft.com/office/powerpoint/2010/main" Requires="p14">
      <p:transition spd="slow" p14:dur="2000" advTm="26225"/>
    </mc:Choice>
    <mc:Fallback>
      <p:transition spd="slow" advTm="26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Inhoud </a:t>
            </a:r>
            <a:endParaRPr lang="nl-BE" dirty="0"/>
          </a:p>
        </p:txBody>
      </p:sp>
      <p:graphicFrame>
        <p:nvGraphicFramePr>
          <p:cNvPr id="6" name="Tijdelijke aanduiding voor inhoud 5"/>
          <p:cNvGraphicFramePr>
            <a:graphicFrameLocks noGrp="1"/>
          </p:cNvGraphicFramePr>
          <p:nvPr>
            <p:ph sz="half" idx="1"/>
            <p:extLst>
              <p:ext uri="{D42A27DB-BD31-4B8C-83A1-F6EECF244321}">
                <p14:modId xmlns:p14="http://schemas.microsoft.com/office/powerpoint/2010/main" val="2663372912"/>
              </p:ext>
            </p:extLst>
          </p:nvPr>
        </p:nvGraphicFramePr>
        <p:xfrm>
          <a:off x="1333499" y="2055813"/>
          <a:ext cx="10248539" cy="4051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2</a:t>
            </a:fld>
            <a:endParaRPr lang="nl-BE">
              <a:solidFill>
                <a:srgbClr val="FFFFFF"/>
              </a:solidFill>
            </a:endParaRPr>
          </a:p>
        </p:txBody>
      </p:sp>
      <p:pic>
        <p:nvPicPr>
          <p:cNvPr id="9" name="Audiobesta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8886911"/>
      </p:ext>
    </p:extLst>
  </p:cSld>
  <p:clrMapOvr>
    <a:masterClrMapping/>
  </p:clrMapOvr>
  <mc:AlternateContent xmlns:mc="http://schemas.openxmlformats.org/markup-compatibility/2006">
    <mc:Choice xmlns:p14="http://schemas.microsoft.com/office/powerpoint/2010/main" Requires="p14">
      <p:transition spd="slow" p14:dur="2000" advTm="19703"/>
    </mc:Choice>
    <mc:Fallback>
      <p:transition spd="slow" advTm="19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870354774"/>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jdelijke aanduiding voor inhoud 2"/>
          <p:cNvSpPr>
            <a:spLocks noGrp="1"/>
          </p:cNvSpPr>
          <p:nvPr>
            <p:ph idx="1"/>
          </p:nvPr>
        </p:nvSpPr>
        <p:spPr>
          <a:xfrm>
            <a:off x="1333954" y="2254735"/>
            <a:ext cx="10248085" cy="3851665"/>
          </a:xfrm>
        </p:spPr>
        <p:txBody>
          <a:bodyPr/>
          <a:lstStyle/>
          <a:p>
            <a:r>
              <a:rPr lang="nl-BE" sz="2800" b="1" dirty="0"/>
              <a:t>geen standaardbehandeling!</a:t>
            </a:r>
          </a:p>
          <a:p>
            <a:r>
              <a:rPr lang="nl-BE" sz="2800" dirty="0"/>
              <a:t>wel</a:t>
            </a:r>
          </a:p>
          <a:p>
            <a:pPr lvl="1"/>
            <a:r>
              <a:rPr lang="nl-BE" sz="2400" dirty="0"/>
              <a:t>diuretica zo nodig</a:t>
            </a:r>
            <a:endParaRPr lang="nl-BE" sz="2400" dirty="0">
              <a:solidFill>
                <a:srgbClr val="FF0000"/>
              </a:solidFill>
            </a:endParaRPr>
          </a:p>
          <a:p>
            <a:pPr lvl="1"/>
            <a:r>
              <a:rPr lang="nl-BE" sz="2400" dirty="0">
                <a:solidFill>
                  <a:srgbClr val="FF0000"/>
                </a:solidFill>
              </a:rPr>
              <a:t>educatie naar gevaar zout/vocht</a:t>
            </a:r>
            <a:endParaRPr lang="nl-BE" sz="2400" dirty="0"/>
          </a:p>
          <a:p>
            <a:pPr lvl="1"/>
            <a:r>
              <a:rPr lang="nl-BE" sz="2400" dirty="0"/>
              <a:t>behandel ischemie</a:t>
            </a:r>
          </a:p>
          <a:p>
            <a:pPr lvl="1"/>
            <a:r>
              <a:rPr lang="nl-BE" sz="2400" dirty="0"/>
              <a:t>controleer hartfrequentie (bij VKF)</a:t>
            </a:r>
          </a:p>
          <a:p>
            <a:pPr lvl="1"/>
            <a:r>
              <a:rPr lang="nl-BE" sz="2400" dirty="0"/>
              <a:t>behandel andere </a:t>
            </a:r>
            <a:r>
              <a:rPr lang="nl-BE" sz="2400" dirty="0" err="1"/>
              <a:t>comorbiditeiten</a:t>
            </a:r>
            <a:r>
              <a:rPr lang="nl-BE" sz="2400" dirty="0"/>
              <a:t> (diabetes, AHT,…)</a:t>
            </a:r>
          </a:p>
          <a:p>
            <a:pPr marL="0" indent="0">
              <a:buNone/>
            </a:pPr>
            <a:endParaRPr lang="nl-BE" sz="2400" dirty="0" smtClean="0"/>
          </a:p>
        </p:txBody>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372396"/>
      </p:ext>
    </p:extLst>
  </p:cSld>
  <p:clrMapOvr>
    <a:masterClrMapping/>
  </p:clrMapOvr>
  <mc:AlternateContent xmlns:mc="http://schemas.openxmlformats.org/markup-compatibility/2006">
    <mc:Choice xmlns:p14="http://schemas.microsoft.com/office/powerpoint/2010/main" Requires="p14">
      <p:transition spd="slow" p14:dur="2000" advTm="55701"/>
    </mc:Choice>
    <mc:Fallback>
      <p:transition spd="slow" advTm="55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085222196"/>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jdelijke aanduiding voor inhoud 2"/>
          <p:cNvSpPr>
            <a:spLocks noGrp="1"/>
          </p:cNvSpPr>
          <p:nvPr>
            <p:ph idx="1"/>
          </p:nvPr>
        </p:nvSpPr>
        <p:spPr>
          <a:xfrm>
            <a:off x="1333954" y="2254735"/>
            <a:ext cx="10248085" cy="3851665"/>
          </a:xfrm>
        </p:spPr>
        <p:txBody>
          <a:bodyPr/>
          <a:lstStyle/>
          <a:p>
            <a:r>
              <a:rPr lang="nl-BE" sz="2400" dirty="0"/>
              <a:t>“verhaal van de toekomst” ???</a:t>
            </a:r>
          </a:p>
          <a:p>
            <a:r>
              <a:rPr lang="nl-BE" sz="2400" dirty="0"/>
              <a:t>algemeen principe: </a:t>
            </a:r>
          </a:p>
          <a:p>
            <a:pPr marL="0" indent="0">
              <a:buNone/>
            </a:pPr>
            <a:r>
              <a:rPr lang="nl-BE" sz="2400" dirty="0">
                <a:solidFill>
                  <a:srgbClr val="FF0000"/>
                </a:solidFill>
              </a:rPr>
              <a:t>	- risico op medicamenteuze interacties </a:t>
            </a:r>
          </a:p>
          <a:p>
            <a:pPr marL="0" indent="0">
              <a:buNone/>
            </a:pPr>
            <a:r>
              <a:rPr lang="nl-BE" sz="2400" dirty="0">
                <a:solidFill>
                  <a:srgbClr val="FF0000"/>
                </a:solidFill>
              </a:rPr>
              <a:t>	- groter risico op bijwerkingen door </a:t>
            </a:r>
          </a:p>
          <a:p>
            <a:pPr marL="0" indent="0">
              <a:buNone/>
            </a:pPr>
            <a:r>
              <a:rPr lang="nl-BE" sz="2400" dirty="0">
                <a:solidFill>
                  <a:srgbClr val="FF0000"/>
                </a:solidFill>
              </a:rPr>
              <a:t>	  </a:t>
            </a:r>
            <a:r>
              <a:rPr lang="nl-BE" sz="2400" dirty="0" err="1">
                <a:solidFill>
                  <a:srgbClr val="FF0000"/>
                </a:solidFill>
              </a:rPr>
              <a:t>multi-morbiditeiten</a:t>
            </a:r>
            <a:r>
              <a:rPr lang="nl-BE" sz="2400" dirty="0">
                <a:solidFill>
                  <a:srgbClr val="FF0000"/>
                </a:solidFill>
              </a:rPr>
              <a:t> en hoge leeftijd </a:t>
            </a:r>
          </a:p>
          <a:p>
            <a:pPr marL="0" indent="0">
              <a:buNone/>
            </a:pPr>
            <a:r>
              <a:rPr lang="nl-BE" sz="2400" dirty="0">
                <a:solidFill>
                  <a:srgbClr val="FF0000"/>
                </a:solidFill>
              </a:rPr>
              <a:t>	- </a:t>
            </a:r>
            <a:r>
              <a:rPr lang="nl-BE" sz="2400" dirty="0" err="1">
                <a:solidFill>
                  <a:srgbClr val="FF0000"/>
                </a:solidFill>
              </a:rPr>
              <a:t>safety</a:t>
            </a:r>
            <a:r>
              <a:rPr lang="nl-BE" sz="2400" dirty="0">
                <a:solidFill>
                  <a:srgbClr val="FF0000"/>
                </a:solidFill>
              </a:rPr>
              <a:t> </a:t>
            </a:r>
            <a:r>
              <a:rPr lang="nl-BE" sz="2400" dirty="0" err="1">
                <a:solidFill>
                  <a:srgbClr val="FF0000"/>
                </a:solidFill>
              </a:rPr>
              <a:t>pharmaca</a:t>
            </a:r>
            <a:r>
              <a:rPr lang="nl-BE" sz="2400" dirty="0">
                <a:solidFill>
                  <a:srgbClr val="FF0000"/>
                </a:solidFill>
              </a:rPr>
              <a:t> is in deze groep ????   </a:t>
            </a:r>
          </a:p>
          <a:p>
            <a:pPr marL="0" indent="0">
              <a:buNone/>
            </a:pPr>
            <a:r>
              <a:rPr lang="nl-BE" sz="2400" dirty="0">
                <a:solidFill>
                  <a:srgbClr val="FF0000"/>
                </a:solidFill>
                <a:sym typeface="Wingdings" panose="05000000000000000000" pitchFamily="2" charset="2"/>
              </a:rPr>
              <a:t>	  </a:t>
            </a:r>
            <a:r>
              <a:rPr lang="nl-BE" sz="2400" dirty="0"/>
              <a:t>niet teveel medicatie geven</a:t>
            </a:r>
          </a:p>
          <a:p>
            <a:pPr marL="0" indent="0">
              <a:buNone/>
            </a:pPr>
            <a:endParaRPr lang="nl-BE" sz="2400" dirty="0" smtClean="0"/>
          </a:p>
        </p:txBody>
      </p:sp>
      <p:pic>
        <p:nvPicPr>
          <p:cNvPr id="2" name="Afbeelding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2925" y="2576390"/>
            <a:ext cx="2722517" cy="3208353"/>
          </a:xfrm>
          <a:prstGeom prst="rect">
            <a:avLst/>
          </a:prstGeom>
        </p:spPr>
      </p:pic>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8083701"/>
      </p:ext>
    </p:extLst>
  </p:cSld>
  <p:clrMapOvr>
    <a:masterClrMapping/>
  </p:clrMapOvr>
  <mc:AlternateContent xmlns:mc="http://schemas.openxmlformats.org/markup-compatibility/2006">
    <mc:Choice xmlns:p14="http://schemas.microsoft.com/office/powerpoint/2010/main" Requires="p14">
      <p:transition spd="slow" p14:dur="2000" advTm="39862"/>
    </mc:Choice>
    <mc:Fallback>
      <p:transition spd="slow" advTm="39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33954" y="2189125"/>
            <a:ext cx="10248085" cy="3917275"/>
          </a:xfrm>
        </p:spPr>
        <p:txBody>
          <a:bodyPr/>
          <a:lstStyle/>
          <a:p>
            <a:pPr marL="0" indent="0" algn="ctr">
              <a:buNone/>
            </a:pPr>
            <a:endParaRPr lang="nl-BE" dirty="0"/>
          </a:p>
          <a:p>
            <a:pPr marL="0" indent="0" algn="ctr">
              <a:buNone/>
            </a:pPr>
            <a:endParaRPr lang="nl-BE" dirty="0">
              <a:solidFill>
                <a:schemeClr val="tx1"/>
              </a:solidFill>
            </a:endParaRPr>
          </a:p>
          <a:p>
            <a:pPr marL="0" indent="0" algn="ctr">
              <a:buNone/>
            </a:pPr>
            <a:endParaRPr lang="nl-BE" dirty="0" smtClean="0">
              <a:solidFill>
                <a:schemeClr val="tx1"/>
              </a:solidFill>
            </a:endParaRPr>
          </a:p>
          <a:p>
            <a:pPr marL="0" indent="0" algn="ctr">
              <a:buNone/>
            </a:pPr>
            <a:endParaRPr lang="nl-BE" dirty="0"/>
          </a:p>
          <a:p>
            <a:pPr marL="0" indent="0" algn="ctr">
              <a:buNone/>
            </a:pPr>
            <a:endParaRPr lang="nl-BE" dirty="0" smtClean="0"/>
          </a:p>
          <a:p>
            <a:pPr marL="0" indent="0" algn="ctr">
              <a:buNone/>
            </a:pPr>
            <a:endParaRPr lang="nl-BE" dirty="0">
              <a:solidFill>
                <a:schemeClr val="tx1"/>
              </a:solidFill>
            </a:endParaRPr>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22</a:t>
            </a:fld>
            <a:endParaRPr lang="nl-BE">
              <a:solidFill>
                <a:srgbClr val="FFFFFF"/>
              </a:solidFill>
            </a:endParaRPr>
          </a:p>
        </p:txBody>
      </p:sp>
      <p:sp>
        <p:nvSpPr>
          <p:cNvPr id="7" name="Afgeronde rechthoek 6"/>
          <p:cNvSpPr/>
          <p:nvPr/>
        </p:nvSpPr>
        <p:spPr bwMode="auto">
          <a:xfrm>
            <a:off x="1822094" y="2189125"/>
            <a:ext cx="3371850" cy="1180608"/>
          </a:xfrm>
          <a:prstGeom prst="roundRect">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lang="nl-BE" sz="2100" b="1" dirty="0" smtClean="0">
                <a:latin typeface="Arial" charset="0"/>
              </a:rPr>
              <a:t>Angiotensine-converting </a:t>
            </a:r>
            <a:r>
              <a:rPr lang="nl-BE" sz="2100" b="1" dirty="0" err="1" smtClean="0">
                <a:latin typeface="Arial" charset="0"/>
              </a:rPr>
              <a:t>enzyme</a:t>
            </a:r>
            <a:r>
              <a:rPr lang="nl-BE" sz="2100" b="1" dirty="0" smtClean="0">
                <a:latin typeface="Arial" charset="0"/>
              </a:rPr>
              <a:t> inhibitor (ACE-i)</a:t>
            </a:r>
            <a:endParaRPr kumimoji="0" lang="nl-BE" sz="2100" b="1" i="0" u="none" strike="noStrike" cap="none" normalizeH="0" baseline="0" dirty="0" smtClean="0">
              <a:ln>
                <a:noFill/>
              </a:ln>
              <a:solidFill>
                <a:schemeClr val="tx1"/>
              </a:solidFill>
              <a:effectLst/>
              <a:latin typeface="Arial" charset="0"/>
            </a:endParaRPr>
          </a:p>
        </p:txBody>
      </p:sp>
      <p:sp>
        <p:nvSpPr>
          <p:cNvPr id="8" name="Afgeronde rechthoek 7"/>
          <p:cNvSpPr/>
          <p:nvPr/>
        </p:nvSpPr>
        <p:spPr bwMode="auto">
          <a:xfrm>
            <a:off x="3862697" y="5545431"/>
            <a:ext cx="4660055" cy="1175783"/>
          </a:xfrm>
          <a:prstGeom prst="roundRect">
            <a:avLst/>
          </a:prstGeom>
          <a:solidFill>
            <a:srgbClr val="92D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lang="nl-BE" sz="2100" b="1" dirty="0" err="1" smtClean="0">
                <a:latin typeface="Arial" charset="0"/>
              </a:rPr>
              <a:t>Mineralocorticoïdreceptor</a:t>
            </a:r>
            <a:r>
              <a:rPr lang="nl-BE" sz="2100" b="1" dirty="0" smtClean="0">
                <a:latin typeface="Arial" charset="0"/>
              </a:rPr>
              <a:t> antagonist (MRA) (</a:t>
            </a:r>
            <a:r>
              <a:rPr lang="nl-BE" sz="2100" b="1" dirty="0" err="1" smtClean="0">
                <a:latin typeface="Arial" charset="0"/>
              </a:rPr>
              <a:t>aldosterone</a:t>
            </a:r>
            <a:r>
              <a:rPr lang="nl-BE" sz="2100" b="1" dirty="0" smtClean="0">
                <a:latin typeface="Arial" charset="0"/>
              </a:rPr>
              <a:t> </a:t>
            </a:r>
            <a:r>
              <a:rPr lang="nl-BE" sz="2100" b="1" dirty="0" err="1" smtClean="0">
                <a:latin typeface="Arial" charset="0"/>
              </a:rPr>
              <a:t>antagonnist</a:t>
            </a:r>
            <a:r>
              <a:rPr lang="nl-BE" sz="2100" b="1" dirty="0" smtClean="0">
                <a:latin typeface="Arial" charset="0"/>
              </a:rPr>
              <a:t>)</a:t>
            </a:r>
            <a:endParaRPr kumimoji="0" lang="nl-BE" sz="2100" b="1" i="0" u="none" strike="noStrike" cap="none" normalizeH="0" baseline="0" dirty="0" smtClean="0">
              <a:ln>
                <a:noFill/>
              </a:ln>
              <a:solidFill>
                <a:schemeClr val="tx1"/>
              </a:solidFill>
              <a:effectLst/>
              <a:latin typeface="Arial" charset="0"/>
            </a:endParaRPr>
          </a:p>
        </p:txBody>
      </p:sp>
      <p:sp>
        <p:nvSpPr>
          <p:cNvPr id="9" name="Afgeronde rechthoek 8"/>
          <p:cNvSpPr/>
          <p:nvPr/>
        </p:nvSpPr>
        <p:spPr bwMode="auto">
          <a:xfrm>
            <a:off x="4506800" y="3992336"/>
            <a:ext cx="3371850" cy="710003"/>
          </a:xfrm>
          <a:prstGeom prst="roundRect">
            <a:avLst/>
          </a:prstGeom>
          <a:solidFill>
            <a:srgbClr val="FF0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lang="nl-BE" sz="2100" b="1" dirty="0" smtClean="0">
                <a:latin typeface="Arial" charset="0"/>
              </a:rPr>
              <a:t>Bètablokker (BB)</a:t>
            </a:r>
            <a:endParaRPr kumimoji="0" lang="nl-BE" sz="2100" b="1" i="0" u="none" strike="noStrike" cap="none" normalizeH="0" baseline="0" dirty="0" smtClean="0">
              <a:ln>
                <a:noFill/>
              </a:ln>
              <a:solidFill>
                <a:schemeClr val="tx1"/>
              </a:solidFill>
              <a:effectLst/>
              <a:latin typeface="Arial" charset="0"/>
            </a:endParaRPr>
          </a:p>
        </p:txBody>
      </p:sp>
      <p:sp>
        <p:nvSpPr>
          <p:cNvPr id="10" name="Afgeronde rechthoek 9"/>
          <p:cNvSpPr/>
          <p:nvPr/>
        </p:nvSpPr>
        <p:spPr bwMode="auto">
          <a:xfrm>
            <a:off x="7161187" y="2189125"/>
            <a:ext cx="3371850" cy="1180608"/>
          </a:xfrm>
          <a:prstGeom prst="roundRect">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lang="nl-BE" sz="2100" b="1" dirty="0" err="1" smtClean="0">
                <a:latin typeface="Arial" charset="0"/>
              </a:rPr>
              <a:t>Angiotensine</a:t>
            </a:r>
            <a:r>
              <a:rPr lang="nl-BE" sz="2100" b="1" dirty="0" smtClean="0">
                <a:latin typeface="Arial" charset="0"/>
              </a:rPr>
              <a:t> II receptor blokker (ARB)</a:t>
            </a:r>
            <a:endParaRPr kumimoji="0" lang="nl-BE" sz="2100" b="1" i="0" u="none" strike="noStrike" cap="none" normalizeH="0" baseline="0" dirty="0" smtClean="0">
              <a:ln>
                <a:noFill/>
              </a:ln>
              <a:solidFill>
                <a:schemeClr val="tx1"/>
              </a:solidFill>
              <a:effectLst/>
              <a:latin typeface="Arial" charset="0"/>
            </a:endParaRPr>
          </a:p>
        </p:txBody>
      </p:sp>
      <p:sp>
        <p:nvSpPr>
          <p:cNvPr id="13" name="Afgeronde rechthoek 12"/>
          <p:cNvSpPr/>
          <p:nvPr/>
        </p:nvSpPr>
        <p:spPr bwMode="auto">
          <a:xfrm>
            <a:off x="5771278" y="2419725"/>
            <a:ext cx="842894" cy="566963"/>
          </a:xfrm>
          <a:prstGeom prst="roundRect">
            <a:avLst/>
          </a:prstGeom>
          <a:solidFill>
            <a:srgbClr val="0070C0"/>
          </a:solidFill>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kumimoji="0" lang="nl-BE" sz="2100" b="1" i="0" u="none" strike="noStrike" cap="none" normalizeH="0" baseline="0" dirty="0" smtClean="0">
                <a:ln>
                  <a:noFill/>
                </a:ln>
                <a:solidFill>
                  <a:schemeClr val="bg1"/>
                </a:solidFill>
                <a:effectLst/>
                <a:latin typeface="Arial" charset="0"/>
              </a:rPr>
              <a:t>OF</a:t>
            </a:r>
          </a:p>
        </p:txBody>
      </p:sp>
      <p:sp>
        <p:nvSpPr>
          <p:cNvPr id="12" name="Plus 11"/>
          <p:cNvSpPr/>
          <p:nvPr/>
        </p:nvSpPr>
        <p:spPr bwMode="auto">
          <a:xfrm>
            <a:off x="5913325" y="3249485"/>
            <a:ext cx="508313" cy="480054"/>
          </a:xfrm>
          <a:prstGeom prst="mathPlus">
            <a:avLst/>
          </a:prstGeom>
          <a:solidFill>
            <a:srgbClr val="FFC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smtClean="0">
              <a:ln>
                <a:noFill/>
              </a:ln>
              <a:solidFill>
                <a:schemeClr val="tx1"/>
              </a:solidFill>
              <a:effectLst/>
              <a:latin typeface="Arial" charset="0"/>
            </a:endParaRPr>
          </a:p>
        </p:txBody>
      </p:sp>
      <p:sp>
        <p:nvSpPr>
          <p:cNvPr id="14" name="Plus 13"/>
          <p:cNvSpPr/>
          <p:nvPr/>
        </p:nvSpPr>
        <p:spPr bwMode="auto">
          <a:xfrm>
            <a:off x="5935412" y="4900957"/>
            <a:ext cx="508313" cy="480054"/>
          </a:xfrm>
          <a:prstGeom prst="mathPlus">
            <a:avLst/>
          </a:prstGeom>
          <a:solidFill>
            <a:srgbClr val="FFC000"/>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smtClean="0">
              <a:ln>
                <a:noFill/>
              </a:ln>
              <a:solidFill>
                <a:schemeClr val="tx1"/>
              </a:solidFill>
              <a:effectLst/>
              <a:latin typeface="Arial" charset="0"/>
            </a:endParaRPr>
          </a:p>
        </p:txBody>
      </p:sp>
      <p:graphicFrame>
        <p:nvGraphicFramePr>
          <p:cNvPr id="16" name="Diagram 15"/>
          <p:cNvGraphicFramePr/>
          <p:nvPr>
            <p:extLst>
              <p:ext uri="{D42A27DB-BD31-4B8C-83A1-F6EECF244321}">
                <p14:modId xmlns:p14="http://schemas.microsoft.com/office/powerpoint/2010/main" val="4179198291"/>
              </p:ext>
            </p:extLst>
          </p:nvPr>
        </p:nvGraphicFramePr>
        <p:xfrm>
          <a:off x="2091269" y="516885"/>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4759177"/>
      </p:ext>
    </p:extLst>
  </p:cSld>
  <p:clrMapOvr>
    <a:masterClrMapping/>
  </p:clrMapOvr>
  <mc:AlternateContent xmlns:mc="http://schemas.openxmlformats.org/markup-compatibility/2006">
    <mc:Choice xmlns:p14="http://schemas.microsoft.com/office/powerpoint/2010/main" Requires="p14">
      <p:transition spd="slow" p14:dur="2000" advTm="46996"/>
    </mc:Choice>
    <mc:Fallback>
      <p:transition spd="slow" advTm="46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ACE-inhibitor</a:t>
            </a:r>
            <a:endParaRPr lang="nl-BE" dirty="0"/>
          </a:p>
        </p:txBody>
      </p:sp>
      <p:sp>
        <p:nvSpPr>
          <p:cNvPr id="3" name="Tijdelijke aanduiding voor inhoud 2"/>
          <p:cNvSpPr>
            <a:spLocks noGrp="1"/>
          </p:cNvSpPr>
          <p:nvPr>
            <p:ph idx="1"/>
          </p:nvPr>
        </p:nvSpPr>
        <p:spPr/>
        <p:txBody>
          <a:bodyPr/>
          <a:lstStyle/>
          <a:p>
            <a:r>
              <a:rPr lang="nl-BE" sz="2400" dirty="0"/>
              <a:t>positief effect op mortaliteit en morbiditeit (progressie HF)</a:t>
            </a:r>
          </a:p>
          <a:p>
            <a:pPr marL="0" indent="0">
              <a:buNone/>
            </a:pPr>
            <a:endParaRPr lang="nl-BE" sz="2400" dirty="0"/>
          </a:p>
          <a:p>
            <a:r>
              <a:rPr lang="nl-BE" sz="2400" dirty="0"/>
              <a:t>doel:</a:t>
            </a:r>
          </a:p>
          <a:p>
            <a:pPr lvl="1"/>
            <a:r>
              <a:rPr lang="nl-BE" sz="2400" dirty="0" err="1"/>
              <a:t>vasodilaterend</a:t>
            </a:r>
            <a:r>
              <a:rPr lang="nl-BE" sz="2400" dirty="0"/>
              <a:t>, bloeddrukverlagend effect</a:t>
            </a:r>
          </a:p>
          <a:p>
            <a:pPr lvl="2"/>
            <a:r>
              <a:rPr lang="nl-BE" dirty="0"/>
              <a:t>Verwacht als VPK lage bloeddrukken</a:t>
            </a:r>
          </a:p>
          <a:p>
            <a:pPr lvl="2"/>
            <a:r>
              <a:rPr lang="nl-BE" dirty="0"/>
              <a:t>Vraag achter klachten (duizeligheid, syncopes,…)</a:t>
            </a:r>
          </a:p>
          <a:p>
            <a:pPr lvl="1"/>
            <a:r>
              <a:rPr lang="nl-BE" sz="2400" dirty="0"/>
              <a:t>verhogen </a:t>
            </a:r>
            <a:r>
              <a:rPr lang="nl-BE" sz="2400" dirty="0" err="1"/>
              <a:t>cardiac</a:t>
            </a:r>
            <a:r>
              <a:rPr lang="nl-BE" sz="2400" dirty="0"/>
              <a:t> output en slagvolume</a:t>
            </a:r>
          </a:p>
          <a:p>
            <a:pPr lvl="1"/>
            <a:r>
              <a:rPr lang="nl-BE" sz="2400" dirty="0"/>
              <a:t>excretie van natrium in urine (</a:t>
            </a:r>
            <a:r>
              <a:rPr lang="nl-BE" sz="2400" dirty="0" err="1"/>
              <a:t>kaliumsparend</a:t>
            </a:r>
            <a:r>
              <a:rPr lang="nl-BE" sz="2400" dirty="0"/>
              <a:t> effect)</a:t>
            </a:r>
          </a:p>
          <a:p>
            <a:pPr marL="522287" lvl="1" indent="0">
              <a:buNone/>
            </a:pPr>
            <a:endParaRPr lang="nl-BE" sz="2400" dirty="0"/>
          </a:p>
          <a:p>
            <a:r>
              <a:rPr lang="nl-BE" sz="2400" dirty="0"/>
              <a:t>symptoomverbetering na een week tot enkele maanden</a:t>
            </a:r>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23</a:t>
            </a:fld>
            <a:endParaRPr lang="nl-BE" dirty="0">
              <a:solidFill>
                <a:srgbClr val="FFFFFF"/>
              </a:solidFill>
            </a:endParaRPr>
          </a:p>
        </p:txBody>
      </p:sp>
      <p:sp>
        <p:nvSpPr>
          <p:cNvPr id="5" name="Afgeronde rechthoek 4"/>
          <p:cNvSpPr/>
          <p:nvPr/>
        </p:nvSpPr>
        <p:spPr bwMode="auto">
          <a:xfrm>
            <a:off x="1333954" y="1003575"/>
            <a:ext cx="9486446" cy="800100"/>
          </a:xfrm>
          <a:prstGeom prst="roundRect">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1042988" rtl="0" eaLnBrk="1" fontAlgn="base" latinLnBrk="0" hangingPunct="1">
              <a:lnSpc>
                <a:spcPct val="100000"/>
              </a:lnSpc>
              <a:spcBef>
                <a:spcPct val="0"/>
              </a:spcBef>
              <a:spcAft>
                <a:spcPct val="0"/>
              </a:spcAft>
              <a:buClrTx/>
              <a:buSzTx/>
              <a:buFontTx/>
              <a:buNone/>
              <a:tabLst/>
            </a:pPr>
            <a:r>
              <a:rPr kumimoji="0" lang="nl-BE" sz="3600" b="1" i="0" u="none" strike="noStrike" cap="none" normalizeH="0" baseline="0" dirty="0" smtClean="0">
                <a:ln>
                  <a:noFill/>
                </a:ln>
                <a:solidFill>
                  <a:schemeClr val="bg1"/>
                </a:solidFill>
                <a:effectLst/>
                <a:latin typeface="Arial" charset="0"/>
              </a:rPr>
              <a:t>ACE-inhibitor</a:t>
            </a:r>
          </a:p>
        </p:txBody>
      </p:sp>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3698634"/>
      </p:ext>
    </p:extLst>
  </p:cSld>
  <p:clrMapOvr>
    <a:masterClrMapping/>
  </p:clrMapOvr>
  <mc:AlternateContent xmlns:mc="http://schemas.openxmlformats.org/markup-compatibility/2006">
    <mc:Choice xmlns:p14="http://schemas.microsoft.com/office/powerpoint/2010/main" Requires="p14">
      <p:transition spd="slow" p14:dur="2000" advTm="62997"/>
    </mc:Choice>
    <mc:Fallback>
      <p:transition spd="slow" advTm="62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ACE-inhibitor</a:t>
            </a:r>
            <a:endParaRPr lang="nl-BE" dirty="0"/>
          </a:p>
        </p:txBody>
      </p:sp>
      <p:sp>
        <p:nvSpPr>
          <p:cNvPr id="3" name="Tijdelijke aanduiding voor inhoud 2"/>
          <p:cNvSpPr>
            <a:spLocks noGrp="1"/>
          </p:cNvSpPr>
          <p:nvPr>
            <p:ph idx="1"/>
          </p:nvPr>
        </p:nvSpPr>
        <p:spPr/>
        <p:txBody>
          <a:bodyPr/>
          <a:lstStyle/>
          <a:p>
            <a:r>
              <a:rPr lang="nl-BE" sz="2800" dirty="0"/>
              <a:t>“</a:t>
            </a:r>
            <a:r>
              <a:rPr lang="nl-BE" sz="2400" dirty="0"/>
              <a:t>start low, go slow”</a:t>
            </a:r>
          </a:p>
          <a:p>
            <a:pPr marL="0" indent="0">
              <a:buNone/>
            </a:pPr>
            <a:endParaRPr lang="nl-BE" sz="2400" u="sng" dirty="0"/>
          </a:p>
          <a:p>
            <a:r>
              <a:rPr lang="nl-BE" sz="2400" u="sng" dirty="0"/>
              <a:t>nevenwerkingen:</a:t>
            </a:r>
            <a:r>
              <a:rPr lang="nl-BE" sz="2400" dirty="0"/>
              <a:t> </a:t>
            </a:r>
            <a:r>
              <a:rPr lang="nl-BE" sz="2400" dirty="0">
                <a:solidFill>
                  <a:srgbClr val="FF0000"/>
                </a:solidFill>
              </a:rPr>
              <a:t>hoest, </a:t>
            </a:r>
            <a:r>
              <a:rPr lang="nl-BE" sz="2400" dirty="0"/>
              <a:t>angio-oedeem, </a:t>
            </a:r>
            <a:r>
              <a:rPr lang="nl-BE" sz="2400" dirty="0" err="1"/>
              <a:t>rash</a:t>
            </a:r>
            <a:r>
              <a:rPr lang="nl-BE" sz="2400" dirty="0"/>
              <a:t>, duizeligheid, (a)symptomatische hypotensie, </a:t>
            </a:r>
            <a:r>
              <a:rPr lang="nl-BE" sz="2400" dirty="0" err="1"/>
              <a:t>hyperkaliëmie</a:t>
            </a:r>
            <a:r>
              <a:rPr lang="nl-BE" sz="2400" dirty="0"/>
              <a:t>, nierinsufficiëntie</a:t>
            </a:r>
          </a:p>
          <a:p>
            <a:endParaRPr lang="nl-BE" sz="2400" u="sng" dirty="0"/>
          </a:p>
          <a:p>
            <a:r>
              <a:rPr lang="nl-BE" sz="2400" u="sng" dirty="0"/>
              <a:t>voorbeelden:</a:t>
            </a:r>
            <a:r>
              <a:rPr lang="nl-BE" sz="2400" dirty="0"/>
              <a:t> captopril (</a:t>
            </a:r>
            <a:r>
              <a:rPr lang="nl-BE" sz="2400" dirty="0" err="1"/>
              <a:t>Capoten</a:t>
            </a:r>
            <a:r>
              <a:rPr lang="nl-BE" sz="2400" dirty="0"/>
              <a:t>®), </a:t>
            </a:r>
            <a:r>
              <a:rPr lang="nl-BE" sz="2400" dirty="0" err="1"/>
              <a:t>enalapril</a:t>
            </a:r>
            <a:r>
              <a:rPr lang="nl-BE" sz="2400" dirty="0"/>
              <a:t> (</a:t>
            </a:r>
            <a:r>
              <a:rPr lang="nl-BE" sz="2400" dirty="0" err="1"/>
              <a:t>Renitec</a:t>
            </a:r>
            <a:r>
              <a:rPr lang="nl-BE" sz="2400" dirty="0"/>
              <a:t>®), </a:t>
            </a:r>
            <a:r>
              <a:rPr lang="nl-BE" sz="2400" dirty="0" err="1"/>
              <a:t>lisinopril</a:t>
            </a:r>
            <a:r>
              <a:rPr lang="nl-BE" sz="2400" dirty="0"/>
              <a:t> (</a:t>
            </a:r>
            <a:r>
              <a:rPr lang="nl-BE" sz="2400" dirty="0" err="1"/>
              <a:t>Zestril</a:t>
            </a:r>
            <a:r>
              <a:rPr lang="nl-BE" sz="2400" dirty="0"/>
              <a:t>®), </a:t>
            </a:r>
            <a:r>
              <a:rPr lang="nl-BE" sz="2400" dirty="0" err="1"/>
              <a:t>ramipril</a:t>
            </a:r>
            <a:r>
              <a:rPr lang="nl-BE" sz="2400" dirty="0"/>
              <a:t> (</a:t>
            </a:r>
            <a:r>
              <a:rPr lang="nl-BE" sz="2400" dirty="0" err="1"/>
              <a:t>Tritace</a:t>
            </a:r>
            <a:r>
              <a:rPr lang="nl-BE" sz="2400" dirty="0"/>
              <a:t>®), </a:t>
            </a:r>
            <a:r>
              <a:rPr lang="nl-BE" sz="2400" dirty="0" err="1"/>
              <a:t>perindopril</a:t>
            </a:r>
            <a:r>
              <a:rPr lang="nl-BE" sz="2400" dirty="0"/>
              <a:t> (</a:t>
            </a:r>
            <a:r>
              <a:rPr lang="nl-BE" sz="2400" dirty="0" err="1"/>
              <a:t>Coversyl</a:t>
            </a:r>
            <a:r>
              <a:rPr lang="nl-BE" sz="2400" dirty="0"/>
              <a:t>®)</a:t>
            </a:r>
          </a:p>
          <a:p>
            <a:endParaRPr lang="nl-BE" sz="2800"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24</a:t>
            </a:fld>
            <a:endParaRPr lang="nl-BE" dirty="0">
              <a:solidFill>
                <a:srgbClr val="FFFFFF"/>
              </a:solidFill>
            </a:endParaRPr>
          </a:p>
        </p:txBody>
      </p:sp>
      <p:sp>
        <p:nvSpPr>
          <p:cNvPr id="5" name="Afgeronde rechthoek 4"/>
          <p:cNvSpPr/>
          <p:nvPr/>
        </p:nvSpPr>
        <p:spPr bwMode="auto">
          <a:xfrm>
            <a:off x="1333954" y="1003575"/>
            <a:ext cx="9486446" cy="800100"/>
          </a:xfrm>
          <a:prstGeom prst="roundRect">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defTabSz="1042988" rtl="0" eaLnBrk="1" fontAlgn="base" latinLnBrk="0" hangingPunct="1">
              <a:lnSpc>
                <a:spcPct val="100000"/>
              </a:lnSpc>
              <a:spcBef>
                <a:spcPct val="0"/>
              </a:spcBef>
              <a:spcAft>
                <a:spcPct val="0"/>
              </a:spcAft>
              <a:buClrTx/>
              <a:buSzTx/>
              <a:buFontTx/>
              <a:buNone/>
              <a:tabLst/>
            </a:pPr>
            <a:r>
              <a:rPr kumimoji="0" lang="nl-BE" sz="3600" b="1" i="0" u="none" strike="noStrike" cap="none" normalizeH="0" baseline="0" dirty="0" smtClean="0">
                <a:ln>
                  <a:noFill/>
                </a:ln>
                <a:solidFill>
                  <a:schemeClr val="bg1"/>
                </a:solidFill>
                <a:effectLst/>
                <a:latin typeface="Arial" charset="0"/>
              </a:rPr>
              <a:t>ACE-inhibitor</a:t>
            </a:r>
          </a:p>
        </p:txBody>
      </p:sp>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0980662"/>
      </p:ext>
    </p:extLst>
  </p:cSld>
  <p:clrMapOvr>
    <a:masterClrMapping/>
  </p:clrMapOvr>
  <mc:AlternateContent xmlns:mc="http://schemas.openxmlformats.org/markup-compatibility/2006">
    <mc:Choice xmlns:p14="http://schemas.microsoft.com/office/powerpoint/2010/main" Requires="p14">
      <p:transition spd="slow" p14:dur="2000" advTm="44452"/>
    </mc:Choice>
    <mc:Fallback>
      <p:transition spd="slow" advTm="4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smtClean="0"/>
              <a:t>Angiotensine</a:t>
            </a:r>
            <a:r>
              <a:rPr lang="nl-BE" dirty="0" smtClean="0"/>
              <a:t> II receptor blokker (ARB)</a:t>
            </a:r>
            <a:endParaRPr lang="nl-BE" dirty="0"/>
          </a:p>
        </p:txBody>
      </p:sp>
      <p:sp>
        <p:nvSpPr>
          <p:cNvPr id="3" name="Tijdelijke aanduiding voor inhoud 2"/>
          <p:cNvSpPr>
            <a:spLocks noGrp="1"/>
          </p:cNvSpPr>
          <p:nvPr>
            <p:ph idx="1"/>
          </p:nvPr>
        </p:nvSpPr>
        <p:spPr/>
        <p:txBody>
          <a:bodyPr/>
          <a:lstStyle/>
          <a:p>
            <a:r>
              <a:rPr lang="nl-BE" sz="2400" dirty="0" smtClean="0"/>
              <a:t>= </a:t>
            </a:r>
            <a:r>
              <a:rPr lang="nl-BE" sz="2400" dirty="0" err="1" smtClean="0"/>
              <a:t>sartaan</a:t>
            </a:r>
            <a:endParaRPr lang="nl-BE" sz="2400" dirty="0" smtClean="0"/>
          </a:p>
          <a:p>
            <a:r>
              <a:rPr lang="nl-BE" sz="2400" dirty="0"/>
              <a:t>a</a:t>
            </a:r>
            <a:r>
              <a:rPr lang="nl-BE" sz="2400" dirty="0" smtClean="0"/>
              <a:t>lternatief bij intolerantie aan ACE-i</a:t>
            </a:r>
          </a:p>
          <a:p>
            <a:r>
              <a:rPr lang="nl-BE" sz="2400" dirty="0" smtClean="0"/>
              <a:t>NOOIT samen met ACE-i</a:t>
            </a:r>
          </a:p>
          <a:p>
            <a:r>
              <a:rPr lang="nl-BE" sz="2400" dirty="0" smtClean="0"/>
              <a:t>doel: idem ACE-i</a:t>
            </a:r>
          </a:p>
          <a:p>
            <a:r>
              <a:rPr lang="nl-BE" sz="2400" u="sng" dirty="0"/>
              <a:t>n</a:t>
            </a:r>
            <a:r>
              <a:rPr lang="nl-BE" sz="2400" u="sng" dirty="0" smtClean="0"/>
              <a:t>evenwerkingen:</a:t>
            </a:r>
            <a:r>
              <a:rPr lang="nl-BE" sz="2400" dirty="0" smtClean="0"/>
              <a:t> angio-oedeem</a:t>
            </a:r>
            <a:r>
              <a:rPr lang="nl-BE" sz="2400" dirty="0"/>
              <a:t>, </a:t>
            </a:r>
            <a:r>
              <a:rPr lang="nl-BE" sz="2400" dirty="0" err="1"/>
              <a:t>rash</a:t>
            </a:r>
            <a:r>
              <a:rPr lang="nl-BE" sz="2400" dirty="0"/>
              <a:t>, duizeligheid, (a)symptomatische hypotensie, </a:t>
            </a:r>
            <a:r>
              <a:rPr lang="nl-BE" sz="2400" dirty="0" err="1"/>
              <a:t>hyperkaliëmie</a:t>
            </a:r>
            <a:r>
              <a:rPr lang="nl-BE" sz="2400" dirty="0"/>
              <a:t>, nierinsufficiëntie</a:t>
            </a:r>
          </a:p>
          <a:p>
            <a:r>
              <a:rPr lang="nl-BE" sz="2400" u="sng" dirty="0"/>
              <a:t>v</a:t>
            </a:r>
            <a:r>
              <a:rPr lang="nl-BE" sz="2400" u="sng" dirty="0" smtClean="0"/>
              <a:t>oorbeelden:</a:t>
            </a:r>
            <a:r>
              <a:rPr lang="nl-BE" sz="2400" dirty="0" smtClean="0"/>
              <a:t> </a:t>
            </a:r>
            <a:r>
              <a:rPr lang="nl-BE" sz="2400" dirty="0" err="1" smtClean="0"/>
              <a:t>candesartan</a:t>
            </a:r>
            <a:r>
              <a:rPr lang="nl-BE" sz="2400" dirty="0" smtClean="0"/>
              <a:t> (</a:t>
            </a:r>
            <a:r>
              <a:rPr lang="nl-BE" sz="2400" dirty="0" err="1" smtClean="0"/>
              <a:t>Atacand</a:t>
            </a:r>
            <a:r>
              <a:rPr lang="nl-BE" sz="2400" dirty="0" smtClean="0"/>
              <a:t>®), </a:t>
            </a:r>
            <a:r>
              <a:rPr lang="nl-BE" sz="2400" dirty="0" err="1" smtClean="0"/>
              <a:t>irbesartan</a:t>
            </a:r>
            <a:r>
              <a:rPr lang="nl-BE" sz="2400" dirty="0" smtClean="0"/>
              <a:t> (</a:t>
            </a:r>
            <a:r>
              <a:rPr lang="nl-BE" sz="2400" dirty="0" err="1" smtClean="0"/>
              <a:t>Aprovel</a:t>
            </a:r>
            <a:r>
              <a:rPr lang="nl-BE" sz="2400" dirty="0" smtClean="0"/>
              <a:t>®), </a:t>
            </a:r>
            <a:r>
              <a:rPr lang="nl-BE" sz="2400" dirty="0" err="1" smtClean="0"/>
              <a:t>losartan</a:t>
            </a:r>
            <a:r>
              <a:rPr lang="nl-BE" sz="2400" dirty="0" smtClean="0"/>
              <a:t> (</a:t>
            </a:r>
            <a:r>
              <a:rPr lang="nl-BE" sz="2400" dirty="0" err="1" smtClean="0"/>
              <a:t>Cozaar</a:t>
            </a:r>
            <a:r>
              <a:rPr lang="nl-BE" sz="2400" dirty="0" smtClean="0"/>
              <a:t>®), </a:t>
            </a:r>
            <a:r>
              <a:rPr lang="nl-BE" sz="2400" dirty="0" err="1" smtClean="0"/>
              <a:t>valsartan</a:t>
            </a:r>
            <a:r>
              <a:rPr lang="nl-BE" sz="2400" dirty="0" smtClean="0"/>
              <a:t> (</a:t>
            </a:r>
            <a:r>
              <a:rPr lang="nl-BE" sz="2400" dirty="0" err="1" smtClean="0"/>
              <a:t>Diovane</a:t>
            </a:r>
            <a:r>
              <a:rPr lang="nl-BE" sz="2400" dirty="0" smtClean="0"/>
              <a:t>®)</a:t>
            </a:r>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25</a:t>
            </a:fld>
            <a:endParaRPr lang="nl-BE">
              <a:solidFill>
                <a:srgbClr val="FFFFFF"/>
              </a:solidFill>
            </a:endParaRPr>
          </a:p>
        </p:txBody>
      </p:sp>
      <p:sp>
        <p:nvSpPr>
          <p:cNvPr id="5" name="Afgeronde rechthoek 4"/>
          <p:cNvSpPr/>
          <p:nvPr/>
        </p:nvSpPr>
        <p:spPr bwMode="auto">
          <a:xfrm>
            <a:off x="1333954" y="1021330"/>
            <a:ext cx="9486446" cy="800100"/>
          </a:xfrm>
          <a:prstGeom prst="roundRect">
            <a:avLst/>
          </a:prstGeom>
          <a:solidFill>
            <a:srgbClr val="00B0F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r>
              <a:rPr kumimoji="0" lang="nl-BE" sz="3600" b="1" i="0" u="none" strike="noStrike" cap="none" normalizeH="0" baseline="0" dirty="0" err="1" smtClean="0">
                <a:ln>
                  <a:noFill/>
                </a:ln>
                <a:solidFill>
                  <a:schemeClr val="bg1"/>
                </a:solidFill>
                <a:effectLst/>
                <a:latin typeface="Arial" charset="0"/>
              </a:rPr>
              <a:t>Angiotensine</a:t>
            </a:r>
            <a:r>
              <a:rPr kumimoji="0" lang="nl-BE" sz="3600" b="1" i="0" u="none" strike="noStrike" cap="none" normalizeH="0" baseline="0" dirty="0" smtClean="0">
                <a:ln>
                  <a:noFill/>
                </a:ln>
                <a:solidFill>
                  <a:schemeClr val="bg1"/>
                </a:solidFill>
                <a:effectLst/>
                <a:latin typeface="Arial" charset="0"/>
              </a:rPr>
              <a:t> II receptor blokker (ARB)</a:t>
            </a:r>
          </a:p>
        </p:txBody>
      </p:sp>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5311494"/>
      </p:ext>
    </p:extLst>
  </p:cSld>
  <p:clrMapOvr>
    <a:masterClrMapping/>
  </p:clrMapOvr>
  <mc:AlternateContent xmlns:mc="http://schemas.openxmlformats.org/markup-compatibility/2006">
    <mc:Choice xmlns:p14="http://schemas.microsoft.com/office/powerpoint/2010/main" Requires="p14">
      <p:transition spd="slow" p14:dur="2000" advTm="57661"/>
    </mc:Choice>
    <mc:Fallback>
      <p:transition spd="slow" advTm="57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Bètablokkers</a:t>
            </a:r>
            <a:endParaRPr lang="nl-BE" dirty="0"/>
          </a:p>
        </p:txBody>
      </p:sp>
      <p:sp>
        <p:nvSpPr>
          <p:cNvPr id="3" name="Tijdelijke aanduiding voor inhoud 2"/>
          <p:cNvSpPr>
            <a:spLocks noGrp="1"/>
          </p:cNvSpPr>
          <p:nvPr>
            <p:ph idx="1"/>
          </p:nvPr>
        </p:nvSpPr>
        <p:spPr/>
        <p:txBody>
          <a:bodyPr/>
          <a:lstStyle/>
          <a:p>
            <a:r>
              <a:rPr lang="nl-BE" sz="2200" dirty="0"/>
              <a:t>positief effect op mortaliteit en morbiditeit (plotse dood)</a:t>
            </a:r>
          </a:p>
          <a:p>
            <a:pPr marL="0" indent="0">
              <a:buNone/>
            </a:pPr>
            <a:endParaRPr lang="nl-BE" sz="2200" dirty="0"/>
          </a:p>
          <a:p>
            <a:r>
              <a:rPr lang="nl-BE" sz="2200" dirty="0"/>
              <a:t>doel:</a:t>
            </a:r>
          </a:p>
          <a:p>
            <a:pPr lvl="1"/>
            <a:r>
              <a:rPr lang="nl-BE" sz="2200" dirty="0"/>
              <a:t>blokkeren actie van sympathisch zenuwstelsel (adrenaline en noradrenaline): “</a:t>
            </a:r>
            <a:r>
              <a:rPr lang="nl-BE" sz="2200" dirty="0" err="1"/>
              <a:t>fight</a:t>
            </a:r>
            <a:r>
              <a:rPr lang="nl-BE" sz="2200" dirty="0"/>
              <a:t> – flight”</a:t>
            </a:r>
          </a:p>
          <a:p>
            <a:pPr lvl="1"/>
            <a:r>
              <a:rPr lang="nl-BE" sz="2200" dirty="0"/>
              <a:t>daling hartfrequentie en bloeddruk, hartspier trekt minder krachtig samen</a:t>
            </a:r>
          </a:p>
          <a:p>
            <a:pPr lvl="2"/>
            <a:r>
              <a:rPr lang="nl-BE" sz="2200" dirty="0"/>
              <a:t>Verwacht als VPK lage bloeddrukken, bradycardie</a:t>
            </a:r>
          </a:p>
          <a:p>
            <a:pPr lvl="2"/>
            <a:r>
              <a:rPr lang="nl-BE" sz="2200" dirty="0"/>
              <a:t>Vraag achter klachten (duizeligheid, syncopes,…)</a:t>
            </a:r>
          </a:p>
          <a:p>
            <a:pPr marL="522287" lvl="1" indent="0">
              <a:buNone/>
            </a:pPr>
            <a:endParaRPr lang="nl-BE" sz="2200" dirty="0"/>
          </a:p>
          <a:p>
            <a:r>
              <a:rPr lang="nl-BE" sz="2200" dirty="0"/>
              <a:t>symptoomverbetering na 3-6 maanden</a:t>
            </a:r>
          </a:p>
          <a:p>
            <a:pPr marL="0" indent="0">
              <a:buNone/>
            </a:pPr>
            <a:endParaRPr lang="nl-BE" sz="2400"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26</a:t>
            </a:fld>
            <a:endParaRPr lang="nl-BE">
              <a:solidFill>
                <a:srgbClr val="FFFFFF"/>
              </a:solidFill>
            </a:endParaRPr>
          </a:p>
        </p:txBody>
      </p:sp>
      <p:sp>
        <p:nvSpPr>
          <p:cNvPr id="5" name="Afgeronde rechthoek 4"/>
          <p:cNvSpPr/>
          <p:nvPr/>
        </p:nvSpPr>
        <p:spPr bwMode="auto">
          <a:xfrm>
            <a:off x="1333954" y="1060185"/>
            <a:ext cx="9486446" cy="800100"/>
          </a:xfrm>
          <a:prstGeom prst="roundRect">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r>
              <a:rPr kumimoji="0" lang="nl-BE" sz="3600" b="1" i="0" u="none" strike="noStrike" cap="none" normalizeH="0" baseline="0" dirty="0" smtClean="0">
                <a:ln>
                  <a:noFill/>
                </a:ln>
                <a:solidFill>
                  <a:schemeClr val="bg1"/>
                </a:solidFill>
                <a:effectLst/>
                <a:latin typeface="Arial" charset="0"/>
              </a:rPr>
              <a:t>Bètablokkers (BB)</a:t>
            </a:r>
          </a:p>
        </p:txBody>
      </p:sp>
      <p:pic>
        <p:nvPicPr>
          <p:cNvPr id="9" name="Audiobesta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5946279"/>
      </p:ext>
    </p:extLst>
  </p:cSld>
  <p:clrMapOvr>
    <a:masterClrMapping/>
  </p:clrMapOvr>
  <mc:AlternateContent xmlns:mc="http://schemas.openxmlformats.org/markup-compatibility/2006">
    <mc:Choice xmlns:p14="http://schemas.microsoft.com/office/powerpoint/2010/main" Requires="p14">
      <p:transition spd="slow" p14:dur="2000" advTm="64711"/>
    </mc:Choice>
    <mc:Fallback>
      <p:transition spd="slow" advTm="64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Bètablokkers</a:t>
            </a:r>
            <a:endParaRPr lang="nl-BE" dirty="0"/>
          </a:p>
        </p:txBody>
      </p:sp>
      <p:sp>
        <p:nvSpPr>
          <p:cNvPr id="3" name="Tijdelijke aanduiding voor inhoud 2"/>
          <p:cNvSpPr>
            <a:spLocks noGrp="1"/>
          </p:cNvSpPr>
          <p:nvPr>
            <p:ph idx="1"/>
          </p:nvPr>
        </p:nvSpPr>
        <p:spPr/>
        <p:txBody>
          <a:bodyPr/>
          <a:lstStyle/>
          <a:p>
            <a:r>
              <a:rPr lang="nl-BE" sz="2400" dirty="0"/>
              <a:t>“start low, go slow”</a:t>
            </a:r>
          </a:p>
          <a:p>
            <a:endParaRPr lang="nl-BE" sz="2400" dirty="0"/>
          </a:p>
          <a:p>
            <a:r>
              <a:rPr lang="nl-BE" sz="2400" u="sng" dirty="0"/>
              <a:t>nevenwerkingen</a:t>
            </a:r>
            <a:r>
              <a:rPr lang="nl-BE" sz="2400" dirty="0"/>
              <a:t>: toename symptomen en tekens hartfalen (bijv. dyspnoe, vermoeidheid, oedeem en gewicht), bradycardie, (a)symptomatische hypotensie, koude handen en voeten, impotentie, verergering astma</a:t>
            </a:r>
          </a:p>
          <a:p>
            <a:pPr marL="0" indent="0">
              <a:buNone/>
            </a:pPr>
            <a:endParaRPr lang="nl-BE" sz="2400" dirty="0"/>
          </a:p>
          <a:p>
            <a:r>
              <a:rPr lang="nl-BE" sz="2400" u="sng" dirty="0"/>
              <a:t>voorbeelden</a:t>
            </a:r>
            <a:r>
              <a:rPr lang="nl-BE" sz="2400" dirty="0"/>
              <a:t>: </a:t>
            </a:r>
            <a:r>
              <a:rPr lang="nl-NL" sz="2400" dirty="0"/>
              <a:t>bisoprolol (</a:t>
            </a:r>
            <a:r>
              <a:rPr lang="nl-NL" sz="2400" dirty="0" err="1"/>
              <a:t>Emconcor</a:t>
            </a:r>
            <a:r>
              <a:rPr lang="nl-BE" sz="2400" dirty="0"/>
              <a:t>®, </a:t>
            </a:r>
            <a:r>
              <a:rPr lang="nl-BE" sz="2400" dirty="0" err="1"/>
              <a:t>Isoten</a:t>
            </a:r>
            <a:r>
              <a:rPr lang="nl-BE" sz="2400" dirty="0"/>
              <a:t>®)</a:t>
            </a:r>
            <a:r>
              <a:rPr lang="nl-NL" sz="2400" dirty="0"/>
              <a:t>, carvedilol (</a:t>
            </a:r>
            <a:r>
              <a:rPr lang="nl-NL" sz="2400" dirty="0" err="1"/>
              <a:t>Kredex</a:t>
            </a:r>
            <a:r>
              <a:rPr lang="nl-BE" sz="2400" dirty="0"/>
              <a:t>®)</a:t>
            </a:r>
            <a:r>
              <a:rPr lang="nl-NL" sz="2400" dirty="0"/>
              <a:t>, metoprolol, (</a:t>
            </a:r>
            <a:r>
              <a:rPr lang="nl-NL" sz="2400" dirty="0" err="1"/>
              <a:t>Seloken</a:t>
            </a:r>
            <a:r>
              <a:rPr lang="nl-BE" sz="2400" dirty="0"/>
              <a:t>®, </a:t>
            </a:r>
            <a:r>
              <a:rPr lang="nl-BE" sz="2400" dirty="0" err="1"/>
              <a:t>Selozok</a:t>
            </a:r>
            <a:r>
              <a:rPr lang="nl-BE" sz="2400" dirty="0"/>
              <a:t>®)</a:t>
            </a:r>
            <a:r>
              <a:rPr lang="nl-NL" sz="2400" dirty="0"/>
              <a:t> </a:t>
            </a:r>
            <a:r>
              <a:rPr lang="nl-NL" sz="2400" dirty="0" err="1"/>
              <a:t>nebivolol</a:t>
            </a:r>
            <a:r>
              <a:rPr lang="nl-NL" sz="2400" dirty="0"/>
              <a:t> (</a:t>
            </a:r>
            <a:r>
              <a:rPr lang="nl-NL" sz="2400" dirty="0" err="1"/>
              <a:t>Nobiten</a:t>
            </a:r>
            <a:r>
              <a:rPr lang="nl-BE" sz="2400" dirty="0"/>
              <a:t>®)</a:t>
            </a:r>
            <a:endParaRPr lang="nl-NL" sz="2400" dirty="0"/>
          </a:p>
          <a:p>
            <a:endParaRPr lang="nl-BE" sz="2400" dirty="0" smtClean="0"/>
          </a:p>
          <a:p>
            <a:pPr marL="0" indent="0">
              <a:buNone/>
            </a:pPr>
            <a:endParaRPr lang="nl-BE" sz="2800"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27</a:t>
            </a:fld>
            <a:endParaRPr lang="nl-BE">
              <a:solidFill>
                <a:srgbClr val="FFFFFF"/>
              </a:solidFill>
            </a:endParaRPr>
          </a:p>
        </p:txBody>
      </p:sp>
      <p:sp>
        <p:nvSpPr>
          <p:cNvPr id="5" name="Afgeronde rechthoek 4"/>
          <p:cNvSpPr/>
          <p:nvPr/>
        </p:nvSpPr>
        <p:spPr bwMode="auto">
          <a:xfrm>
            <a:off x="1333954" y="1060185"/>
            <a:ext cx="9486446" cy="800100"/>
          </a:xfrm>
          <a:prstGeom prst="roundRect">
            <a:avLst/>
          </a:prstGeom>
          <a:solidFill>
            <a:srgbClr val="FF000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r>
              <a:rPr kumimoji="0" lang="nl-BE" sz="3600" b="1" i="0" u="none" strike="noStrike" cap="none" normalizeH="0" baseline="0" dirty="0" smtClean="0">
                <a:ln>
                  <a:noFill/>
                </a:ln>
                <a:solidFill>
                  <a:schemeClr val="bg1"/>
                </a:solidFill>
                <a:effectLst/>
                <a:latin typeface="Arial" charset="0"/>
              </a:rPr>
              <a:t>Bètablokkers (BB)</a:t>
            </a:r>
          </a:p>
        </p:txBody>
      </p:sp>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9192122"/>
      </p:ext>
    </p:extLst>
  </p:cSld>
  <p:clrMapOvr>
    <a:masterClrMapping/>
  </p:clrMapOvr>
  <mc:AlternateContent xmlns:mc="http://schemas.openxmlformats.org/markup-compatibility/2006">
    <mc:Choice xmlns:p14="http://schemas.microsoft.com/office/powerpoint/2010/main" Requires="p14">
      <p:transition spd="slow" p14:dur="2000" advTm="71299"/>
    </mc:Choice>
    <mc:Fallback>
      <p:transition spd="slow" advTm="7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sz="3600" dirty="0" err="1" smtClean="0"/>
              <a:t>Mineralocorticoïdreceptor</a:t>
            </a:r>
            <a:r>
              <a:rPr lang="nl-BE" sz="3600" dirty="0" smtClean="0"/>
              <a:t> antagonist (MRA)</a:t>
            </a:r>
            <a:endParaRPr lang="nl-BE" dirty="0"/>
          </a:p>
        </p:txBody>
      </p:sp>
      <p:sp>
        <p:nvSpPr>
          <p:cNvPr id="3" name="Tijdelijke aanduiding voor inhoud 2"/>
          <p:cNvSpPr>
            <a:spLocks noGrp="1"/>
          </p:cNvSpPr>
          <p:nvPr>
            <p:ph idx="1"/>
          </p:nvPr>
        </p:nvSpPr>
        <p:spPr/>
        <p:txBody>
          <a:bodyPr/>
          <a:lstStyle/>
          <a:p>
            <a:r>
              <a:rPr lang="nl-BE" sz="2400" dirty="0"/>
              <a:t>p</a:t>
            </a:r>
            <a:r>
              <a:rPr lang="nl-BE" sz="2400" dirty="0" smtClean="0"/>
              <a:t>ositief effect op morbiditeit en mortaliteit</a:t>
            </a:r>
          </a:p>
          <a:p>
            <a:r>
              <a:rPr lang="nl-BE" sz="2400" dirty="0"/>
              <a:t>i</a:t>
            </a:r>
            <a:r>
              <a:rPr lang="nl-BE" sz="2400" dirty="0" smtClean="0"/>
              <a:t>ndien blijvend symptomatisch onder ACE-i of ARB en BB</a:t>
            </a:r>
          </a:p>
          <a:p>
            <a:r>
              <a:rPr lang="nl-BE" sz="2400" dirty="0" err="1"/>
              <a:t>k</a:t>
            </a:r>
            <a:r>
              <a:rPr lang="nl-BE" sz="2400" dirty="0" err="1" smtClean="0"/>
              <a:t>aliumsparend</a:t>
            </a:r>
            <a:r>
              <a:rPr lang="nl-BE" sz="2400" dirty="0" smtClean="0"/>
              <a:t> – beperkt diuretisch effect</a:t>
            </a:r>
          </a:p>
          <a:p>
            <a:r>
              <a:rPr lang="nl-BE" sz="2400" dirty="0"/>
              <a:t>t</a:t>
            </a:r>
            <a:r>
              <a:rPr lang="nl-BE" sz="2400" dirty="0" smtClean="0"/>
              <a:t>oevoegen aan </a:t>
            </a:r>
            <a:r>
              <a:rPr lang="nl-BE" sz="2400" dirty="0" err="1" smtClean="0"/>
              <a:t>lisdiureticum</a:t>
            </a:r>
            <a:r>
              <a:rPr lang="nl-BE" sz="2400" dirty="0" smtClean="0"/>
              <a:t> </a:t>
            </a:r>
            <a:r>
              <a:rPr lang="nl-BE" sz="2400" dirty="0" smtClean="0">
                <a:sym typeface="Wingdings" panose="05000000000000000000" pitchFamily="2" charset="2"/>
              </a:rPr>
              <a:t> kalium normaliseren</a:t>
            </a:r>
          </a:p>
          <a:p>
            <a:r>
              <a:rPr lang="nl-BE" sz="2400" dirty="0">
                <a:sym typeface="Wingdings" panose="05000000000000000000" pitchFamily="2" charset="2"/>
              </a:rPr>
              <a:t>s</a:t>
            </a:r>
            <a:r>
              <a:rPr lang="nl-BE" sz="2400" dirty="0" smtClean="0">
                <a:sym typeface="Wingdings" panose="05000000000000000000" pitchFamily="2" charset="2"/>
              </a:rPr>
              <a:t>ymptoomverbetering na enkele weken tot maanden</a:t>
            </a:r>
          </a:p>
          <a:p>
            <a:r>
              <a:rPr lang="nl-BE" sz="2400" dirty="0" smtClean="0">
                <a:sym typeface="Wingdings" panose="05000000000000000000" pitchFamily="2" charset="2"/>
              </a:rPr>
              <a:t>“start low, go slow”</a:t>
            </a:r>
          </a:p>
          <a:p>
            <a:r>
              <a:rPr lang="nl-BE" sz="2400" u="sng" dirty="0">
                <a:sym typeface="Wingdings" panose="05000000000000000000" pitchFamily="2" charset="2"/>
              </a:rPr>
              <a:t>n</a:t>
            </a:r>
            <a:r>
              <a:rPr lang="nl-BE" sz="2400" u="sng" dirty="0" smtClean="0">
                <a:sym typeface="Wingdings" panose="05000000000000000000" pitchFamily="2" charset="2"/>
              </a:rPr>
              <a:t>evenwerkingen:</a:t>
            </a:r>
            <a:r>
              <a:rPr lang="nl-BE" sz="2400" dirty="0" smtClean="0">
                <a:sym typeface="Wingdings" panose="05000000000000000000" pitchFamily="2" charset="2"/>
              </a:rPr>
              <a:t> </a:t>
            </a:r>
            <a:r>
              <a:rPr lang="nl-BE" sz="2400" dirty="0" err="1" smtClean="0">
                <a:sym typeface="Wingdings" panose="05000000000000000000" pitchFamily="2" charset="2"/>
              </a:rPr>
              <a:t>hyperkaliëmie</a:t>
            </a:r>
            <a:r>
              <a:rPr lang="nl-BE" sz="2400" dirty="0" smtClean="0">
                <a:sym typeface="Wingdings" panose="05000000000000000000" pitchFamily="2" charset="2"/>
              </a:rPr>
              <a:t>, nierinsufficiëntie, gynaecomastie</a:t>
            </a:r>
          </a:p>
          <a:p>
            <a:r>
              <a:rPr lang="nl-BE" sz="2400" u="sng" dirty="0">
                <a:sym typeface="Wingdings" panose="05000000000000000000" pitchFamily="2" charset="2"/>
              </a:rPr>
              <a:t>v</a:t>
            </a:r>
            <a:r>
              <a:rPr lang="nl-BE" sz="2400" u="sng" dirty="0" smtClean="0">
                <a:sym typeface="Wingdings" panose="05000000000000000000" pitchFamily="2" charset="2"/>
              </a:rPr>
              <a:t>oorbeelden:</a:t>
            </a:r>
            <a:r>
              <a:rPr lang="nl-BE" sz="2400" dirty="0" smtClean="0">
                <a:sym typeface="Wingdings" panose="05000000000000000000" pitchFamily="2" charset="2"/>
              </a:rPr>
              <a:t> </a:t>
            </a:r>
            <a:r>
              <a:rPr lang="nl-BE" sz="2400" dirty="0" err="1">
                <a:sym typeface="Wingdings" panose="05000000000000000000" pitchFamily="2" charset="2"/>
              </a:rPr>
              <a:t>s</a:t>
            </a:r>
            <a:r>
              <a:rPr lang="nl-BE" sz="2400" dirty="0" err="1" smtClean="0"/>
              <a:t>pironolactone</a:t>
            </a:r>
            <a:r>
              <a:rPr lang="nl-BE" sz="2400" dirty="0" smtClean="0"/>
              <a:t> </a:t>
            </a:r>
            <a:r>
              <a:rPr lang="nl-BE" sz="2400" dirty="0"/>
              <a:t>(</a:t>
            </a:r>
            <a:r>
              <a:rPr lang="nl-BE" sz="2400" dirty="0" err="1"/>
              <a:t>Aldactone</a:t>
            </a:r>
            <a:r>
              <a:rPr lang="nl-BE" sz="2400" dirty="0"/>
              <a:t>® </a:t>
            </a:r>
            <a:r>
              <a:rPr lang="nl-BE" sz="2400" dirty="0" smtClean="0"/>
              <a:t>25mg), </a:t>
            </a:r>
            <a:r>
              <a:rPr lang="nl-BE" sz="2400" dirty="0" err="1"/>
              <a:t>e</a:t>
            </a:r>
            <a:r>
              <a:rPr lang="nl-BE" sz="2400" dirty="0" err="1" smtClean="0"/>
              <a:t>plerone</a:t>
            </a:r>
            <a:r>
              <a:rPr lang="nl-BE" sz="2400" dirty="0" smtClean="0"/>
              <a:t> </a:t>
            </a:r>
            <a:r>
              <a:rPr lang="nl-BE" sz="2400" dirty="0"/>
              <a:t>(</a:t>
            </a:r>
            <a:r>
              <a:rPr lang="nl-BE" sz="2400" dirty="0" err="1"/>
              <a:t>Inspra</a:t>
            </a:r>
            <a:r>
              <a:rPr lang="nl-BE" sz="2400" dirty="0"/>
              <a:t>® 25mg</a:t>
            </a:r>
            <a:r>
              <a:rPr lang="nl-BE" sz="2400" dirty="0" smtClean="0"/>
              <a:t>)</a:t>
            </a:r>
          </a:p>
          <a:p>
            <a:r>
              <a:rPr lang="nl-BE" sz="2400" dirty="0" err="1" smtClean="0">
                <a:solidFill>
                  <a:srgbClr val="FF0000"/>
                </a:solidFill>
              </a:rPr>
              <a:t>Eplerenone</a:t>
            </a:r>
            <a:r>
              <a:rPr lang="nl-BE" sz="2400" dirty="0" smtClean="0">
                <a:solidFill>
                  <a:srgbClr val="FF0000"/>
                </a:solidFill>
              </a:rPr>
              <a:t> bij gynaecomastie op </a:t>
            </a:r>
            <a:r>
              <a:rPr lang="nl-BE" sz="2400" dirty="0" err="1" smtClean="0">
                <a:solidFill>
                  <a:srgbClr val="FF0000"/>
                </a:solidFill>
              </a:rPr>
              <a:t>spironolactone</a:t>
            </a:r>
            <a:endParaRPr lang="nl-BE" sz="2400" dirty="0">
              <a:solidFill>
                <a:srgbClr val="FF0000"/>
              </a:solidFill>
            </a:endParaRPr>
          </a:p>
          <a:p>
            <a:endParaRPr lang="nl-BE" sz="2800" u="sng" dirty="0" smtClean="0"/>
          </a:p>
          <a:p>
            <a:endParaRPr lang="nl-BE" dirty="0" smtClean="0"/>
          </a:p>
          <a:p>
            <a:endParaRPr lang="nl-BE"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28</a:t>
            </a:fld>
            <a:endParaRPr lang="nl-BE">
              <a:solidFill>
                <a:srgbClr val="FFFFFF"/>
              </a:solidFill>
            </a:endParaRPr>
          </a:p>
        </p:txBody>
      </p:sp>
      <p:sp>
        <p:nvSpPr>
          <p:cNvPr id="5" name="Afgeronde rechthoek 4"/>
          <p:cNvSpPr/>
          <p:nvPr/>
        </p:nvSpPr>
        <p:spPr bwMode="auto">
          <a:xfrm>
            <a:off x="1333953" y="1003575"/>
            <a:ext cx="9960579" cy="800100"/>
          </a:xfrm>
          <a:prstGeom prst="roundRect">
            <a:avLst/>
          </a:prstGeom>
          <a:solidFill>
            <a:srgbClr val="92D05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defTabSz="1042988" fontAlgn="base">
              <a:spcBef>
                <a:spcPct val="0"/>
              </a:spcBef>
              <a:spcAft>
                <a:spcPct val="0"/>
              </a:spcAft>
            </a:pPr>
            <a:r>
              <a:rPr lang="nl-BE" sz="3600" b="1" dirty="0" err="1"/>
              <a:t>Mineralocorticoïdreceptor</a:t>
            </a:r>
            <a:r>
              <a:rPr lang="nl-BE" sz="3600" b="1" dirty="0"/>
              <a:t> antagonist (MRA)</a:t>
            </a:r>
            <a:endParaRPr kumimoji="0" lang="nl-BE" sz="3600" b="1" i="0" u="none" strike="noStrike" cap="none" normalizeH="0" baseline="0" dirty="0" smtClean="0">
              <a:ln>
                <a:noFill/>
              </a:ln>
              <a:solidFill>
                <a:schemeClr val="tx1"/>
              </a:solidFill>
              <a:effectLst/>
              <a:latin typeface="Arial" charset="0"/>
            </a:endParaRPr>
          </a:p>
        </p:txBody>
      </p:sp>
      <p:pic>
        <p:nvPicPr>
          <p:cNvPr id="8" name="Audiobesta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9273229"/>
      </p:ext>
    </p:extLst>
  </p:cSld>
  <p:clrMapOvr>
    <a:masterClrMapping/>
  </p:clrMapOvr>
  <mc:AlternateContent xmlns:mc="http://schemas.openxmlformats.org/markup-compatibility/2006">
    <mc:Choice xmlns:p14="http://schemas.microsoft.com/office/powerpoint/2010/main" Requires="p14">
      <p:transition spd="slow" p14:dur="2000" advTm="78809"/>
    </mc:Choice>
    <mc:Fallback>
      <p:transition spd="slow" advTm="78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Recente </a:t>
            </a:r>
            <a:r>
              <a:rPr lang="nl-BE" dirty="0" smtClean="0">
                <a:solidFill>
                  <a:srgbClr val="FF0000"/>
                </a:solidFill>
              </a:rPr>
              <a:t>ontwikkelingen/maken nu deel uit van de standaard behandeling (flow-chart ESC 2016)</a:t>
            </a:r>
            <a:endParaRPr lang="nl-BE" dirty="0">
              <a:solidFill>
                <a:srgbClr val="FF0000"/>
              </a:solidFill>
            </a:endParaRPr>
          </a:p>
        </p:txBody>
      </p:sp>
      <p:sp>
        <p:nvSpPr>
          <p:cNvPr id="3" name="Tijdelijke aanduiding voor inhoud 2"/>
          <p:cNvSpPr>
            <a:spLocks noGrp="1"/>
          </p:cNvSpPr>
          <p:nvPr>
            <p:ph idx="1"/>
          </p:nvPr>
        </p:nvSpPr>
        <p:spPr>
          <a:xfrm>
            <a:off x="1333953" y="2432625"/>
            <a:ext cx="10248085" cy="4050295"/>
          </a:xfrm>
        </p:spPr>
        <p:txBody>
          <a:bodyPr/>
          <a:lstStyle/>
          <a:p>
            <a:r>
              <a:rPr lang="nl-BE" sz="2400" dirty="0" err="1"/>
              <a:t>Angiotensine</a:t>
            </a:r>
            <a:r>
              <a:rPr lang="nl-BE" sz="2400" dirty="0"/>
              <a:t> Receptor </a:t>
            </a:r>
            <a:r>
              <a:rPr lang="nl-BE" sz="2400" dirty="0" err="1"/>
              <a:t>Neprilysin</a:t>
            </a:r>
            <a:r>
              <a:rPr lang="nl-BE" sz="2400" dirty="0"/>
              <a:t> Inhibitor (ARNI</a:t>
            </a:r>
            <a:r>
              <a:rPr lang="nl-BE" sz="2400" dirty="0" smtClean="0"/>
              <a:t>) (</a:t>
            </a:r>
            <a:r>
              <a:rPr lang="nl-BE" sz="2400" dirty="0" err="1" smtClean="0"/>
              <a:t>Entresto</a:t>
            </a:r>
            <a:r>
              <a:rPr lang="nl-BE" sz="2400" dirty="0" smtClean="0"/>
              <a:t>®) als onder goed verdragen ACE-I en BB toch nog NYHA II en EF blijft &lt; 35 %</a:t>
            </a:r>
          </a:p>
          <a:p>
            <a:endParaRPr lang="nl-BE" sz="2400" dirty="0"/>
          </a:p>
          <a:p>
            <a:r>
              <a:rPr lang="nl-BE" sz="2400" dirty="0" err="1"/>
              <a:t>i</a:t>
            </a:r>
            <a:r>
              <a:rPr lang="nl-BE" sz="2400" dirty="0" err="1" smtClean="0"/>
              <a:t>vabradine</a:t>
            </a:r>
            <a:r>
              <a:rPr lang="nl-BE" sz="2400" dirty="0" smtClean="0"/>
              <a:t> (</a:t>
            </a:r>
            <a:r>
              <a:rPr lang="nl-BE" sz="2400" dirty="0" err="1" smtClean="0"/>
              <a:t>Procoralan</a:t>
            </a:r>
            <a:r>
              <a:rPr lang="nl-BE" sz="2400" dirty="0" smtClean="0"/>
              <a:t>®) (als onder ACE-I of ARB </a:t>
            </a:r>
            <a:r>
              <a:rPr lang="nl-BE" sz="2400" dirty="0"/>
              <a:t>+</a:t>
            </a:r>
            <a:r>
              <a:rPr lang="nl-BE" sz="2400" dirty="0" smtClean="0"/>
              <a:t> BB, toch nog sinusaal &gt; 70</a:t>
            </a:r>
          </a:p>
          <a:p>
            <a:endParaRPr lang="nl-BE" sz="2400" dirty="0"/>
          </a:p>
          <a:p>
            <a:r>
              <a:rPr lang="nl-BE" sz="2400" dirty="0" smtClean="0"/>
              <a:t>ijzersupplement (</a:t>
            </a:r>
            <a:r>
              <a:rPr lang="nl-BE" sz="2400" dirty="0" err="1" smtClean="0"/>
              <a:t>Injectafer</a:t>
            </a:r>
            <a:r>
              <a:rPr lang="nl-BE" sz="2400" dirty="0" smtClean="0"/>
              <a:t>®) – functioneel FE-tekort (dus los van anemie)</a:t>
            </a:r>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29</a:t>
            </a:fld>
            <a:endParaRPr lang="nl-BE">
              <a:solidFill>
                <a:srgbClr val="FFFFFF"/>
              </a:solidFill>
            </a:endParaRPr>
          </a:p>
        </p:txBody>
      </p:sp>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8329803"/>
      </p:ext>
    </p:extLst>
  </p:cSld>
  <p:clrMapOvr>
    <a:masterClrMapping/>
  </p:clrMapOvr>
  <mc:AlternateContent xmlns:mc="http://schemas.openxmlformats.org/markup-compatibility/2006">
    <mc:Choice xmlns:p14="http://schemas.microsoft.com/office/powerpoint/2010/main" Requires="p14">
      <p:transition spd="slow" p14:dur="2000" advTm="80184"/>
    </mc:Choice>
    <mc:Fallback>
      <p:transition spd="slow" advTm="80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Inhoud </a:t>
            </a:r>
            <a:endParaRPr lang="nl-BE" dirty="0"/>
          </a:p>
        </p:txBody>
      </p:sp>
      <p:graphicFrame>
        <p:nvGraphicFramePr>
          <p:cNvPr id="6" name="Tijdelijke aanduiding voor inhoud 5"/>
          <p:cNvGraphicFramePr>
            <a:graphicFrameLocks noGrp="1"/>
          </p:cNvGraphicFramePr>
          <p:nvPr>
            <p:ph sz="half" idx="1"/>
            <p:extLst>
              <p:ext uri="{D42A27DB-BD31-4B8C-83A1-F6EECF244321}">
                <p14:modId xmlns:p14="http://schemas.microsoft.com/office/powerpoint/2010/main" val="1922823765"/>
              </p:ext>
            </p:extLst>
          </p:nvPr>
        </p:nvGraphicFramePr>
        <p:xfrm>
          <a:off x="1333499" y="2055813"/>
          <a:ext cx="10248539" cy="4051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3</a:t>
            </a:fld>
            <a:endParaRPr lang="nl-BE">
              <a:solidFill>
                <a:srgbClr val="FFFFFF"/>
              </a:solidFill>
            </a:endParaRPr>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63286904"/>
      </p:ext>
    </p:extLst>
  </p:cSld>
  <p:clrMapOvr>
    <a:masterClrMapping/>
  </p:clrMapOvr>
  <mc:AlternateContent xmlns:mc="http://schemas.openxmlformats.org/markup-compatibility/2006">
    <mc:Choice xmlns:p14="http://schemas.microsoft.com/office/powerpoint/2010/main" Requires="p14">
      <p:transition spd="slow" p14:dur="2000" advTm="4539"/>
    </mc:Choice>
    <mc:Fallback>
      <p:transition spd="slow" advTm="4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Recente </a:t>
            </a:r>
            <a:r>
              <a:rPr lang="nl-BE" dirty="0" smtClean="0">
                <a:solidFill>
                  <a:srgbClr val="FF0000"/>
                </a:solidFill>
              </a:rPr>
              <a:t>ontwikkelingen voor de toekomstige </a:t>
            </a:r>
            <a:r>
              <a:rPr lang="nl-BE" dirty="0" err="1" smtClean="0">
                <a:solidFill>
                  <a:srgbClr val="FF0000"/>
                </a:solidFill>
              </a:rPr>
              <a:t>guidelines</a:t>
            </a:r>
            <a:r>
              <a:rPr lang="nl-BE" dirty="0" smtClean="0">
                <a:solidFill>
                  <a:srgbClr val="FF0000"/>
                </a:solidFill>
              </a:rPr>
              <a:t>:</a:t>
            </a:r>
            <a:endParaRPr lang="nl-BE" dirty="0">
              <a:solidFill>
                <a:srgbClr val="FF0000"/>
              </a:solidFill>
            </a:endParaRPr>
          </a:p>
        </p:txBody>
      </p:sp>
      <p:sp>
        <p:nvSpPr>
          <p:cNvPr id="3" name="Tijdelijke aanduiding voor inhoud 2"/>
          <p:cNvSpPr>
            <a:spLocks noGrp="1"/>
          </p:cNvSpPr>
          <p:nvPr>
            <p:ph idx="1"/>
          </p:nvPr>
        </p:nvSpPr>
        <p:spPr>
          <a:xfrm>
            <a:off x="1333953" y="2432625"/>
            <a:ext cx="10248085" cy="4050295"/>
          </a:xfrm>
        </p:spPr>
        <p:txBody>
          <a:bodyPr/>
          <a:lstStyle/>
          <a:p>
            <a:endParaRPr lang="nl-BE" sz="2400" dirty="0"/>
          </a:p>
          <a:p>
            <a:r>
              <a:rPr lang="nl-BE" sz="2400" dirty="0" smtClean="0"/>
              <a:t>SGLT-2 inhibitoren </a:t>
            </a:r>
          </a:p>
          <a:p>
            <a:pPr lvl="1"/>
            <a:r>
              <a:rPr lang="nl-BE" sz="2400" dirty="0"/>
              <a:t>b</a:t>
            </a:r>
            <a:r>
              <a:rPr lang="nl-BE" sz="2400" dirty="0" smtClean="0"/>
              <a:t>ij diabetespatiënten behandeld met metformine en een HbA1c van 7%</a:t>
            </a:r>
          </a:p>
          <a:p>
            <a:pPr lvl="1"/>
            <a:r>
              <a:rPr lang="nl-BE" sz="2400" dirty="0"/>
              <a:t>g</a:t>
            </a:r>
            <a:r>
              <a:rPr lang="nl-BE" sz="2400" dirty="0" smtClean="0"/>
              <a:t>lucose en water afdrijven</a:t>
            </a:r>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30</a:t>
            </a:fld>
            <a:endParaRPr lang="nl-BE">
              <a:solidFill>
                <a:srgbClr val="FFFFFF"/>
              </a:solidFill>
            </a:endParaRPr>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99137649"/>
      </p:ext>
    </p:extLst>
  </p:cSld>
  <p:clrMapOvr>
    <a:masterClrMapping/>
  </p:clrMapOvr>
  <mc:AlternateContent xmlns:mc="http://schemas.openxmlformats.org/markup-compatibility/2006">
    <mc:Choice xmlns:p14="http://schemas.microsoft.com/office/powerpoint/2010/main" Requires="p14">
      <p:transition spd="slow" p14:dur="2000" advTm="49424"/>
    </mc:Choice>
    <mc:Fallback>
      <p:transition spd="slow" advTm="49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Interacties tussen hartfalenmedicatie</a:t>
            </a:r>
            <a:endParaRPr lang="nl-BE" dirty="0"/>
          </a:p>
        </p:txBody>
      </p:sp>
      <p:sp>
        <p:nvSpPr>
          <p:cNvPr id="3" name="Tijdelijke aanduiding voor inhoud 2"/>
          <p:cNvSpPr>
            <a:spLocks noGrp="1"/>
          </p:cNvSpPr>
          <p:nvPr>
            <p:ph idx="1"/>
          </p:nvPr>
        </p:nvSpPr>
        <p:spPr/>
        <p:txBody>
          <a:bodyPr/>
          <a:lstStyle/>
          <a:p>
            <a:endParaRPr lang="nl-BE" dirty="0" smtClean="0"/>
          </a:p>
          <a:p>
            <a:r>
              <a:rPr lang="nl-BE" dirty="0" smtClean="0"/>
              <a:t>echter beperkt</a:t>
            </a:r>
          </a:p>
          <a:p>
            <a:endParaRPr lang="nl-BE" dirty="0"/>
          </a:p>
          <a:p>
            <a:r>
              <a:rPr lang="nl-BE" dirty="0" smtClean="0"/>
              <a:t>NOOIT ACE-i en ARB samen geven</a:t>
            </a:r>
          </a:p>
          <a:p>
            <a:endParaRPr lang="nl-BE" dirty="0"/>
          </a:p>
          <a:p>
            <a:r>
              <a:rPr lang="nl-BE" dirty="0"/>
              <a:t>b</a:t>
            </a:r>
            <a:r>
              <a:rPr lang="nl-BE" dirty="0" smtClean="0"/>
              <a:t>ij opstart ARNI 1 dag zonder bloeddrukverlagers		</a:t>
            </a:r>
            <a:r>
              <a:rPr lang="nl-BE" sz="2400" dirty="0" smtClean="0"/>
              <a:t>( bv: maandag laatste ACE-i, dinsdag niets, woensdag start ARNI)</a:t>
            </a:r>
          </a:p>
          <a:p>
            <a:pPr marL="0" indent="0">
              <a:buNone/>
            </a:pPr>
            <a:endParaRPr lang="nl-BE" dirty="0" smtClean="0"/>
          </a:p>
          <a:p>
            <a:endParaRPr lang="nl-BE" dirty="0" smtClean="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31</a:t>
            </a:fld>
            <a:endParaRPr lang="nl-BE">
              <a:solidFill>
                <a:srgbClr val="FFFFFF"/>
              </a:solidFill>
            </a:endParaRPr>
          </a:p>
        </p:txBody>
      </p:sp>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556586"/>
      </p:ext>
    </p:extLst>
  </p:cSld>
  <p:clrMapOvr>
    <a:masterClrMapping/>
  </p:clrMapOvr>
  <mc:AlternateContent xmlns:mc="http://schemas.openxmlformats.org/markup-compatibility/2006">
    <mc:Choice xmlns:p14="http://schemas.microsoft.com/office/powerpoint/2010/main" Requires="p14">
      <p:transition spd="slow" p14:dur="2000" advTm="48169"/>
    </mc:Choice>
    <mc:Fallback>
      <p:transition spd="slow" advTm="48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Interacties tussen hartfalenmedicatie</a:t>
            </a:r>
            <a:endParaRPr lang="nl-BE" dirty="0"/>
          </a:p>
        </p:txBody>
      </p:sp>
      <p:sp>
        <p:nvSpPr>
          <p:cNvPr id="3" name="Tijdelijke aanduiding voor inhoud 2"/>
          <p:cNvSpPr>
            <a:spLocks noGrp="1"/>
          </p:cNvSpPr>
          <p:nvPr>
            <p:ph idx="1"/>
          </p:nvPr>
        </p:nvSpPr>
        <p:spPr/>
        <p:txBody>
          <a:bodyPr/>
          <a:lstStyle/>
          <a:p>
            <a:endParaRPr lang="nl-BE" dirty="0" smtClean="0"/>
          </a:p>
          <a:p>
            <a:r>
              <a:rPr lang="nl-BE" dirty="0" err="1"/>
              <a:t>P</a:t>
            </a:r>
            <a:r>
              <a:rPr lang="nl-BE" dirty="0" err="1" smtClean="0"/>
              <a:t>rocoralan</a:t>
            </a:r>
            <a:r>
              <a:rPr lang="nl-BE" dirty="0" smtClean="0">
                <a:latin typeface="Times New Roman" panose="02020603050405020304" pitchFamily="18" charset="0"/>
                <a:cs typeface="Times New Roman" panose="02020603050405020304" pitchFamily="18" charset="0"/>
              </a:rPr>
              <a:t>® geeft soms wat problemen met:</a:t>
            </a:r>
          </a:p>
          <a:p>
            <a:pPr lvl="1"/>
            <a:r>
              <a:rPr lang="nl-BE" smtClean="0"/>
              <a:t>azool</a:t>
            </a:r>
            <a:r>
              <a:rPr lang="nl-BE" dirty="0" smtClean="0"/>
              <a:t>-antischimmelmiddelen </a:t>
            </a:r>
          </a:p>
          <a:p>
            <a:pPr lvl="1"/>
            <a:r>
              <a:rPr lang="nl-BE" dirty="0"/>
              <a:t>macrolide antibiotica </a:t>
            </a:r>
            <a:endParaRPr lang="nl-BE" dirty="0" smtClean="0"/>
          </a:p>
          <a:p>
            <a:pPr lvl="1"/>
            <a:r>
              <a:rPr lang="nl-BE" dirty="0"/>
              <a:t>HIV-proteaseremmers </a:t>
            </a:r>
            <a:endParaRPr lang="nl-BE" dirty="0" smtClean="0"/>
          </a:p>
          <a:p>
            <a:pPr lvl="1"/>
            <a:r>
              <a:rPr lang="nl-BE" dirty="0" smtClean="0"/>
              <a:t>verapamil (</a:t>
            </a:r>
            <a:r>
              <a:rPr lang="nl-BE" dirty="0" err="1"/>
              <a:t>L</a:t>
            </a:r>
            <a:r>
              <a:rPr lang="nl-BE" dirty="0" err="1" smtClean="0"/>
              <a:t>odixal</a:t>
            </a:r>
            <a:r>
              <a:rPr lang="nl-BE" dirty="0" smtClean="0">
                <a:latin typeface="Times New Roman" panose="02020603050405020304" pitchFamily="18" charset="0"/>
                <a:cs typeface="Times New Roman" panose="02020603050405020304" pitchFamily="18" charset="0"/>
              </a:rPr>
              <a:t> ®)</a:t>
            </a:r>
            <a:endParaRPr lang="nl-BE" dirty="0" smtClean="0"/>
          </a:p>
          <a:p>
            <a:pPr lvl="1"/>
            <a:r>
              <a:rPr lang="nl-BE" dirty="0" smtClean="0"/>
              <a:t>diltiazem  (</a:t>
            </a:r>
            <a:r>
              <a:rPr lang="nl-BE" dirty="0" err="1" smtClean="0"/>
              <a:t>Tildiem</a:t>
            </a:r>
            <a:r>
              <a:rPr lang="nl-BE" dirty="0">
                <a:latin typeface="Times New Roman" panose="02020603050405020304" pitchFamily="18" charset="0"/>
                <a:cs typeface="Times New Roman" panose="02020603050405020304" pitchFamily="18" charset="0"/>
              </a:rPr>
              <a:t> </a:t>
            </a:r>
            <a:r>
              <a:rPr lang="nl-BE" dirty="0" smtClean="0">
                <a:latin typeface="Times New Roman" panose="02020603050405020304" pitchFamily="18" charset="0"/>
                <a:cs typeface="Times New Roman" panose="02020603050405020304" pitchFamily="18" charset="0"/>
              </a:rPr>
              <a:t>®)</a:t>
            </a:r>
            <a:endParaRPr lang="nl-BE" dirty="0" smtClean="0"/>
          </a:p>
          <a:p>
            <a:endParaRPr lang="nl-BE" dirty="0"/>
          </a:p>
          <a:p>
            <a:endParaRPr lang="nl-BE" dirty="0" smtClean="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32</a:t>
            </a:fld>
            <a:endParaRPr lang="nl-BE">
              <a:solidFill>
                <a:srgbClr val="FFFFFF"/>
              </a:solidFill>
            </a:endParaRPr>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3370509"/>
      </p:ext>
    </p:extLst>
  </p:cSld>
  <p:clrMapOvr>
    <a:masterClrMapping/>
  </p:clrMapOvr>
  <mc:AlternateContent xmlns:mc="http://schemas.openxmlformats.org/markup-compatibility/2006">
    <mc:Choice xmlns:p14="http://schemas.microsoft.com/office/powerpoint/2010/main" Requires="p14">
      <p:transition spd="slow" p14:dur="2000" advTm="19232"/>
    </mc:Choice>
    <mc:Fallback>
      <p:transition spd="slow" advTm="19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Geen paniek…</a:t>
            </a:r>
            <a:endParaRPr lang="nl-BE" dirty="0"/>
          </a:p>
        </p:txBody>
      </p:sp>
      <p:sp>
        <p:nvSpPr>
          <p:cNvPr id="3" name="Tijdelijke aanduiding voor inhoud 2"/>
          <p:cNvSpPr>
            <a:spLocks noGrp="1"/>
          </p:cNvSpPr>
          <p:nvPr>
            <p:ph idx="1"/>
          </p:nvPr>
        </p:nvSpPr>
        <p:spPr/>
        <p:txBody>
          <a:bodyPr/>
          <a:lstStyle/>
          <a:p>
            <a:pPr marL="0" indent="0">
              <a:buNone/>
            </a:pPr>
            <a:r>
              <a:rPr lang="nl-BE" sz="2400" dirty="0" smtClean="0"/>
              <a:t>Volgende klachten/signalen zijn geen reden tot “alarm” voor patiënt én zorgverlener:</a:t>
            </a:r>
          </a:p>
          <a:p>
            <a:pPr marL="0" indent="0">
              <a:buNone/>
            </a:pPr>
            <a:endParaRPr lang="nl-BE" sz="2400" dirty="0" smtClean="0"/>
          </a:p>
          <a:p>
            <a:r>
              <a:rPr lang="nl-BE" sz="2400" dirty="0"/>
              <a:t>a</a:t>
            </a:r>
            <a:r>
              <a:rPr lang="nl-BE" sz="2400" dirty="0" smtClean="0"/>
              <a:t>symptomatische hypotensie</a:t>
            </a:r>
          </a:p>
          <a:p>
            <a:r>
              <a:rPr lang="nl-BE" sz="2400" dirty="0"/>
              <a:t>n</a:t>
            </a:r>
            <a:r>
              <a:rPr lang="nl-BE" sz="2400" dirty="0" smtClean="0"/>
              <a:t>iet storende orthostatische hypotensie</a:t>
            </a:r>
          </a:p>
          <a:p>
            <a:r>
              <a:rPr lang="nl-BE" sz="2400" dirty="0"/>
              <a:t>a</a:t>
            </a:r>
            <a:r>
              <a:rPr lang="nl-BE" sz="2400" dirty="0" smtClean="0"/>
              <a:t>symptomatische bradycardie</a:t>
            </a:r>
          </a:p>
          <a:p>
            <a:endParaRPr lang="nl-BE" sz="2400" dirty="0"/>
          </a:p>
          <a:p>
            <a:pPr marL="0" indent="0">
              <a:buNone/>
            </a:pPr>
            <a:r>
              <a:rPr lang="nl-BE" sz="2400" dirty="0">
                <a:solidFill>
                  <a:srgbClr val="FF0000"/>
                </a:solidFill>
              </a:rPr>
              <a:t>G</a:t>
            </a:r>
            <a:r>
              <a:rPr lang="nl-BE" sz="2400" dirty="0" smtClean="0">
                <a:solidFill>
                  <a:srgbClr val="FF0000"/>
                </a:solidFill>
              </a:rPr>
              <a:t>een reden tot afbouwen, onderbreken of stopzetten van de hartfalenmedicatie!</a:t>
            </a:r>
          </a:p>
          <a:p>
            <a:endParaRPr lang="nl-BE" dirty="0"/>
          </a:p>
          <a:p>
            <a:endParaRPr lang="nl-BE"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33</a:t>
            </a:fld>
            <a:endParaRPr lang="nl-BE">
              <a:solidFill>
                <a:srgbClr val="FFFFFF"/>
              </a:solidFill>
            </a:endParaRPr>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8546044"/>
      </p:ext>
    </p:extLst>
  </p:cSld>
  <p:clrMapOvr>
    <a:masterClrMapping/>
  </p:clrMapOvr>
  <mc:AlternateContent xmlns:mc="http://schemas.openxmlformats.org/markup-compatibility/2006">
    <mc:Choice xmlns:p14="http://schemas.microsoft.com/office/powerpoint/2010/main" Requires="p14">
      <p:transition spd="slow" p14:dur="2000" advTm="97073"/>
    </mc:Choice>
    <mc:Fallback>
      <p:transition spd="slow" advTm="9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3901" y="1141800"/>
            <a:ext cx="2509920" cy="5102825"/>
          </a:xfrm>
        </p:spPr>
        <p:txBody>
          <a:bodyPr/>
          <a:lstStyle/>
          <a:p>
            <a:r>
              <a:rPr lang="nl-BE" dirty="0" smtClean="0"/>
              <a:t>ESC </a:t>
            </a:r>
            <a:r>
              <a:rPr lang="nl-BE" dirty="0" err="1" smtClean="0"/>
              <a:t>guidelines</a:t>
            </a:r>
            <a:r>
              <a:rPr lang="nl-BE" dirty="0" smtClean="0"/>
              <a:t> 2016</a:t>
            </a:r>
            <a:endParaRPr lang="nl-BE"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34</a:t>
            </a:fld>
            <a:endParaRPr lang="nl-BE">
              <a:solidFill>
                <a:srgbClr val="FFFFFF"/>
              </a:solidFill>
            </a:endParaRPr>
          </a:p>
        </p:txBody>
      </p:sp>
      <p:pic>
        <p:nvPicPr>
          <p:cNvPr id="5" name="Tijdelijke aanduiding voor inhoud 4" descr="Therapeutic algorithm for a patient with symptomatic heart failure with reduced ejection fraction. 4 From Ponikowski P, Voors AA, Anker SD, et al. 2016 ESC Guidelines for the diagnosis and treatment of acute and chronic heart failure: The Task Force for the diagnosis and treatment of acute and chronic heart failure of the European Society of Cardiology (ESC). Developed with the special contribution of the Heart Failure Association (HFA) of the ESC. Eur J Heart Fail. 2016;18:891-975. Copyright Ó 2016 European Society of Cardiology. Reproduced with permission of John Wiley &amp; Sons Ltd. ACEI ¼ angiotensin-converting enzyme inhibitor; ARB ¼ angiotensin receptor blocker; ARNI ¼ angiotensin receptor neprilysin inhibitor; BNP ¼ B-type natriuretic peptide; CRT ¼ cardiac resynchronization therapy; HF ¼ heart failure; HFrEF ¼ heart failure with reduced ejection fraction; H-ISDN ¼ hydralazine and isosorbide dinitrate; HR ¼ heart rate; ICD ¼ implantable cardioverter defibrillator; LBBB ¼ left bundle branch block; LVAD ¼ left ventricular assist device; LVEF ¼ left ventricular ejection fraction; MR ¼ mineralocorticoid receptor; NT-proBNP ¼ N-terminal pro B-type natriuretic peptide; NYHA ¼ New York Heart Association; OMT ¼ optimal medical therapy; VF ¼ ventricular fibrillation; VT ¼ ventricular tachycardia. a Symptomatic ¼ NYHA class II-IV. b HFrEF ¼ LVEF &lt;40%. c If ACE inhibitor not tolerated/ contraindicated, use ARB. d If MR antagonist not tolerated/contraindicated, use ARB. e With a hospital admission for HF within the last 6 months or with elevated natriuretic peptides (BNP &gt;250 pg/mL or NT-proBNP &gt;500 pg/mL in men and 750 pg/mL in women). f With an elevated plasma natriuretic peptide level (BNP !150 pg/mL or plasma NT-proBNP !600 pg/mL, or if HF hospitalization within recent 12 months plasma BNP !100 pg/mL or plasma NT-proBNP !400 pg/mL). g In doses equivalent to enalapril 10 mg twice daily. h With a hospital admission for HF within the previous year. i CRT is recommended if QRS !130 milliseconds and LBBB (in sinus rhythm). j CRT should/may be considered if QRS !130 milliseconds with non-LBBB (in sinus rhythm) or for patients with atrial fibrillation provided a strategy to ensure biventricular capture is in place (individualized decision). "/>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676651" y="389467"/>
            <a:ext cx="4617274" cy="5855159"/>
          </a:xfrm>
          <a:prstGeom prst="rect">
            <a:avLst/>
          </a:prstGeom>
          <a:noFill/>
          <a:ln>
            <a:noFill/>
          </a:ln>
        </p:spPr>
      </p:pic>
      <p:sp>
        <p:nvSpPr>
          <p:cNvPr id="6" name="Tekstvak 5"/>
          <p:cNvSpPr txBox="1"/>
          <p:nvPr/>
        </p:nvSpPr>
        <p:spPr>
          <a:xfrm>
            <a:off x="4602458" y="6244625"/>
            <a:ext cx="7382933" cy="538609"/>
          </a:xfrm>
          <a:prstGeom prst="rect">
            <a:avLst/>
          </a:prstGeom>
          <a:noFill/>
        </p:spPr>
        <p:txBody>
          <a:bodyPr wrap="square" rtlCol="0">
            <a:spAutoFit/>
          </a:bodyPr>
          <a:lstStyle/>
          <a:p>
            <a:r>
              <a:rPr lang="nl-BE" sz="1100" dirty="0">
                <a:solidFill>
                  <a:schemeClr val="bg2"/>
                </a:solidFill>
              </a:rPr>
              <a:t>2016 ESC </a:t>
            </a:r>
            <a:r>
              <a:rPr lang="nl-BE" sz="1100" dirty="0" err="1">
                <a:solidFill>
                  <a:schemeClr val="bg2"/>
                </a:solidFill>
              </a:rPr>
              <a:t>Guidelines</a:t>
            </a:r>
            <a:r>
              <a:rPr lang="nl-BE" sz="1100" dirty="0">
                <a:solidFill>
                  <a:schemeClr val="bg2"/>
                </a:solidFill>
              </a:rPr>
              <a:t> </a:t>
            </a:r>
            <a:r>
              <a:rPr lang="nl-BE" sz="1100" dirty="0" err="1">
                <a:solidFill>
                  <a:schemeClr val="bg2"/>
                </a:solidFill>
              </a:rPr>
              <a:t>for</a:t>
            </a:r>
            <a:r>
              <a:rPr lang="nl-BE" sz="1100" dirty="0">
                <a:solidFill>
                  <a:schemeClr val="bg2"/>
                </a:solidFill>
              </a:rPr>
              <a:t> </a:t>
            </a:r>
            <a:r>
              <a:rPr lang="nl-BE" sz="1100" dirty="0" err="1">
                <a:solidFill>
                  <a:schemeClr val="bg2"/>
                </a:solidFill>
              </a:rPr>
              <a:t>the</a:t>
            </a:r>
            <a:r>
              <a:rPr lang="nl-BE" sz="1100" dirty="0">
                <a:solidFill>
                  <a:schemeClr val="bg2"/>
                </a:solidFill>
              </a:rPr>
              <a:t> diagnosis </a:t>
            </a:r>
            <a:r>
              <a:rPr lang="nl-BE" sz="1100" dirty="0" err="1">
                <a:solidFill>
                  <a:schemeClr val="bg2"/>
                </a:solidFill>
              </a:rPr>
              <a:t>and</a:t>
            </a:r>
            <a:r>
              <a:rPr lang="nl-BE" sz="1100" dirty="0">
                <a:solidFill>
                  <a:schemeClr val="bg2"/>
                </a:solidFill>
              </a:rPr>
              <a:t> treatment of acute </a:t>
            </a:r>
            <a:r>
              <a:rPr lang="nl-BE" sz="1100" dirty="0" err="1">
                <a:solidFill>
                  <a:schemeClr val="bg2"/>
                </a:solidFill>
              </a:rPr>
              <a:t>and</a:t>
            </a:r>
            <a:r>
              <a:rPr lang="nl-BE" sz="1100" dirty="0">
                <a:solidFill>
                  <a:schemeClr val="bg2"/>
                </a:solidFill>
              </a:rPr>
              <a:t> </a:t>
            </a:r>
            <a:r>
              <a:rPr lang="nl-BE" sz="1100" dirty="0" err="1">
                <a:solidFill>
                  <a:schemeClr val="bg2"/>
                </a:solidFill>
              </a:rPr>
              <a:t>chronic</a:t>
            </a:r>
            <a:r>
              <a:rPr lang="nl-BE" sz="1100" dirty="0">
                <a:solidFill>
                  <a:schemeClr val="bg2"/>
                </a:solidFill>
              </a:rPr>
              <a:t> </a:t>
            </a:r>
            <a:r>
              <a:rPr lang="nl-BE" sz="1100" dirty="0" err="1">
                <a:solidFill>
                  <a:schemeClr val="bg2"/>
                </a:solidFill>
              </a:rPr>
              <a:t>heart</a:t>
            </a:r>
            <a:r>
              <a:rPr lang="nl-BE" sz="1100" dirty="0">
                <a:solidFill>
                  <a:schemeClr val="bg2"/>
                </a:solidFill>
              </a:rPr>
              <a:t> failure. </a:t>
            </a:r>
            <a:r>
              <a:rPr lang="nl-BE" sz="1100" dirty="0" err="1">
                <a:solidFill>
                  <a:schemeClr val="bg2"/>
                </a:solidFill>
              </a:rPr>
              <a:t>Eur</a:t>
            </a:r>
            <a:r>
              <a:rPr lang="nl-BE" sz="1100" dirty="0">
                <a:solidFill>
                  <a:schemeClr val="bg2"/>
                </a:solidFill>
              </a:rPr>
              <a:t> </a:t>
            </a:r>
            <a:r>
              <a:rPr lang="nl-BE" sz="1100" dirty="0" err="1">
                <a:solidFill>
                  <a:schemeClr val="bg2"/>
                </a:solidFill>
              </a:rPr>
              <a:t>Heart</a:t>
            </a:r>
            <a:r>
              <a:rPr lang="nl-BE" sz="1100" dirty="0">
                <a:solidFill>
                  <a:schemeClr val="bg2"/>
                </a:solidFill>
              </a:rPr>
              <a:t> J. 2016.</a:t>
            </a:r>
          </a:p>
          <a:p>
            <a:endParaRPr lang="nl-BE" dirty="0"/>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29530447"/>
      </p:ext>
    </p:extLst>
  </p:cSld>
  <p:clrMapOvr>
    <a:masterClrMapping/>
  </p:clrMapOvr>
  <mc:AlternateContent xmlns:mc="http://schemas.openxmlformats.org/markup-compatibility/2006">
    <mc:Choice xmlns:p14="http://schemas.microsoft.com/office/powerpoint/2010/main" Requires="p14">
      <p:transition spd="slow" p14:dur="2000" advTm="15651"/>
    </mc:Choice>
    <mc:Fallback>
      <p:transition spd="slow" advTm="1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839097" y="238068"/>
            <a:ext cx="5434149" cy="6483147"/>
          </a:xfrm>
        </p:spPr>
      </p:pic>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35</a:t>
            </a:fld>
            <a:endParaRPr lang="nl-BE">
              <a:solidFill>
                <a:srgbClr val="FFFFFF"/>
              </a:solidFill>
            </a:endParaRPr>
          </a:p>
        </p:txBody>
      </p:sp>
      <p:sp>
        <p:nvSpPr>
          <p:cNvPr id="6" name="Tekstvak 5"/>
          <p:cNvSpPr txBox="1"/>
          <p:nvPr/>
        </p:nvSpPr>
        <p:spPr>
          <a:xfrm>
            <a:off x="1201784" y="1332411"/>
            <a:ext cx="3422468" cy="1569660"/>
          </a:xfrm>
          <a:prstGeom prst="rect">
            <a:avLst/>
          </a:prstGeom>
          <a:noFill/>
        </p:spPr>
        <p:txBody>
          <a:bodyPr wrap="square" rtlCol="0">
            <a:spAutoFit/>
          </a:bodyPr>
          <a:lstStyle/>
          <a:p>
            <a:r>
              <a:rPr lang="nl-BE" sz="3200" dirty="0" smtClean="0"/>
              <a:t>Cardiale </a:t>
            </a:r>
          </a:p>
          <a:p>
            <a:r>
              <a:rPr lang="nl-BE" sz="3200" dirty="0" err="1" smtClean="0"/>
              <a:t>Resynchronisatie</a:t>
            </a:r>
            <a:r>
              <a:rPr lang="nl-BE" sz="3200" dirty="0" smtClean="0"/>
              <a:t> Therapie (CRT)</a:t>
            </a:r>
            <a:endParaRPr lang="nl-BE" sz="3200" dirty="0"/>
          </a:p>
        </p:txBody>
      </p:sp>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44182619"/>
      </p:ext>
    </p:extLst>
  </p:cSld>
  <p:clrMapOvr>
    <a:masterClrMapping/>
  </p:clrMapOvr>
  <mc:AlternateContent xmlns:mc="http://schemas.openxmlformats.org/markup-compatibility/2006">
    <mc:Choice xmlns:p14="http://schemas.microsoft.com/office/powerpoint/2010/main" Requires="p14">
      <p:transition spd="slow" p14:dur="2000" advTm="44995"/>
    </mc:Choice>
    <mc:Fallback>
      <p:transition spd="slow" advTm="44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a:xfrm>
            <a:off x="2307759" y="619136"/>
            <a:ext cx="8152424" cy="718485"/>
          </a:xfrm>
        </p:spPr>
        <p:txBody>
          <a:bodyPr/>
          <a:lstStyle/>
          <a:p>
            <a:pPr lvl="0"/>
            <a:r>
              <a:rPr lang="nl-NL"/>
              <a:t>Niet-medicamenteus</a:t>
            </a:r>
            <a:endParaRPr lang="nl-NL" dirty="0"/>
          </a:p>
        </p:txBody>
      </p:sp>
      <p:sp>
        <p:nvSpPr>
          <p:cNvPr id="4099" name="Tijdelijke aanduiding voor inhoud 2"/>
          <p:cNvSpPr>
            <a:spLocks noGrp="1"/>
          </p:cNvSpPr>
          <p:nvPr>
            <p:ph idx="1"/>
          </p:nvPr>
        </p:nvSpPr>
        <p:spPr>
          <a:xfrm>
            <a:off x="1384663" y="1549278"/>
            <a:ext cx="9075519" cy="4557122"/>
          </a:xfrm>
        </p:spPr>
        <p:txBody>
          <a:bodyPr/>
          <a:lstStyle/>
          <a:p>
            <a:pPr>
              <a:buFont typeface="Arial" panose="020B0604020202020204" pitchFamily="34" charset="0"/>
              <a:buChar char="•"/>
            </a:pPr>
            <a:endParaRPr lang="nl-BE" altLang="nl-BE" sz="2540" dirty="0"/>
          </a:p>
          <a:p>
            <a:pPr>
              <a:buFont typeface="Arial" panose="020B0604020202020204" pitchFamily="34" charset="0"/>
              <a:buChar char="•"/>
            </a:pPr>
            <a:r>
              <a:rPr lang="nl-BE" altLang="nl-BE" sz="2540" dirty="0"/>
              <a:t>multidisciplinair</a:t>
            </a:r>
          </a:p>
          <a:p>
            <a:pPr lvl="1">
              <a:buFontTx/>
              <a:buChar char="-"/>
            </a:pPr>
            <a:r>
              <a:rPr lang="nl-BE" altLang="nl-BE" sz="2540" dirty="0"/>
              <a:t>arts</a:t>
            </a:r>
          </a:p>
          <a:p>
            <a:pPr lvl="1">
              <a:buFontTx/>
              <a:buChar char="-"/>
            </a:pPr>
            <a:r>
              <a:rPr lang="nl-BE" altLang="nl-BE" sz="2540" dirty="0"/>
              <a:t>verpleegkundige</a:t>
            </a:r>
          </a:p>
          <a:p>
            <a:pPr lvl="1">
              <a:buFontTx/>
              <a:buChar char="-"/>
            </a:pPr>
            <a:r>
              <a:rPr lang="nl-BE" altLang="nl-BE" sz="2540" dirty="0"/>
              <a:t>kinesist</a:t>
            </a:r>
          </a:p>
          <a:p>
            <a:pPr lvl="1">
              <a:buFontTx/>
              <a:buChar char="-"/>
            </a:pPr>
            <a:r>
              <a:rPr lang="nl-BE" altLang="nl-BE" sz="2540" dirty="0"/>
              <a:t>diëtist</a:t>
            </a:r>
          </a:p>
          <a:p>
            <a:pPr lvl="1">
              <a:buFontTx/>
              <a:buChar char="-"/>
            </a:pPr>
            <a:r>
              <a:rPr lang="nl-BE" altLang="nl-BE" sz="2540" dirty="0"/>
              <a:t>sociaal assistent</a:t>
            </a:r>
          </a:p>
          <a:p>
            <a:pPr lvl="1">
              <a:buFontTx/>
              <a:buChar char="-"/>
            </a:pPr>
            <a:r>
              <a:rPr lang="nl-BE" altLang="nl-BE" sz="2540" dirty="0"/>
              <a:t>psycholoog</a:t>
            </a:r>
          </a:p>
          <a:p>
            <a:pPr lvl="1">
              <a:buFontTx/>
              <a:buChar char="-"/>
            </a:pPr>
            <a:r>
              <a:rPr lang="nl-BE" altLang="nl-BE" sz="2540" dirty="0" smtClean="0"/>
              <a:t>GST</a:t>
            </a:r>
          </a:p>
          <a:p>
            <a:pPr lvl="1">
              <a:buFontTx/>
              <a:buChar char="-"/>
            </a:pPr>
            <a:r>
              <a:rPr lang="nl-BE" altLang="nl-BE" sz="2540" dirty="0"/>
              <a:t>h</a:t>
            </a:r>
            <a:r>
              <a:rPr lang="nl-BE" altLang="nl-BE" sz="2540" dirty="0" smtClean="0"/>
              <a:t>artfalen </a:t>
            </a:r>
            <a:r>
              <a:rPr lang="nl-BE" altLang="nl-BE" sz="2540" dirty="0" err="1" smtClean="0"/>
              <a:t>educatoren</a:t>
            </a:r>
            <a:endParaRPr lang="nl-BE" altLang="nl-BE" sz="2540" dirty="0"/>
          </a:p>
          <a:p>
            <a:pPr lvl="1">
              <a:buFontTx/>
              <a:buChar char="-"/>
            </a:pPr>
            <a:r>
              <a:rPr lang="nl-BE" altLang="nl-BE" sz="2540" dirty="0"/>
              <a:t>…</a:t>
            </a:r>
          </a:p>
        </p:txBody>
      </p:sp>
      <p:pic>
        <p:nvPicPr>
          <p:cNvPr id="2" name="Afbeelding 1"/>
          <p:cNvPicPr>
            <a:picLocks noChangeAspect="1"/>
          </p:cNvPicPr>
          <p:nvPr/>
        </p:nvPicPr>
        <p:blipFill>
          <a:blip r:embed="rId4"/>
          <a:stretch>
            <a:fillRect/>
          </a:stretch>
        </p:blipFill>
        <p:spPr>
          <a:xfrm>
            <a:off x="6754177" y="2619592"/>
            <a:ext cx="2736860" cy="2416494"/>
          </a:xfrm>
          <a:prstGeom prst="rect">
            <a:avLst/>
          </a:prstGeom>
        </p:spPr>
      </p:pic>
      <p:grpSp>
        <p:nvGrpSpPr>
          <p:cNvPr id="5" name="Groep 4"/>
          <p:cNvGrpSpPr/>
          <p:nvPr/>
        </p:nvGrpSpPr>
        <p:grpSpPr>
          <a:xfrm>
            <a:off x="2779138" y="822453"/>
            <a:ext cx="6664036" cy="809785"/>
            <a:chOff x="944261" y="1785650"/>
            <a:chExt cx="7347408" cy="892825"/>
          </a:xfrm>
        </p:grpSpPr>
        <p:sp>
          <p:nvSpPr>
            <p:cNvPr id="6" name="Rechthoek 5"/>
            <p:cNvSpPr/>
            <p:nvPr/>
          </p:nvSpPr>
          <p:spPr>
            <a:xfrm>
              <a:off x="944261" y="1785650"/>
              <a:ext cx="7347408" cy="892825"/>
            </a:xfrm>
            <a:prstGeom prst="rec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Tekstvak 6"/>
            <p:cNvSpPr txBox="1"/>
            <p:nvPr/>
          </p:nvSpPr>
          <p:spPr>
            <a:xfrm>
              <a:off x="944261" y="1785650"/>
              <a:ext cx="7347408" cy="8928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2767" tIns="110580" rIns="110580" bIns="110580" numCol="1" spcCol="1270" anchor="ctr" anchorCtr="0">
              <a:noAutofit/>
            </a:bodyPr>
            <a:lstStyle/>
            <a:p>
              <a:pPr defTabSz="1935175">
                <a:lnSpc>
                  <a:spcPct val="90000"/>
                </a:lnSpc>
                <a:spcBef>
                  <a:spcPct val="0"/>
                </a:spcBef>
                <a:spcAft>
                  <a:spcPct val="35000"/>
                </a:spcAft>
              </a:pPr>
              <a:r>
                <a:rPr lang="nl-NL" sz="4354" dirty="0" smtClean="0"/>
                <a:t>zelfmanagement</a:t>
              </a:r>
              <a:endParaRPr lang="nl-NL" sz="4354" dirty="0"/>
            </a:p>
          </p:txBody>
        </p:sp>
      </p:grpSp>
      <p:sp>
        <p:nvSpPr>
          <p:cNvPr id="8" name="Ovaal 7"/>
          <p:cNvSpPr/>
          <p:nvPr/>
        </p:nvSpPr>
        <p:spPr>
          <a:xfrm>
            <a:off x="2112051" y="721229"/>
            <a:ext cx="1012231" cy="101223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46343606"/>
      </p:ext>
    </p:extLst>
  </p:cSld>
  <p:clrMapOvr>
    <a:masterClrMapping/>
  </p:clrMapOvr>
  <mc:AlternateContent xmlns:mc="http://schemas.openxmlformats.org/markup-compatibility/2006">
    <mc:Choice xmlns:p14="http://schemas.microsoft.com/office/powerpoint/2010/main" Requires="p14">
      <p:transition spd="slow" p14:dur="2000" advTm="37348"/>
    </mc:Choice>
    <mc:Fallback>
      <p:transition spd="slow" advTm="37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45474" y="1504883"/>
            <a:ext cx="9114709" cy="4050295"/>
          </a:xfrm>
        </p:spPr>
        <p:txBody>
          <a:bodyPr/>
          <a:lstStyle/>
          <a:p>
            <a:pPr>
              <a:buFont typeface="Arial" panose="020B0604020202020204" pitchFamily="34" charset="0"/>
              <a:buChar char="•"/>
            </a:pPr>
            <a:r>
              <a:rPr lang="nl-BE" altLang="nl-BE" sz="2800" dirty="0"/>
              <a:t>educatie en begeleiding</a:t>
            </a:r>
          </a:p>
          <a:p>
            <a:pPr>
              <a:buFont typeface="Arial" panose="020B0604020202020204" pitchFamily="34" charset="0"/>
              <a:buChar char="•"/>
            </a:pPr>
            <a:r>
              <a:rPr lang="nl-BE" altLang="nl-BE" sz="2800" dirty="0"/>
              <a:t>op maat van de patiënt</a:t>
            </a:r>
          </a:p>
          <a:p>
            <a:pPr>
              <a:buFont typeface="Arial" panose="020B0604020202020204" pitchFamily="34" charset="0"/>
              <a:buChar char="•"/>
            </a:pPr>
            <a:r>
              <a:rPr lang="nl-BE" altLang="nl-BE" sz="2800" dirty="0"/>
              <a:t>herhaling en gefaseerd</a:t>
            </a:r>
          </a:p>
          <a:p>
            <a:pPr>
              <a:buFont typeface="Arial" panose="020B0604020202020204" pitchFamily="34" charset="0"/>
              <a:buChar char="•"/>
            </a:pPr>
            <a:r>
              <a:rPr lang="nl-BE" altLang="nl-BE" sz="2800" dirty="0"/>
              <a:t>familie en mantelzorger betrekken </a:t>
            </a:r>
          </a:p>
          <a:p>
            <a:pPr>
              <a:buFont typeface="Arial" panose="020B0604020202020204" pitchFamily="34" charset="0"/>
              <a:buChar char="•"/>
            </a:pPr>
            <a:r>
              <a:rPr lang="nl-BE" altLang="nl-BE" sz="2800" dirty="0"/>
              <a:t>rekening houdend met :</a:t>
            </a:r>
          </a:p>
          <a:p>
            <a:pPr marL="0" indent="0">
              <a:buNone/>
            </a:pPr>
            <a:r>
              <a:rPr lang="nl-BE" altLang="nl-BE" sz="2800" dirty="0"/>
              <a:t>      - vermogen om te leren ( bv, dementie)</a:t>
            </a:r>
          </a:p>
          <a:p>
            <a:pPr marL="0" indent="0">
              <a:buNone/>
            </a:pPr>
            <a:r>
              <a:rPr lang="nl-BE" altLang="nl-BE" sz="2800" dirty="0"/>
              <a:t>      - motivatie (bv. weerstand)</a:t>
            </a:r>
          </a:p>
          <a:p>
            <a:endParaRPr lang="nl-BE" sz="3265" dirty="0"/>
          </a:p>
        </p:txBody>
      </p:sp>
      <p:pic>
        <p:nvPicPr>
          <p:cNvPr id="4" name="Afbeelding 3"/>
          <p:cNvPicPr>
            <a:picLocks noChangeAspect="1"/>
          </p:cNvPicPr>
          <p:nvPr/>
        </p:nvPicPr>
        <p:blipFill>
          <a:blip r:embed="rId4"/>
          <a:stretch>
            <a:fillRect/>
          </a:stretch>
        </p:blipFill>
        <p:spPr>
          <a:xfrm>
            <a:off x="7990008" y="1480228"/>
            <a:ext cx="2643573" cy="2334126"/>
          </a:xfrm>
          <a:prstGeom prst="rect">
            <a:avLst/>
          </a:prstGeom>
        </p:spPr>
      </p:pic>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10264872"/>
      </p:ext>
    </p:extLst>
  </p:cSld>
  <p:clrMapOvr>
    <a:masterClrMapping/>
  </p:clrMapOvr>
  <mc:AlternateContent xmlns:mc="http://schemas.openxmlformats.org/markup-compatibility/2006">
    <mc:Choice xmlns:p14="http://schemas.microsoft.com/office/powerpoint/2010/main" Requires="p14">
      <p:transition spd="slow" p14:dur="2000" advTm="58301"/>
    </mc:Choice>
    <mc:Fallback>
      <p:transition spd="slow" advTm="58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45474" y="1504883"/>
            <a:ext cx="9114709" cy="4050295"/>
          </a:xfrm>
        </p:spPr>
        <p:txBody>
          <a:bodyPr/>
          <a:lstStyle/>
          <a:p>
            <a:pPr>
              <a:defRPr/>
            </a:pPr>
            <a:r>
              <a:rPr lang="nl-BE" sz="2456" dirty="0"/>
              <a:t>doel: bevorderen ziekte-inzicht, zelfmanagement en therapietrouw</a:t>
            </a:r>
          </a:p>
          <a:p>
            <a:pPr>
              <a:defRPr/>
            </a:pPr>
            <a:r>
              <a:rPr lang="nl-BE" sz="2456" dirty="0"/>
              <a:t>mondelinge info </a:t>
            </a:r>
          </a:p>
          <a:p>
            <a:pPr lvl="1">
              <a:defRPr/>
            </a:pPr>
            <a:r>
              <a:rPr lang="nl-BE" sz="2105" dirty="0"/>
              <a:t>in aanwezigheid van mantelzorger(s), familie, … </a:t>
            </a:r>
          </a:p>
          <a:p>
            <a:pPr lvl="1">
              <a:defRPr/>
            </a:pPr>
            <a:r>
              <a:rPr lang="nl-BE" sz="2105" dirty="0"/>
              <a:t>zowel </a:t>
            </a:r>
            <a:r>
              <a:rPr lang="nl-BE" sz="2105" dirty="0" err="1"/>
              <a:t>bedside</a:t>
            </a:r>
            <a:r>
              <a:rPr lang="nl-BE" sz="2105" dirty="0"/>
              <a:t> als tijdens ambulante contacten</a:t>
            </a:r>
          </a:p>
          <a:p>
            <a:pPr lvl="1">
              <a:defRPr/>
            </a:pPr>
            <a:r>
              <a:rPr lang="nl-BE" sz="2105" dirty="0"/>
              <a:t>herhaling en gefaseerd</a:t>
            </a:r>
          </a:p>
          <a:p>
            <a:pPr>
              <a:defRPr/>
            </a:pPr>
            <a:r>
              <a:rPr lang="nl-BE" sz="2456" dirty="0"/>
              <a:t>schriftelijke info</a:t>
            </a:r>
          </a:p>
          <a:p>
            <a:pPr lvl="1">
              <a:defRPr/>
            </a:pPr>
            <a:r>
              <a:rPr lang="nl-BE" sz="2105" dirty="0"/>
              <a:t>infobrochure hartfalen</a:t>
            </a:r>
          </a:p>
          <a:p>
            <a:pPr lvl="1">
              <a:defRPr/>
            </a:pPr>
            <a:r>
              <a:rPr lang="nl-BE" sz="2105" dirty="0"/>
              <a:t>hartfalendagboek = zelfmonitoring</a:t>
            </a:r>
          </a:p>
          <a:p>
            <a:pPr>
              <a:defRPr/>
            </a:pPr>
            <a:r>
              <a:rPr lang="nl-BE" sz="2456" dirty="0"/>
              <a:t>leefregels koppelen aan dagelijkse praktijk</a:t>
            </a:r>
          </a:p>
          <a:p>
            <a:pPr>
              <a:defRPr/>
            </a:pPr>
            <a:r>
              <a:rPr lang="nl-BE" sz="2456" dirty="0"/>
              <a:t>rapporteren in elektronisch dossier</a:t>
            </a:r>
          </a:p>
          <a:p>
            <a:endParaRPr lang="nl-BE" sz="3265" dirty="0"/>
          </a:p>
        </p:txBody>
      </p:sp>
      <p:pic>
        <p:nvPicPr>
          <p:cNvPr id="4" name="Afbeelding 3"/>
          <p:cNvPicPr>
            <a:picLocks noChangeAspect="1"/>
          </p:cNvPicPr>
          <p:nvPr/>
        </p:nvPicPr>
        <p:blipFill>
          <a:blip r:embed="rId4"/>
          <a:stretch>
            <a:fillRect/>
          </a:stretch>
        </p:blipFill>
        <p:spPr>
          <a:xfrm>
            <a:off x="9332527" y="1504883"/>
            <a:ext cx="2643573" cy="2334126"/>
          </a:xfrm>
          <a:prstGeom prst="rect">
            <a:avLst/>
          </a:prstGeom>
        </p:spPr>
      </p:pic>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2453209"/>
      </p:ext>
    </p:extLst>
  </p:cSld>
  <p:clrMapOvr>
    <a:masterClrMapping/>
  </p:clrMapOvr>
  <mc:AlternateContent xmlns:mc="http://schemas.openxmlformats.org/markup-compatibility/2006">
    <mc:Choice xmlns:p14="http://schemas.microsoft.com/office/powerpoint/2010/main" Requires="p14">
      <p:transition spd="slow" p14:dur="2000" advTm="83112"/>
    </mc:Choice>
    <mc:Fallback>
      <p:transition spd="slow" advTm="8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33953" y="1384664"/>
            <a:ext cx="10248086" cy="4721736"/>
          </a:xfrm>
        </p:spPr>
        <p:txBody>
          <a:bodyPr/>
          <a:lstStyle/>
          <a:p>
            <a:pPr marL="0" indent="0">
              <a:buNone/>
            </a:pPr>
            <a:endParaRPr lang="nl-BE" dirty="0" smtClean="0"/>
          </a:p>
          <a:p>
            <a:r>
              <a:rPr lang="nl-BE" dirty="0"/>
              <a:t>r</a:t>
            </a:r>
            <a:r>
              <a:rPr lang="nl-BE" dirty="0" smtClean="0"/>
              <a:t>egelmatige </a:t>
            </a:r>
            <a:r>
              <a:rPr lang="nl-BE" dirty="0"/>
              <a:t>controle bij </a:t>
            </a:r>
            <a:r>
              <a:rPr lang="nl-BE" dirty="0" smtClean="0"/>
              <a:t>huisarts</a:t>
            </a:r>
          </a:p>
          <a:p>
            <a:pPr lvl="1"/>
            <a:r>
              <a:rPr lang="nl-BE" sz="2177" dirty="0"/>
              <a:t>Binnen de 2 weken na ontslag</a:t>
            </a:r>
          </a:p>
          <a:p>
            <a:pPr lvl="1"/>
            <a:r>
              <a:rPr lang="nl-BE" sz="2177" dirty="0"/>
              <a:t>Maandelijks of 2 maandelijks</a:t>
            </a:r>
          </a:p>
          <a:p>
            <a:r>
              <a:rPr lang="nl-BE" dirty="0"/>
              <a:t>c</a:t>
            </a:r>
            <a:r>
              <a:rPr lang="nl-BE" dirty="0" smtClean="0"/>
              <a:t>ontrole </a:t>
            </a:r>
            <a:r>
              <a:rPr lang="nl-BE" dirty="0"/>
              <a:t>op consultatie hartfalen</a:t>
            </a:r>
          </a:p>
          <a:p>
            <a:r>
              <a:rPr lang="nl-BE" dirty="0"/>
              <a:t>c</a:t>
            </a:r>
            <a:r>
              <a:rPr lang="nl-BE" dirty="0" smtClean="0"/>
              <a:t>ontactgegevens </a:t>
            </a:r>
            <a:r>
              <a:rPr lang="nl-BE" dirty="0"/>
              <a:t>secretariaat hartfalen</a:t>
            </a:r>
          </a:p>
          <a:p>
            <a:r>
              <a:rPr lang="nl-BE" dirty="0" smtClean="0"/>
              <a:t>contactgegevens verpleegkundig consulent hartfalen</a:t>
            </a:r>
          </a:p>
          <a:p>
            <a:r>
              <a:rPr lang="nl-BE" dirty="0" smtClean="0"/>
              <a:t>Goede communicatie tussen 1</a:t>
            </a:r>
            <a:r>
              <a:rPr lang="nl-BE" baseline="30000" dirty="0" smtClean="0"/>
              <a:t>e</a:t>
            </a:r>
            <a:r>
              <a:rPr lang="nl-BE" dirty="0" smtClean="0"/>
              <a:t>, 2</a:t>
            </a:r>
            <a:r>
              <a:rPr lang="nl-BE" baseline="30000" dirty="0" smtClean="0"/>
              <a:t>e</a:t>
            </a:r>
            <a:r>
              <a:rPr lang="nl-BE" dirty="0" smtClean="0"/>
              <a:t> en 3</a:t>
            </a:r>
            <a:r>
              <a:rPr lang="nl-BE" baseline="30000" dirty="0" smtClean="0"/>
              <a:t>e</a:t>
            </a:r>
            <a:r>
              <a:rPr lang="nl-BE" dirty="0" smtClean="0"/>
              <a:t> </a:t>
            </a:r>
            <a:r>
              <a:rPr lang="nl-BE" dirty="0" err="1" smtClean="0"/>
              <a:t>lijnszorg</a:t>
            </a:r>
            <a:endParaRPr lang="nl-BE" dirty="0"/>
          </a:p>
          <a:p>
            <a:endParaRPr lang="nl-BE" dirty="0"/>
          </a:p>
        </p:txBody>
      </p:sp>
      <p:grpSp>
        <p:nvGrpSpPr>
          <p:cNvPr id="4" name="Groep 3"/>
          <p:cNvGrpSpPr/>
          <p:nvPr/>
        </p:nvGrpSpPr>
        <p:grpSpPr>
          <a:xfrm>
            <a:off x="2604869" y="823569"/>
            <a:ext cx="6878766" cy="809785"/>
            <a:chOff x="619719" y="3124887"/>
            <a:chExt cx="7671950" cy="892825"/>
          </a:xfrm>
          <a:solidFill>
            <a:srgbClr val="00B050"/>
          </a:solidFill>
        </p:grpSpPr>
        <p:sp>
          <p:nvSpPr>
            <p:cNvPr id="5" name="Rechthoek 4"/>
            <p:cNvSpPr/>
            <p:nvPr/>
          </p:nvSpPr>
          <p:spPr>
            <a:xfrm>
              <a:off x="619719" y="3124887"/>
              <a:ext cx="7671950" cy="892825"/>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Tekstvak 5"/>
            <p:cNvSpPr txBox="1"/>
            <p:nvPr/>
          </p:nvSpPr>
          <p:spPr>
            <a:xfrm>
              <a:off x="619719" y="3124887"/>
              <a:ext cx="7671950" cy="8928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2767" tIns="110580" rIns="110580" bIns="110580" numCol="1" spcCol="1270" anchor="ctr" anchorCtr="0">
              <a:noAutofit/>
            </a:bodyPr>
            <a:lstStyle/>
            <a:p>
              <a:pPr defTabSz="1935175" fontAlgn="base">
                <a:lnSpc>
                  <a:spcPct val="90000"/>
                </a:lnSpc>
                <a:spcBef>
                  <a:spcPct val="0"/>
                </a:spcBef>
                <a:spcAft>
                  <a:spcPct val="35000"/>
                </a:spcAft>
              </a:pPr>
              <a:r>
                <a:rPr lang="nl-NL" sz="4354" dirty="0">
                  <a:solidFill>
                    <a:srgbClr val="FFFFFF"/>
                  </a:solidFill>
                  <a:latin typeface="Gill Sans Std"/>
                </a:rPr>
                <a:t>Follow up </a:t>
              </a:r>
            </a:p>
          </p:txBody>
        </p:sp>
      </p:grpSp>
      <p:sp>
        <p:nvSpPr>
          <p:cNvPr id="7" name="Ovaal 6"/>
          <p:cNvSpPr/>
          <p:nvPr/>
        </p:nvSpPr>
        <p:spPr>
          <a:xfrm>
            <a:off x="2098753" y="722347"/>
            <a:ext cx="1012231" cy="101223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0547017"/>
      </p:ext>
    </p:extLst>
  </p:cSld>
  <p:clrMapOvr>
    <a:masterClrMapping/>
  </p:clrMapOvr>
  <mc:AlternateContent xmlns:mc="http://schemas.openxmlformats.org/markup-compatibility/2006">
    <mc:Choice xmlns:p14="http://schemas.microsoft.com/office/powerpoint/2010/main" Requires="p14">
      <p:transition spd="slow" p14:dur="2000" advTm="74590"/>
    </mc:Choice>
    <mc:Fallback>
      <p:transition spd="slow" advTm="7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3097464"/>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jdelijke aanduiding voor inhoud 2"/>
          <p:cNvSpPr>
            <a:spLocks noGrp="1"/>
          </p:cNvSpPr>
          <p:nvPr>
            <p:ph idx="1"/>
          </p:nvPr>
        </p:nvSpPr>
        <p:spPr>
          <a:xfrm>
            <a:off x="1333954" y="2254735"/>
            <a:ext cx="10248085" cy="3881645"/>
          </a:xfrm>
        </p:spPr>
        <p:txBody>
          <a:bodyPr/>
          <a:lstStyle/>
          <a:p>
            <a:r>
              <a:rPr lang="nl-BE" sz="2800" dirty="0" smtClean="0"/>
              <a:t>Is er sprake van congestie? </a:t>
            </a:r>
          </a:p>
          <a:p>
            <a:r>
              <a:rPr lang="nl-BE" sz="2800" dirty="0" smtClean="0"/>
              <a:t>Is er sprake van een verminderd hartdebiet?</a:t>
            </a:r>
          </a:p>
          <a:p>
            <a:endParaRPr lang="nl-BE" dirty="0"/>
          </a:p>
        </p:txBody>
      </p:sp>
      <p:pic>
        <p:nvPicPr>
          <p:cNvPr id="7" name="Afbeelding 6"/>
          <p:cNvPicPr>
            <a:picLocks noChangeAspect="1"/>
          </p:cNvPicPr>
          <p:nvPr/>
        </p:nvPicPr>
        <p:blipFill>
          <a:blip r:embed="rId9"/>
          <a:stretch>
            <a:fillRect/>
          </a:stretch>
        </p:blipFill>
        <p:spPr>
          <a:xfrm>
            <a:off x="4599216" y="3423354"/>
            <a:ext cx="3120719" cy="2938826"/>
          </a:xfrm>
          <a:prstGeom prst="rect">
            <a:avLst/>
          </a:prstGeom>
        </p:spPr>
      </p:pic>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8694768"/>
      </p:ext>
    </p:extLst>
  </p:cSld>
  <p:clrMapOvr>
    <a:masterClrMapping/>
  </p:clrMapOvr>
  <mc:AlternateContent xmlns:mc="http://schemas.openxmlformats.org/markup-compatibility/2006">
    <mc:Choice xmlns:p14="http://schemas.microsoft.com/office/powerpoint/2010/main" Requires="p14">
      <p:transition spd="slow" p14:dur="2000" advTm="13065"/>
    </mc:Choice>
    <mc:Fallback>
      <p:transition spd="slow" advTm="13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33953" y="1384664"/>
            <a:ext cx="10248086" cy="4721736"/>
          </a:xfrm>
        </p:spPr>
        <p:txBody>
          <a:bodyPr/>
          <a:lstStyle/>
          <a:p>
            <a:pPr marL="0" indent="0">
              <a:buNone/>
            </a:pPr>
            <a:endParaRPr lang="nl-BE" dirty="0" smtClean="0"/>
          </a:p>
          <a:p>
            <a:endParaRPr lang="nl-BE" dirty="0"/>
          </a:p>
        </p:txBody>
      </p:sp>
      <p:grpSp>
        <p:nvGrpSpPr>
          <p:cNvPr id="4" name="Groep 3"/>
          <p:cNvGrpSpPr/>
          <p:nvPr/>
        </p:nvGrpSpPr>
        <p:grpSpPr>
          <a:xfrm>
            <a:off x="2604869" y="823569"/>
            <a:ext cx="6878766" cy="809785"/>
            <a:chOff x="619719" y="3124887"/>
            <a:chExt cx="7671950" cy="892825"/>
          </a:xfrm>
          <a:solidFill>
            <a:srgbClr val="00B050"/>
          </a:solidFill>
        </p:grpSpPr>
        <p:sp>
          <p:nvSpPr>
            <p:cNvPr id="5" name="Rechthoek 4"/>
            <p:cNvSpPr/>
            <p:nvPr/>
          </p:nvSpPr>
          <p:spPr>
            <a:xfrm>
              <a:off x="619719" y="3124887"/>
              <a:ext cx="7671950" cy="892825"/>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Tekstvak 5"/>
            <p:cNvSpPr txBox="1"/>
            <p:nvPr/>
          </p:nvSpPr>
          <p:spPr>
            <a:xfrm>
              <a:off x="619719" y="3124887"/>
              <a:ext cx="7671950" cy="8928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2767" tIns="110580" rIns="110580" bIns="110580" numCol="1" spcCol="1270" anchor="ctr" anchorCtr="0">
              <a:noAutofit/>
            </a:bodyPr>
            <a:lstStyle/>
            <a:p>
              <a:pPr defTabSz="1935175" fontAlgn="base">
                <a:lnSpc>
                  <a:spcPct val="90000"/>
                </a:lnSpc>
                <a:spcBef>
                  <a:spcPct val="0"/>
                </a:spcBef>
                <a:spcAft>
                  <a:spcPct val="35000"/>
                </a:spcAft>
              </a:pPr>
              <a:r>
                <a:rPr lang="nl-NL" sz="4354" dirty="0">
                  <a:solidFill>
                    <a:srgbClr val="FFFFFF"/>
                  </a:solidFill>
                  <a:latin typeface="Gill Sans Std"/>
                </a:rPr>
                <a:t>Follow up </a:t>
              </a:r>
              <a:r>
                <a:rPr lang="nl-NL" sz="4354" dirty="0" smtClean="0">
                  <a:solidFill>
                    <a:srgbClr val="FFFFFF"/>
                  </a:solidFill>
                  <a:latin typeface="Gill Sans Std"/>
                </a:rPr>
                <a:t>– LVAD / HTX</a:t>
              </a:r>
              <a:endParaRPr lang="nl-NL" sz="4354" dirty="0">
                <a:solidFill>
                  <a:srgbClr val="FFFFFF"/>
                </a:solidFill>
                <a:latin typeface="Gill Sans Std"/>
              </a:endParaRPr>
            </a:p>
          </p:txBody>
        </p:sp>
      </p:grpSp>
      <p:sp>
        <p:nvSpPr>
          <p:cNvPr id="7" name="Ovaal 6"/>
          <p:cNvSpPr/>
          <p:nvPr/>
        </p:nvSpPr>
        <p:spPr>
          <a:xfrm>
            <a:off x="2098753" y="722347"/>
            <a:ext cx="1012231" cy="101223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9077" y="1897181"/>
            <a:ext cx="5690350" cy="4960819"/>
          </a:xfrm>
          <a:prstGeom prst="rect">
            <a:avLst/>
          </a:prstGeom>
        </p:spPr>
      </p:pic>
      <p:pic>
        <p:nvPicPr>
          <p:cNvPr id="9" name="Audiobesta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69374392"/>
      </p:ext>
    </p:extLst>
  </p:cSld>
  <p:clrMapOvr>
    <a:masterClrMapping/>
  </p:clrMapOvr>
  <mc:AlternateContent xmlns:mc="http://schemas.openxmlformats.org/markup-compatibility/2006">
    <mc:Choice xmlns:p14="http://schemas.microsoft.com/office/powerpoint/2010/main" Requires="p14">
      <p:transition spd="slow" p14:dur="2000" advTm="25928"/>
    </mc:Choice>
    <mc:Fallback>
      <p:transition spd="slow" advTm="2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33953" y="1384664"/>
            <a:ext cx="10248086" cy="4721736"/>
          </a:xfrm>
        </p:spPr>
        <p:txBody>
          <a:bodyPr/>
          <a:lstStyle/>
          <a:p>
            <a:pPr marL="0" indent="0">
              <a:buNone/>
            </a:pPr>
            <a:endParaRPr lang="nl-BE" dirty="0" smtClean="0"/>
          </a:p>
          <a:p>
            <a:endParaRPr lang="nl-BE" dirty="0"/>
          </a:p>
        </p:txBody>
      </p:sp>
      <p:grpSp>
        <p:nvGrpSpPr>
          <p:cNvPr id="4" name="Groep 3"/>
          <p:cNvGrpSpPr/>
          <p:nvPr/>
        </p:nvGrpSpPr>
        <p:grpSpPr>
          <a:xfrm>
            <a:off x="2604869" y="823569"/>
            <a:ext cx="6878766" cy="809785"/>
            <a:chOff x="619719" y="3124887"/>
            <a:chExt cx="7671950" cy="892825"/>
          </a:xfrm>
          <a:solidFill>
            <a:srgbClr val="00B050"/>
          </a:solidFill>
        </p:grpSpPr>
        <p:sp>
          <p:nvSpPr>
            <p:cNvPr id="5" name="Rechthoek 4"/>
            <p:cNvSpPr/>
            <p:nvPr/>
          </p:nvSpPr>
          <p:spPr>
            <a:xfrm>
              <a:off x="619719" y="3124887"/>
              <a:ext cx="7671950" cy="892825"/>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Tekstvak 5"/>
            <p:cNvSpPr txBox="1"/>
            <p:nvPr/>
          </p:nvSpPr>
          <p:spPr>
            <a:xfrm>
              <a:off x="619719" y="3124887"/>
              <a:ext cx="7671950" cy="8928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2767" tIns="110580" rIns="110580" bIns="110580" numCol="1" spcCol="1270" anchor="ctr" anchorCtr="0">
              <a:noAutofit/>
            </a:bodyPr>
            <a:lstStyle/>
            <a:p>
              <a:pPr defTabSz="1935175" fontAlgn="base">
                <a:lnSpc>
                  <a:spcPct val="90000"/>
                </a:lnSpc>
                <a:spcBef>
                  <a:spcPct val="0"/>
                </a:spcBef>
                <a:spcAft>
                  <a:spcPct val="35000"/>
                </a:spcAft>
              </a:pPr>
              <a:r>
                <a:rPr lang="nl-NL" sz="4354" dirty="0">
                  <a:solidFill>
                    <a:srgbClr val="FFFFFF"/>
                  </a:solidFill>
                  <a:latin typeface="Gill Sans Std"/>
                </a:rPr>
                <a:t>Follow up </a:t>
              </a:r>
              <a:r>
                <a:rPr lang="nl-NL" sz="4354" dirty="0" smtClean="0">
                  <a:solidFill>
                    <a:srgbClr val="FFFFFF"/>
                  </a:solidFill>
                  <a:latin typeface="Gill Sans Std"/>
                </a:rPr>
                <a:t>– LVAD</a:t>
              </a:r>
              <a:endParaRPr lang="nl-NL" sz="4354" dirty="0">
                <a:solidFill>
                  <a:srgbClr val="FFFFFF"/>
                </a:solidFill>
                <a:latin typeface="Gill Sans Std"/>
              </a:endParaRPr>
            </a:p>
          </p:txBody>
        </p:sp>
      </p:grpSp>
      <p:sp>
        <p:nvSpPr>
          <p:cNvPr id="7" name="Ovaal 6"/>
          <p:cNvSpPr/>
          <p:nvPr/>
        </p:nvSpPr>
        <p:spPr>
          <a:xfrm>
            <a:off x="2098753" y="722347"/>
            <a:ext cx="1012231" cy="101223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9" name="liPKnrlduLk"/>
          <p:cNvPicPr>
            <a:picLocks noRot="1" noChangeAspect="1"/>
          </p:cNvPicPr>
          <p:nvPr>
            <a:videoFile r:link="rId1"/>
          </p:nvPr>
        </p:nvPicPr>
        <p:blipFill>
          <a:blip r:embed="rId5"/>
          <a:stretch>
            <a:fillRect/>
          </a:stretch>
        </p:blipFill>
        <p:spPr>
          <a:xfrm>
            <a:off x="1819411" y="1835800"/>
            <a:ext cx="8449681" cy="4752946"/>
          </a:xfrm>
          <a:prstGeom prst="rect">
            <a:avLst/>
          </a:prstGeom>
        </p:spPr>
      </p:pic>
      <p:pic>
        <p:nvPicPr>
          <p:cNvPr id="2" name="Audiobesta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0638584"/>
      </p:ext>
    </p:extLst>
  </p:cSld>
  <p:clrMapOvr>
    <a:masterClrMapping/>
  </p:clrMapOvr>
  <mc:AlternateContent xmlns:mc="http://schemas.openxmlformats.org/markup-compatibility/2006">
    <mc:Choice xmlns:p14="http://schemas.microsoft.com/office/powerpoint/2010/main" Requires="p14">
      <p:transition spd="slow" p14:dur="2000" advTm="4883"/>
    </mc:Choice>
    <mc:Fallback>
      <p:transition spd="slow" advTm="4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333953" y="1384664"/>
            <a:ext cx="5040721" cy="4721736"/>
          </a:xfrm>
        </p:spPr>
        <p:txBody>
          <a:bodyPr/>
          <a:lstStyle/>
          <a:p>
            <a:pPr marL="0" indent="0">
              <a:buNone/>
            </a:pPr>
            <a:endParaRPr lang="nl-BE" dirty="0" smtClean="0"/>
          </a:p>
          <a:p>
            <a:r>
              <a:rPr lang="nl-BE" dirty="0" smtClean="0"/>
              <a:t>Ingreep waarbij het terminaal zieke hart wordt vervangen door het gezonde hart van een donor.</a:t>
            </a:r>
            <a:endParaRPr lang="nl-BE" dirty="0"/>
          </a:p>
        </p:txBody>
      </p:sp>
      <p:grpSp>
        <p:nvGrpSpPr>
          <p:cNvPr id="4" name="Groep 3"/>
          <p:cNvGrpSpPr/>
          <p:nvPr/>
        </p:nvGrpSpPr>
        <p:grpSpPr>
          <a:xfrm>
            <a:off x="2604869" y="823569"/>
            <a:ext cx="6878766" cy="809785"/>
            <a:chOff x="619719" y="3124887"/>
            <a:chExt cx="7671950" cy="892825"/>
          </a:xfrm>
          <a:solidFill>
            <a:srgbClr val="00B050"/>
          </a:solidFill>
        </p:grpSpPr>
        <p:sp>
          <p:nvSpPr>
            <p:cNvPr id="5" name="Rechthoek 4"/>
            <p:cNvSpPr/>
            <p:nvPr/>
          </p:nvSpPr>
          <p:spPr>
            <a:xfrm>
              <a:off x="619719" y="3124887"/>
              <a:ext cx="7671950" cy="892825"/>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Tekstvak 5"/>
            <p:cNvSpPr txBox="1"/>
            <p:nvPr/>
          </p:nvSpPr>
          <p:spPr>
            <a:xfrm>
              <a:off x="619719" y="3124887"/>
              <a:ext cx="7671950" cy="89282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2767" tIns="110580" rIns="110580" bIns="110580" numCol="1" spcCol="1270" anchor="ctr" anchorCtr="0">
              <a:noAutofit/>
            </a:bodyPr>
            <a:lstStyle/>
            <a:p>
              <a:pPr defTabSz="1935175" fontAlgn="base">
                <a:lnSpc>
                  <a:spcPct val="90000"/>
                </a:lnSpc>
                <a:spcBef>
                  <a:spcPct val="0"/>
                </a:spcBef>
                <a:spcAft>
                  <a:spcPct val="35000"/>
                </a:spcAft>
              </a:pPr>
              <a:r>
                <a:rPr lang="nl-NL" sz="4354" dirty="0">
                  <a:solidFill>
                    <a:srgbClr val="FFFFFF"/>
                  </a:solidFill>
                  <a:latin typeface="Gill Sans Std"/>
                </a:rPr>
                <a:t>Follow up </a:t>
              </a:r>
              <a:r>
                <a:rPr lang="nl-NL" sz="4354" dirty="0" smtClean="0">
                  <a:solidFill>
                    <a:srgbClr val="FFFFFF"/>
                  </a:solidFill>
                  <a:latin typeface="Gill Sans Std"/>
                </a:rPr>
                <a:t>–  HTX</a:t>
              </a:r>
              <a:endParaRPr lang="nl-NL" sz="4354" dirty="0">
                <a:solidFill>
                  <a:srgbClr val="FFFFFF"/>
                </a:solidFill>
                <a:latin typeface="Gill Sans Std"/>
              </a:endParaRPr>
            </a:p>
          </p:txBody>
        </p:sp>
      </p:grpSp>
      <p:sp>
        <p:nvSpPr>
          <p:cNvPr id="7" name="Ovaal 6"/>
          <p:cNvSpPr/>
          <p:nvPr/>
        </p:nvSpPr>
        <p:spPr>
          <a:xfrm>
            <a:off x="2098753" y="722347"/>
            <a:ext cx="1012231" cy="1012231"/>
          </a:xfrm>
          <a:prstGeom prst="ellipse">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9" name="Afbeelding 8"/>
          <p:cNvPicPr>
            <a:picLocks noChangeAspect="1"/>
          </p:cNvPicPr>
          <p:nvPr/>
        </p:nvPicPr>
        <p:blipFill>
          <a:blip r:embed="rId4"/>
          <a:stretch>
            <a:fillRect/>
          </a:stretch>
        </p:blipFill>
        <p:spPr>
          <a:xfrm>
            <a:off x="6096000" y="1959428"/>
            <a:ext cx="5491644" cy="4271100"/>
          </a:xfrm>
          <a:prstGeom prst="rect">
            <a:avLst/>
          </a:prstGeom>
        </p:spPr>
      </p:pic>
      <p:sp>
        <p:nvSpPr>
          <p:cNvPr id="10" name="Rechthoek 9"/>
          <p:cNvSpPr/>
          <p:nvPr/>
        </p:nvSpPr>
        <p:spPr>
          <a:xfrm>
            <a:off x="7827463" y="3278778"/>
            <a:ext cx="2309313" cy="1384995"/>
          </a:xfrm>
          <a:prstGeom prst="rect">
            <a:avLst/>
          </a:prstGeom>
        </p:spPr>
        <p:txBody>
          <a:bodyPr wrap="square">
            <a:spAutoFit/>
          </a:bodyPr>
          <a:lstStyle/>
          <a:p>
            <a:pPr algn="ctr"/>
            <a:r>
              <a:rPr lang="nl-BE" sz="2800" b="1" dirty="0">
                <a:solidFill>
                  <a:srgbClr val="FFFFFF"/>
                </a:solidFill>
                <a:latin typeface="GarageGothic-Bold"/>
              </a:rPr>
              <a:t>HET ULTIEME</a:t>
            </a:r>
          </a:p>
          <a:p>
            <a:pPr algn="ctr"/>
            <a:r>
              <a:rPr lang="nl-BE" sz="2800" b="1" dirty="0">
                <a:solidFill>
                  <a:srgbClr val="FFFFFF"/>
                </a:solidFill>
                <a:latin typeface="GarageGothic-Bold"/>
              </a:rPr>
              <a:t>GESCHENK</a:t>
            </a:r>
            <a:endParaRPr lang="nl-BE" sz="2800" dirty="0"/>
          </a:p>
        </p:txBody>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83438681"/>
      </p:ext>
    </p:extLst>
  </p:cSld>
  <p:clrMapOvr>
    <a:masterClrMapping/>
  </p:clrMapOvr>
  <mc:AlternateContent xmlns:mc="http://schemas.openxmlformats.org/markup-compatibility/2006">
    <mc:Choice xmlns:p14="http://schemas.microsoft.com/office/powerpoint/2010/main" Requires="p14">
      <p:transition spd="slow" p14:dur="2000" advTm="38841"/>
    </mc:Choice>
    <mc:Fallback>
      <p:transition spd="slow" advTm="3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Inhoud </a:t>
            </a:r>
            <a:endParaRPr lang="nl-BE" dirty="0"/>
          </a:p>
        </p:txBody>
      </p:sp>
      <p:graphicFrame>
        <p:nvGraphicFramePr>
          <p:cNvPr id="6" name="Tijdelijke aanduiding voor inhoud 5"/>
          <p:cNvGraphicFramePr>
            <a:graphicFrameLocks noGrp="1"/>
          </p:cNvGraphicFramePr>
          <p:nvPr>
            <p:ph sz="half" idx="1"/>
            <p:extLst>
              <p:ext uri="{D42A27DB-BD31-4B8C-83A1-F6EECF244321}">
                <p14:modId xmlns:p14="http://schemas.microsoft.com/office/powerpoint/2010/main" val="2683137959"/>
              </p:ext>
            </p:extLst>
          </p:nvPr>
        </p:nvGraphicFramePr>
        <p:xfrm>
          <a:off x="1333499" y="2055813"/>
          <a:ext cx="10248539" cy="4051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43</a:t>
            </a:fld>
            <a:endParaRPr lang="nl-BE">
              <a:solidFill>
                <a:srgbClr val="FFFFFF"/>
              </a:solidFill>
            </a:endParaRPr>
          </a:p>
        </p:txBody>
      </p:sp>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9463112"/>
      </p:ext>
    </p:extLst>
  </p:cSld>
  <p:clrMapOvr>
    <a:masterClrMapping/>
  </p:clrMapOvr>
  <mc:AlternateContent xmlns:mc="http://schemas.openxmlformats.org/markup-compatibility/2006">
    <mc:Choice xmlns:p14="http://schemas.microsoft.com/office/powerpoint/2010/main" Requires="p14">
      <p:transition spd="slow" p14:dur="2000" advTm="7974"/>
    </mc:Choice>
    <mc:Fallback>
      <p:transition spd="slow" advTm="7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773426228"/>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jdelijke aanduiding voor inhoud 2"/>
          <p:cNvSpPr>
            <a:spLocks noGrp="1"/>
          </p:cNvSpPr>
          <p:nvPr>
            <p:ph idx="1"/>
          </p:nvPr>
        </p:nvSpPr>
        <p:spPr>
          <a:xfrm>
            <a:off x="1373142" y="2395738"/>
            <a:ext cx="10248086" cy="4050295"/>
          </a:xfrm>
        </p:spPr>
        <p:txBody>
          <a:bodyPr/>
          <a:lstStyle/>
          <a:p>
            <a:pPr marL="0" indent="0">
              <a:buNone/>
            </a:pPr>
            <a:r>
              <a:rPr lang="nl-BE" sz="2902" dirty="0"/>
              <a:t>Minstens 2 van de volgende risicofactoren:</a:t>
            </a:r>
          </a:p>
          <a:p>
            <a:pPr>
              <a:buFont typeface="Arial" panose="020B0604020202020204" pitchFamily="34" charset="0"/>
              <a:buChar char="•"/>
            </a:pPr>
            <a:r>
              <a:rPr lang="nl-BE" sz="1909" dirty="0"/>
              <a:t>75+</a:t>
            </a:r>
          </a:p>
          <a:p>
            <a:pPr>
              <a:buFont typeface="Arial" panose="020B0604020202020204" pitchFamily="34" charset="0"/>
              <a:buChar char="•"/>
            </a:pPr>
            <a:r>
              <a:rPr lang="nl-BE" sz="1909" dirty="0"/>
              <a:t>Hoge diuretica nood – hoge dosis bij ontslag</a:t>
            </a:r>
          </a:p>
          <a:p>
            <a:pPr>
              <a:buFont typeface="Arial" panose="020B0604020202020204" pitchFamily="34" charset="0"/>
              <a:buChar char="•"/>
            </a:pPr>
            <a:r>
              <a:rPr lang="nl-BE" sz="1909" dirty="0"/>
              <a:t>Ernstige NI (</a:t>
            </a:r>
            <a:r>
              <a:rPr lang="nl-BE" sz="1909" dirty="0" err="1"/>
              <a:t>eGFR</a:t>
            </a:r>
            <a:r>
              <a:rPr lang="nl-BE" sz="1909" dirty="0"/>
              <a:t>&lt;45) of ANI tijdens opname</a:t>
            </a:r>
          </a:p>
          <a:p>
            <a:pPr>
              <a:buFont typeface="Arial" panose="020B0604020202020204" pitchFamily="34" charset="0"/>
              <a:buChar char="•"/>
            </a:pPr>
            <a:r>
              <a:rPr lang="nl-BE" sz="1909" dirty="0"/>
              <a:t>Opname gehad in laatste 6 maand voor </a:t>
            </a:r>
            <a:r>
              <a:rPr lang="nl-BE" sz="1909" dirty="0" err="1"/>
              <a:t>current</a:t>
            </a:r>
            <a:r>
              <a:rPr lang="nl-BE" sz="1909" dirty="0"/>
              <a:t> event</a:t>
            </a:r>
          </a:p>
          <a:p>
            <a:pPr>
              <a:buFont typeface="Arial" panose="020B0604020202020204" pitchFamily="34" charset="0"/>
              <a:buChar char="•"/>
            </a:pPr>
            <a:r>
              <a:rPr lang="nl-BE" sz="1909" dirty="0"/>
              <a:t>NYHA III bij ontslag of niet te corrigeren overvulling</a:t>
            </a:r>
          </a:p>
          <a:p>
            <a:pPr>
              <a:buFont typeface="Arial" panose="020B0604020202020204" pitchFamily="34" charset="0"/>
              <a:buChar char="•"/>
            </a:pPr>
            <a:r>
              <a:rPr lang="nl-BE" sz="1909" dirty="0"/>
              <a:t>Geriatrisch profiel met valrisico</a:t>
            </a:r>
          </a:p>
          <a:p>
            <a:pPr>
              <a:buFont typeface="Arial" panose="020B0604020202020204" pitchFamily="34" charset="0"/>
              <a:buChar char="•"/>
            </a:pPr>
            <a:r>
              <a:rPr lang="nl-BE" sz="1909" dirty="0"/>
              <a:t>COPD-opname het voorbije jaar</a:t>
            </a:r>
          </a:p>
          <a:p>
            <a:pPr>
              <a:buFont typeface="Arial" panose="020B0604020202020204" pitchFamily="34" charset="0"/>
              <a:buChar char="•"/>
            </a:pPr>
            <a:r>
              <a:rPr lang="nl-BE" sz="1909" dirty="0"/>
              <a:t>Gebrek aan motivatie, ziekte inzicht, compliantie</a:t>
            </a:r>
          </a:p>
          <a:p>
            <a:pPr>
              <a:buFont typeface="Arial" panose="020B0604020202020204" pitchFamily="34" charset="0"/>
              <a:buChar char="•"/>
            </a:pPr>
            <a:r>
              <a:rPr lang="nl-BE" sz="1909" dirty="0"/>
              <a:t>Weigering om therapie te volgen</a:t>
            </a:r>
          </a:p>
          <a:p>
            <a:pPr>
              <a:buFont typeface="Arial" panose="020B0604020202020204" pitchFamily="34" charset="0"/>
              <a:buChar char="•"/>
            </a:pPr>
            <a:r>
              <a:rPr lang="nl-BE" sz="1909" dirty="0"/>
              <a:t>Onmogelijkheid (financieel) om therapie te volgen</a:t>
            </a:r>
          </a:p>
          <a:p>
            <a:pPr marL="0" indent="0">
              <a:buNone/>
            </a:pPr>
            <a:endParaRPr lang="nl-BE" dirty="0"/>
          </a:p>
        </p:txBody>
      </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3891170"/>
      </p:ext>
    </p:extLst>
  </p:cSld>
  <p:clrMapOvr>
    <a:masterClrMapping/>
  </p:clrMapOvr>
  <mc:AlternateContent xmlns:mc="http://schemas.openxmlformats.org/markup-compatibility/2006">
    <mc:Choice xmlns:p14="http://schemas.microsoft.com/office/powerpoint/2010/main" Requires="p14">
      <p:transition spd="slow" p14:dur="2000" advTm="78019"/>
    </mc:Choice>
    <mc:Fallback>
      <p:transition spd="slow" advTm="78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Inhoud </a:t>
            </a:r>
            <a:endParaRPr lang="nl-BE" dirty="0"/>
          </a:p>
        </p:txBody>
      </p:sp>
      <p:graphicFrame>
        <p:nvGraphicFramePr>
          <p:cNvPr id="6" name="Tijdelijke aanduiding voor inhoud 5"/>
          <p:cNvGraphicFramePr>
            <a:graphicFrameLocks noGrp="1"/>
          </p:cNvGraphicFramePr>
          <p:nvPr>
            <p:ph sz="half" idx="1"/>
            <p:extLst>
              <p:ext uri="{D42A27DB-BD31-4B8C-83A1-F6EECF244321}">
                <p14:modId xmlns:p14="http://schemas.microsoft.com/office/powerpoint/2010/main" val="4051152040"/>
              </p:ext>
            </p:extLst>
          </p:nvPr>
        </p:nvGraphicFramePr>
        <p:xfrm>
          <a:off x="1333499" y="2055813"/>
          <a:ext cx="10248539" cy="4051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45</a:t>
            </a:fld>
            <a:endParaRPr lang="nl-BE">
              <a:solidFill>
                <a:srgbClr val="FFFFFF"/>
              </a:solidFill>
            </a:endParaRPr>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605491"/>
      </p:ext>
    </p:extLst>
  </p:cSld>
  <p:clrMapOvr>
    <a:masterClrMapping/>
  </p:clrMapOvr>
  <mc:AlternateContent xmlns:mc="http://schemas.openxmlformats.org/markup-compatibility/2006">
    <mc:Choice xmlns:p14="http://schemas.microsoft.com/office/powerpoint/2010/main" Requires="p14">
      <p:transition spd="slow" p14:dur="2000" advTm="5674"/>
    </mc:Choice>
    <mc:Fallback>
      <p:transition spd="slow" advTm="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792238059"/>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Tijdelijke aanduiding voor inhoud 10"/>
          <p:cNvGraphicFramePr>
            <a:graphicFrameLocks/>
          </p:cNvGraphicFramePr>
          <p:nvPr>
            <p:extLst>
              <p:ext uri="{D42A27DB-BD31-4B8C-83A1-F6EECF244321}">
                <p14:modId xmlns:p14="http://schemas.microsoft.com/office/powerpoint/2010/main" val="502523540"/>
              </p:ext>
            </p:extLst>
          </p:nvPr>
        </p:nvGraphicFramePr>
        <p:xfrm>
          <a:off x="2307759" y="2057477"/>
          <a:ext cx="8152424" cy="40502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500930"/>
      </p:ext>
    </p:extLst>
  </p:cSld>
  <p:clrMapOvr>
    <a:masterClrMapping/>
  </p:clrMapOvr>
  <mc:AlternateContent xmlns:mc="http://schemas.openxmlformats.org/markup-compatibility/2006">
    <mc:Choice xmlns:p14="http://schemas.microsoft.com/office/powerpoint/2010/main" Requires="p14">
      <p:transition spd="slow" p14:dur="2000" advTm="16232"/>
    </mc:Choice>
    <mc:Fallback>
      <p:transition spd="slow" advTm="1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464582" y="3931920"/>
            <a:ext cx="5037163" cy="1782593"/>
          </a:xfrm>
        </p:spPr>
        <p:txBody>
          <a:bodyPr/>
          <a:lstStyle/>
          <a:p>
            <a:r>
              <a:rPr lang="nl-BE" sz="2800" dirty="0" err="1"/>
              <a:t>e</a:t>
            </a:r>
            <a:r>
              <a:rPr lang="nl-BE" sz="2800" dirty="0" err="1" smtClean="0"/>
              <a:t>duceren</a:t>
            </a:r>
            <a:endParaRPr lang="nl-BE" sz="2800" dirty="0"/>
          </a:p>
          <a:p>
            <a:r>
              <a:rPr lang="nl-BE" sz="2800" dirty="0"/>
              <a:t>s</a:t>
            </a:r>
            <a:r>
              <a:rPr lang="nl-BE" sz="2800" dirty="0" smtClean="0"/>
              <a:t>timuleren/motiveren </a:t>
            </a:r>
            <a:endParaRPr lang="nl-BE" sz="2800" dirty="0"/>
          </a:p>
          <a:p>
            <a:r>
              <a:rPr lang="nl-BE" sz="2800" dirty="0"/>
              <a:t>o</a:t>
            </a:r>
            <a:r>
              <a:rPr lang="nl-BE" sz="2800" dirty="0" smtClean="0"/>
              <a:t>pvolgen</a:t>
            </a:r>
            <a:endParaRPr lang="nl-BE" sz="2800" dirty="0"/>
          </a:p>
        </p:txBody>
      </p:sp>
      <p:graphicFrame>
        <p:nvGraphicFramePr>
          <p:cNvPr id="5" name="Diagram 4"/>
          <p:cNvGraphicFramePr/>
          <p:nvPr>
            <p:extLst>
              <p:ext uri="{D42A27DB-BD31-4B8C-83A1-F6EECF244321}">
                <p14:modId xmlns:p14="http://schemas.microsoft.com/office/powerpoint/2010/main" val="4246671650"/>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ep 5"/>
          <p:cNvGrpSpPr/>
          <p:nvPr/>
        </p:nvGrpSpPr>
        <p:grpSpPr>
          <a:xfrm>
            <a:off x="2634536" y="2382801"/>
            <a:ext cx="2909873" cy="1163949"/>
            <a:chOff x="2633" y="1591164"/>
            <a:chExt cx="3208270" cy="1283308"/>
          </a:xfrm>
        </p:grpSpPr>
        <p:sp>
          <p:nvSpPr>
            <p:cNvPr id="7" name="Punthaak 6"/>
            <p:cNvSpPr/>
            <p:nvPr/>
          </p:nvSpPr>
          <p:spPr>
            <a:xfrm>
              <a:off x="2633" y="1591164"/>
              <a:ext cx="3208270" cy="1283308"/>
            </a:xfrm>
            <a:prstGeom prst="chevron">
              <a:avLst/>
            </a:prstGeom>
            <a:solidFill>
              <a:srgbClr val="0070C0"/>
            </a:solidFill>
          </p:spPr>
          <p:style>
            <a:lnRef idx="0">
              <a:schemeClr val="accent1"/>
            </a:lnRef>
            <a:fillRef idx="3">
              <a:schemeClr val="accent1"/>
            </a:fillRef>
            <a:effectRef idx="3">
              <a:schemeClr val="accent1"/>
            </a:effectRef>
            <a:fontRef idx="minor">
              <a:schemeClr val="lt1"/>
            </a:fontRef>
          </p:style>
        </p:sp>
        <p:sp>
          <p:nvSpPr>
            <p:cNvPr id="8" name="Punthaak 4"/>
            <p:cNvSpPr txBox="1"/>
            <p:nvPr/>
          </p:nvSpPr>
          <p:spPr>
            <a:xfrm>
              <a:off x="644287" y="1591164"/>
              <a:ext cx="1924962" cy="12833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312" tIns="21771" rIns="21771" bIns="21771" numCol="1" spcCol="1270" anchor="ctr" anchorCtr="0">
              <a:noAutofit/>
            </a:bodyPr>
            <a:lstStyle/>
            <a:p>
              <a:pPr algn="ctr" defTabSz="725691" fontAlgn="base">
                <a:lnSpc>
                  <a:spcPct val="90000"/>
                </a:lnSpc>
                <a:spcBef>
                  <a:spcPct val="0"/>
                </a:spcBef>
                <a:spcAft>
                  <a:spcPct val="35000"/>
                </a:spcAft>
              </a:pPr>
              <a:r>
                <a:rPr lang="nl-NL" sz="1633" b="1" dirty="0">
                  <a:solidFill>
                    <a:srgbClr val="FFFFFF"/>
                  </a:solidFill>
                  <a:latin typeface="Gill Sans Std"/>
                </a:rPr>
                <a:t>coachfunctie</a:t>
              </a:r>
              <a:r>
                <a:rPr lang="nl-NL" sz="1633" dirty="0">
                  <a:solidFill>
                    <a:srgbClr val="FFFFFF"/>
                  </a:solidFill>
                  <a:latin typeface="Gill Sans Std"/>
                </a:rPr>
                <a:t> </a:t>
              </a:r>
            </a:p>
          </p:txBody>
        </p:sp>
      </p:gr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44472044"/>
      </p:ext>
    </p:extLst>
  </p:cSld>
  <p:clrMapOvr>
    <a:masterClrMapping/>
  </p:clrMapOvr>
  <mc:AlternateContent xmlns:mc="http://schemas.openxmlformats.org/markup-compatibility/2006">
    <mc:Choice xmlns:p14="http://schemas.microsoft.com/office/powerpoint/2010/main" Requires="p14">
      <p:transition spd="slow" p14:dur="2000" advTm="45434"/>
    </mc:Choice>
    <mc:Fallback>
      <p:transition spd="slow" advTm="4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570890" y="4049486"/>
            <a:ext cx="5037163" cy="1547462"/>
          </a:xfrm>
        </p:spPr>
        <p:txBody>
          <a:bodyPr/>
          <a:lstStyle/>
          <a:p>
            <a:r>
              <a:rPr lang="nl-BE" sz="2800" dirty="0"/>
              <a:t>z</a:t>
            </a:r>
            <a:r>
              <a:rPr lang="nl-BE" sz="2800" dirty="0" smtClean="0"/>
              <a:t>iekte-inzicht </a:t>
            </a:r>
            <a:r>
              <a:rPr lang="nl-BE" sz="2800" dirty="0"/>
              <a:t>hebben</a:t>
            </a:r>
          </a:p>
          <a:p>
            <a:r>
              <a:rPr lang="nl-BE" sz="2800" dirty="0"/>
              <a:t>h</a:t>
            </a:r>
            <a:r>
              <a:rPr lang="nl-BE" sz="2800" dirty="0" smtClean="0"/>
              <a:t>erkennen </a:t>
            </a:r>
            <a:r>
              <a:rPr lang="nl-BE" sz="2800" dirty="0"/>
              <a:t>alarmsymptomen</a:t>
            </a:r>
          </a:p>
          <a:p>
            <a:r>
              <a:rPr lang="nl-BE" sz="2800" dirty="0"/>
              <a:t>r</a:t>
            </a:r>
            <a:r>
              <a:rPr lang="nl-BE" sz="2800" dirty="0" smtClean="0"/>
              <a:t>egelmatige </a:t>
            </a:r>
            <a:r>
              <a:rPr lang="nl-BE" sz="2800" dirty="0"/>
              <a:t>controle</a:t>
            </a:r>
          </a:p>
          <a:p>
            <a:endParaRPr lang="nl-BE" dirty="0" smtClean="0"/>
          </a:p>
        </p:txBody>
      </p:sp>
      <p:graphicFrame>
        <p:nvGraphicFramePr>
          <p:cNvPr id="5" name="Diagram 4"/>
          <p:cNvGraphicFramePr/>
          <p:nvPr>
            <p:extLst>
              <p:ext uri="{D42A27DB-BD31-4B8C-83A1-F6EECF244321}">
                <p14:modId xmlns:p14="http://schemas.microsoft.com/office/powerpoint/2010/main" val="1983617654"/>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 name="Groep 3"/>
          <p:cNvGrpSpPr/>
          <p:nvPr/>
        </p:nvGrpSpPr>
        <p:grpSpPr>
          <a:xfrm>
            <a:off x="2634536" y="2369737"/>
            <a:ext cx="2909873" cy="1163949"/>
            <a:chOff x="2890077" y="1591164"/>
            <a:chExt cx="3208270" cy="1283308"/>
          </a:xfrm>
        </p:grpSpPr>
        <p:sp>
          <p:nvSpPr>
            <p:cNvPr id="6" name="Punthaak 5"/>
            <p:cNvSpPr/>
            <p:nvPr/>
          </p:nvSpPr>
          <p:spPr>
            <a:xfrm>
              <a:off x="2890077" y="1591164"/>
              <a:ext cx="3208270" cy="1283308"/>
            </a:xfrm>
            <a:prstGeom prst="chevron">
              <a:avLst/>
            </a:prstGeom>
            <a:solidFill>
              <a:srgbClr val="00B0F0"/>
            </a:solidFill>
          </p:spPr>
          <p:style>
            <a:lnRef idx="0">
              <a:schemeClr val="accent1"/>
            </a:lnRef>
            <a:fillRef idx="3">
              <a:schemeClr val="accent1"/>
            </a:fillRef>
            <a:effectRef idx="3">
              <a:schemeClr val="accent1"/>
            </a:effectRef>
            <a:fontRef idx="minor">
              <a:schemeClr val="lt1"/>
            </a:fontRef>
          </p:style>
        </p:sp>
        <p:sp>
          <p:nvSpPr>
            <p:cNvPr id="7" name="Punthaak 4"/>
            <p:cNvSpPr txBox="1"/>
            <p:nvPr/>
          </p:nvSpPr>
          <p:spPr>
            <a:xfrm>
              <a:off x="3531731" y="1591164"/>
              <a:ext cx="1924962" cy="12833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312" tIns="21771" rIns="21771" bIns="21771" numCol="1" spcCol="1270" anchor="ctr" anchorCtr="0">
              <a:noAutofit/>
            </a:bodyPr>
            <a:lstStyle/>
            <a:p>
              <a:pPr algn="ctr" defTabSz="725691" fontAlgn="base">
                <a:lnSpc>
                  <a:spcPct val="90000"/>
                </a:lnSpc>
                <a:spcBef>
                  <a:spcPct val="0"/>
                </a:spcBef>
                <a:spcAft>
                  <a:spcPct val="35000"/>
                </a:spcAft>
              </a:pPr>
              <a:r>
                <a:rPr lang="nl-NL" sz="1633" b="1" dirty="0">
                  <a:solidFill>
                    <a:srgbClr val="FFFFFF"/>
                  </a:solidFill>
                  <a:latin typeface="Gill Sans Std"/>
                </a:rPr>
                <a:t>zelfmanagement</a:t>
              </a:r>
            </a:p>
          </p:txBody>
        </p:sp>
      </p:gr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0634314"/>
      </p:ext>
    </p:extLst>
  </p:cSld>
  <p:clrMapOvr>
    <a:masterClrMapping/>
  </p:clrMapOvr>
  <mc:AlternateContent xmlns:mc="http://schemas.openxmlformats.org/markup-compatibility/2006">
    <mc:Choice xmlns:p14="http://schemas.microsoft.com/office/powerpoint/2010/main" Requires="p14">
      <p:transition spd="slow" p14:dur="2000" advTm="37435"/>
    </mc:Choice>
    <mc:Fallback>
      <p:transition spd="slow" advTm="37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1373142" y="3648698"/>
            <a:ext cx="9612721" cy="1547462"/>
          </a:xfrm>
        </p:spPr>
        <p:txBody>
          <a:bodyPr/>
          <a:lstStyle/>
          <a:p>
            <a:r>
              <a:rPr lang="nl-BE" sz="2800" dirty="0"/>
              <a:t>t</a:t>
            </a:r>
            <a:r>
              <a:rPr lang="nl-BE" sz="2800" dirty="0" smtClean="0"/>
              <a:t>herapietrouw </a:t>
            </a:r>
            <a:r>
              <a:rPr lang="nl-BE" sz="2800" dirty="0"/>
              <a:t>bevorderen</a:t>
            </a:r>
          </a:p>
          <a:p>
            <a:r>
              <a:rPr lang="nl-BE" sz="2800" dirty="0"/>
              <a:t>p</a:t>
            </a:r>
            <a:r>
              <a:rPr lang="nl-BE" sz="2800" dirty="0" smtClean="0"/>
              <a:t>rogressie </a:t>
            </a:r>
            <a:r>
              <a:rPr lang="nl-BE" sz="2800" dirty="0"/>
              <a:t>hartfalen voorkomen</a:t>
            </a:r>
          </a:p>
          <a:p>
            <a:r>
              <a:rPr lang="nl-BE" sz="2800" dirty="0"/>
              <a:t>l</a:t>
            </a:r>
            <a:r>
              <a:rPr lang="nl-BE" sz="2800" dirty="0" smtClean="0"/>
              <a:t>evenskwaliteit </a:t>
            </a:r>
            <a:r>
              <a:rPr lang="nl-BE" sz="2800" dirty="0"/>
              <a:t>behouden/verbeteren</a:t>
            </a:r>
          </a:p>
          <a:p>
            <a:r>
              <a:rPr lang="nl-BE" sz="2800" dirty="0"/>
              <a:t>h</a:t>
            </a:r>
            <a:r>
              <a:rPr lang="nl-BE" sz="2800" dirty="0" smtClean="0"/>
              <a:t>eropnames </a:t>
            </a:r>
            <a:r>
              <a:rPr lang="nl-BE" sz="2800" dirty="0"/>
              <a:t>beperken/voorkomen</a:t>
            </a:r>
          </a:p>
          <a:p>
            <a:r>
              <a:rPr lang="nl-BE" sz="2800" dirty="0"/>
              <a:t>o</a:t>
            </a:r>
            <a:r>
              <a:rPr lang="nl-BE" sz="2800" dirty="0" smtClean="0"/>
              <a:t>verlevingskansen </a:t>
            </a:r>
            <a:r>
              <a:rPr lang="nl-BE" sz="2800" dirty="0"/>
              <a:t>verbeteren</a:t>
            </a:r>
          </a:p>
          <a:p>
            <a:endParaRPr lang="nl-BE" dirty="0" smtClean="0"/>
          </a:p>
        </p:txBody>
      </p:sp>
      <p:graphicFrame>
        <p:nvGraphicFramePr>
          <p:cNvPr id="5" name="Diagram 4"/>
          <p:cNvGraphicFramePr/>
          <p:nvPr>
            <p:extLst>
              <p:ext uri="{D42A27DB-BD31-4B8C-83A1-F6EECF244321}">
                <p14:modId xmlns:p14="http://schemas.microsoft.com/office/powerpoint/2010/main" val="2886890292"/>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6" name="Groep 5"/>
          <p:cNvGrpSpPr/>
          <p:nvPr/>
        </p:nvGrpSpPr>
        <p:grpSpPr>
          <a:xfrm>
            <a:off x="2634536" y="2369742"/>
            <a:ext cx="2909873" cy="1163949"/>
            <a:chOff x="5777520" y="1591164"/>
            <a:chExt cx="3208270" cy="1283308"/>
          </a:xfrm>
        </p:grpSpPr>
        <p:sp>
          <p:nvSpPr>
            <p:cNvPr id="7" name="Punthaak 6"/>
            <p:cNvSpPr/>
            <p:nvPr/>
          </p:nvSpPr>
          <p:spPr>
            <a:xfrm>
              <a:off x="5777520" y="1591164"/>
              <a:ext cx="3208270" cy="1283308"/>
            </a:xfrm>
            <a:prstGeom prst="chevron">
              <a:avLst/>
            </a:prstGeom>
            <a:solidFill>
              <a:srgbClr val="92D050"/>
            </a:solidFill>
          </p:spPr>
          <p:style>
            <a:lnRef idx="0">
              <a:schemeClr val="accent1"/>
            </a:lnRef>
            <a:fillRef idx="3">
              <a:schemeClr val="accent1"/>
            </a:fillRef>
            <a:effectRef idx="3">
              <a:schemeClr val="accent1"/>
            </a:effectRef>
            <a:fontRef idx="minor">
              <a:schemeClr val="lt1"/>
            </a:fontRef>
          </p:style>
        </p:sp>
        <p:sp>
          <p:nvSpPr>
            <p:cNvPr id="8" name="Punthaak 4"/>
            <p:cNvSpPr txBox="1"/>
            <p:nvPr/>
          </p:nvSpPr>
          <p:spPr>
            <a:xfrm>
              <a:off x="6419174" y="1591164"/>
              <a:ext cx="1924962" cy="12833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5312" tIns="21771" rIns="21771" bIns="21771" numCol="1" spcCol="1270" anchor="ctr" anchorCtr="0">
              <a:noAutofit/>
            </a:bodyPr>
            <a:lstStyle/>
            <a:p>
              <a:pPr algn="ctr" defTabSz="725691" fontAlgn="base">
                <a:lnSpc>
                  <a:spcPct val="90000"/>
                </a:lnSpc>
                <a:spcBef>
                  <a:spcPct val="0"/>
                </a:spcBef>
                <a:spcAft>
                  <a:spcPct val="35000"/>
                </a:spcAft>
              </a:pPr>
              <a:r>
                <a:rPr lang="nl-NL" sz="1633" b="1" dirty="0">
                  <a:solidFill>
                    <a:srgbClr val="FFFFFF"/>
                  </a:solidFill>
                  <a:latin typeface="Gill Sans Std"/>
                </a:rPr>
                <a:t>DOEL</a:t>
              </a:r>
            </a:p>
          </p:txBody>
        </p:sp>
      </p:grpSp>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0179336"/>
      </p:ext>
    </p:extLst>
  </p:cSld>
  <p:clrMapOvr>
    <a:masterClrMapping/>
  </p:clrMapOvr>
  <mc:AlternateContent xmlns:mc="http://schemas.openxmlformats.org/markup-compatibility/2006">
    <mc:Choice xmlns:p14="http://schemas.microsoft.com/office/powerpoint/2010/main" Requires="p14">
      <p:transition spd="slow" p14:dur="2000" advTm="43017"/>
    </mc:Choice>
    <mc:Fallback>
      <p:transition spd="slow" advTm="4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7069" y="261317"/>
            <a:ext cx="6087374" cy="1143000"/>
          </a:xfrm>
        </p:spPr>
        <p:txBody>
          <a:bodyPr/>
          <a:lstStyle/>
          <a:p>
            <a:pPr algn="ctr"/>
            <a:r>
              <a:rPr lang="nl-BE" dirty="0"/>
              <a:t>Klinische presentaties</a:t>
            </a:r>
          </a:p>
        </p:txBody>
      </p:sp>
      <p:pic>
        <p:nvPicPr>
          <p:cNvPr id="6" name="Tijdelijke aanduiding voor inhoud 5"/>
          <p:cNvPicPr>
            <a:picLocks noGrp="1" noChangeAspect="1"/>
          </p:cNvPicPr>
          <p:nvPr>
            <p:ph idx="1"/>
          </p:nvPr>
        </p:nvPicPr>
        <p:blipFill>
          <a:blip r:embed="rId6"/>
          <a:stretch>
            <a:fillRect/>
          </a:stretch>
        </p:blipFill>
        <p:spPr>
          <a:xfrm>
            <a:off x="3200400" y="1143000"/>
            <a:ext cx="5334000" cy="5028804"/>
          </a:xfrm>
          <a:prstGeom prst="rect">
            <a:avLst/>
          </a:prstGeom>
        </p:spPr>
      </p:pic>
      <p:sp>
        <p:nvSpPr>
          <p:cNvPr id="7" name="Rechthoek 6"/>
          <p:cNvSpPr/>
          <p:nvPr/>
        </p:nvSpPr>
        <p:spPr>
          <a:xfrm>
            <a:off x="6248400" y="2438400"/>
            <a:ext cx="1524000" cy="1524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0000"/>
              </a:solidFill>
            </a:endParaRPr>
          </a:p>
        </p:txBody>
      </p:sp>
      <p:sp>
        <p:nvSpPr>
          <p:cNvPr id="8" name="Tekstvak 7"/>
          <p:cNvSpPr txBox="1"/>
          <p:nvPr/>
        </p:nvSpPr>
        <p:spPr>
          <a:xfrm>
            <a:off x="6541779" y="2450978"/>
            <a:ext cx="965329" cy="584775"/>
          </a:xfrm>
          <a:prstGeom prst="rect">
            <a:avLst/>
          </a:prstGeom>
          <a:noFill/>
        </p:spPr>
        <p:txBody>
          <a:bodyPr wrap="none" rtlCol="0">
            <a:spAutoFit/>
          </a:bodyPr>
          <a:lstStyle/>
          <a:p>
            <a:r>
              <a:rPr lang="nl-BE" sz="3200" dirty="0">
                <a:solidFill>
                  <a:srgbClr val="FF0000"/>
                </a:solidFill>
              </a:rPr>
              <a:t>60%</a:t>
            </a:r>
          </a:p>
        </p:txBody>
      </p:sp>
      <p:sp>
        <p:nvSpPr>
          <p:cNvPr id="9" name="Rechthoek 8"/>
          <p:cNvSpPr/>
          <p:nvPr/>
        </p:nvSpPr>
        <p:spPr>
          <a:xfrm>
            <a:off x="6248400" y="3960920"/>
            <a:ext cx="1524000" cy="1524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0000"/>
              </a:solidFill>
            </a:endParaRPr>
          </a:p>
        </p:txBody>
      </p:sp>
      <p:sp>
        <p:nvSpPr>
          <p:cNvPr id="10" name="Rechthoek 9"/>
          <p:cNvSpPr/>
          <p:nvPr/>
        </p:nvSpPr>
        <p:spPr>
          <a:xfrm>
            <a:off x="4800600" y="3960920"/>
            <a:ext cx="1524000" cy="1524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FF0000"/>
              </a:solidFill>
            </a:endParaRPr>
          </a:p>
        </p:txBody>
      </p:sp>
      <p:sp>
        <p:nvSpPr>
          <p:cNvPr id="11" name="Tekstvak 10"/>
          <p:cNvSpPr txBox="1"/>
          <p:nvPr/>
        </p:nvSpPr>
        <p:spPr>
          <a:xfrm>
            <a:off x="6570261" y="4013455"/>
            <a:ext cx="909608" cy="584775"/>
          </a:xfrm>
          <a:prstGeom prst="rect">
            <a:avLst/>
          </a:prstGeom>
          <a:noFill/>
        </p:spPr>
        <p:txBody>
          <a:bodyPr wrap="none" rtlCol="0">
            <a:spAutoFit/>
          </a:bodyPr>
          <a:lstStyle/>
          <a:p>
            <a:r>
              <a:rPr lang="nl-BE" sz="3200" dirty="0">
                <a:solidFill>
                  <a:srgbClr val="FF0000"/>
                </a:solidFill>
              </a:rPr>
              <a:t>25%</a:t>
            </a:r>
          </a:p>
        </p:txBody>
      </p:sp>
      <p:sp>
        <p:nvSpPr>
          <p:cNvPr id="12" name="Tekstvak 11"/>
          <p:cNvSpPr txBox="1"/>
          <p:nvPr/>
        </p:nvSpPr>
        <p:spPr>
          <a:xfrm>
            <a:off x="5093978" y="4001618"/>
            <a:ext cx="839076" cy="584775"/>
          </a:xfrm>
          <a:prstGeom prst="rect">
            <a:avLst/>
          </a:prstGeom>
          <a:noFill/>
        </p:spPr>
        <p:txBody>
          <a:bodyPr wrap="none" rtlCol="0">
            <a:spAutoFit/>
          </a:bodyPr>
          <a:lstStyle/>
          <a:p>
            <a:r>
              <a:rPr lang="nl-BE" sz="3200" dirty="0">
                <a:solidFill>
                  <a:srgbClr val="FF0000"/>
                </a:solidFill>
              </a:rPr>
              <a:t>15%</a:t>
            </a:r>
          </a:p>
        </p:txBody>
      </p:sp>
      <p:sp>
        <p:nvSpPr>
          <p:cNvPr id="13" name="Tekstvak 12"/>
          <p:cNvSpPr txBox="1"/>
          <p:nvPr/>
        </p:nvSpPr>
        <p:spPr>
          <a:xfrm>
            <a:off x="1176047" y="6488191"/>
            <a:ext cx="9514014" cy="261610"/>
          </a:xfrm>
          <a:prstGeom prst="rect">
            <a:avLst/>
          </a:prstGeom>
          <a:noFill/>
        </p:spPr>
        <p:txBody>
          <a:bodyPr wrap="square" rtlCol="0">
            <a:spAutoFit/>
          </a:bodyPr>
          <a:lstStyle/>
          <a:p>
            <a:pPr algn="ctr"/>
            <a:r>
              <a:rPr lang="nl-BE" sz="1100" dirty="0" smtClean="0">
                <a:solidFill>
                  <a:schemeClr val="bg2"/>
                </a:solidFill>
              </a:rPr>
              <a:t>2016 ESC </a:t>
            </a:r>
            <a:r>
              <a:rPr lang="nl-BE" sz="1100" dirty="0" err="1" smtClean="0">
                <a:solidFill>
                  <a:schemeClr val="bg2"/>
                </a:solidFill>
              </a:rPr>
              <a:t>Guidelines</a:t>
            </a:r>
            <a:r>
              <a:rPr lang="nl-BE" sz="1100" dirty="0" smtClean="0">
                <a:solidFill>
                  <a:schemeClr val="bg2"/>
                </a:solidFill>
              </a:rPr>
              <a:t> </a:t>
            </a:r>
            <a:r>
              <a:rPr lang="nl-BE" sz="1100" dirty="0" err="1" smtClean="0">
                <a:solidFill>
                  <a:schemeClr val="bg2"/>
                </a:solidFill>
              </a:rPr>
              <a:t>for</a:t>
            </a:r>
            <a:r>
              <a:rPr lang="nl-BE" sz="1100" dirty="0" smtClean="0">
                <a:solidFill>
                  <a:schemeClr val="bg2"/>
                </a:solidFill>
              </a:rPr>
              <a:t> </a:t>
            </a:r>
            <a:r>
              <a:rPr lang="nl-BE" sz="1100" dirty="0" err="1" smtClean="0">
                <a:solidFill>
                  <a:schemeClr val="bg2"/>
                </a:solidFill>
              </a:rPr>
              <a:t>the</a:t>
            </a:r>
            <a:r>
              <a:rPr lang="nl-BE" sz="1100" dirty="0" smtClean="0">
                <a:solidFill>
                  <a:schemeClr val="bg2"/>
                </a:solidFill>
              </a:rPr>
              <a:t> diagnosis </a:t>
            </a:r>
            <a:r>
              <a:rPr lang="nl-BE" sz="1100" dirty="0" err="1" smtClean="0">
                <a:solidFill>
                  <a:schemeClr val="bg2"/>
                </a:solidFill>
              </a:rPr>
              <a:t>and</a:t>
            </a:r>
            <a:r>
              <a:rPr lang="nl-BE" sz="1100" dirty="0" smtClean="0">
                <a:solidFill>
                  <a:schemeClr val="bg2"/>
                </a:solidFill>
              </a:rPr>
              <a:t> treatment of acute </a:t>
            </a:r>
            <a:r>
              <a:rPr lang="nl-BE" sz="1100" dirty="0" err="1" smtClean="0">
                <a:solidFill>
                  <a:schemeClr val="bg2"/>
                </a:solidFill>
              </a:rPr>
              <a:t>and</a:t>
            </a:r>
            <a:r>
              <a:rPr lang="nl-BE" sz="1100" dirty="0" smtClean="0">
                <a:solidFill>
                  <a:schemeClr val="bg2"/>
                </a:solidFill>
              </a:rPr>
              <a:t> </a:t>
            </a:r>
            <a:r>
              <a:rPr lang="nl-BE" sz="1100" dirty="0" err="1" smtClean="0">
                <a:solidFill>
                  <a:schemeClr val="bg2"/>
                </a:solidFill>
              </a:rPr>
              <a:t>chronic</a:t>
            </a:r>
            <a:r>
              <a:rPr lang="nl-BE" sz="1100" dirty="0" smtClean="0">
                <a:solidFill>
                  <a:schemeClr val="bg2"/>
                </a:solidFill>
              </a:rPr>
              <a:t> </a:t>
            </a:r>
            <a:r>
              <a:rPr lang="nl-BE" sz="1100" dirty="0" err="1" smtClean="0">
                <a:solidFill>
                  <a:schemeClr val="bg2"/>
                </a:solidFill>
              </a:rPr>
              <a:t>heart</a:t>
            </a:r>
            <a:r>
              <a:rPr lang="nl-BE" sz="1100" dirty="0" smtClean="0">
                <a:solidFill>
                  <a:schemeClr val="bg2"/>
                </a:solidFill>
              </a:rPr>
              <a:t> failure. </a:t>
            </a:r>
            <a:r>
              <a:rPr lang="nl-BE" sz="1100" dirty="0" err="1" smtClean="0">
                <a:solidFill>
                  <a:schemeClr val="bg2"/>
                </a:solidFill>
              </a:rPr>
              <a:t>Eur</a:t>
            </a:r>
            <a:r>
              <a:rPr lang="nl-BE" sz="1100" dirty="0" smtClean="0">
                <a:solidFill>
                  <a:schemeClr val="bg2"/>
                </a:solidFill>
              </a:rPr>
              <a:t> </a:t>
            </a:r>
            <a:r>
              <a:rPr lang="nl-BE" sz="1100" dirty="0" err="1" smtClean="0">
                <a:solidFill>
                  <a:schemeClr val="bg2"/>
                </a:solidFill>
              </a:rPr>
              <a:t>Heart</a:t>
            </a:r>
            <a:r>
              <a:rPr lang="nl-BE" sz="1100" dirty="0" smtClean="0">
                <a:solidFill>
                  <a:schemeClr val="bg2"/>
                </a:solidFill>
              </a:rPr>
              <a:t> J. 2016.</a:t>
            </a:r>
            <a:endParaRPr lang="nl-BE" sz="1100" dirty="0">
              <a:solidFill>
                <a:schemeClr val="bg2"/>
              </a:solidFill>
            </a:endParaRPr>
          </a:p>
        </p:txBody>
      </p:sp>
      <p:sp>
        <p:nvSpPr>
          <p:cNvPr id="3" name="Tijdelijke aanduiding voor dianummer 2"/>
          <p:cNvSpPr>
            <a:spLocks noGrp="1"/>
          </p:cNvSpPr>
          <p:nvPr>
            <p:ph type="sldNum" sz="quarter" idx="12"/>
          </p:nvPr>
        </p:nvSpPr>
        <p:spPr/>
        <p:txBody>
          <a:bodyPr/>
          <a:lstStyle/>
          <a:p>
            <a:fld id="{8FD2C048-0A6B-4F41-B01A-13676D1ED5E1}" type="slidenum">
              <a:rPr lang="nl-BE" smtClean="0">
                <a:solidFill>
                  <a:srgbClr val="FFFFFF"/>
                </a:solidFill>
              </a:rPr>
              <a:pPr/>
              <a:t>5</a:t>
            </a:fld>
            <a:endParaRPr lang="nl-BE">
              <a:solidFill>
                <a:srgbClr val="FFFFFF"/>
              </a:solidFill>
            </a:endParaRPr>
          </a:p>
        </p:txBody>
      </p:sp>
      <p:pic>
        <p:nvPicPr>
          <p:cNvPr id="15" name="Audiobestand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45355254"/>
      </p:ext>
    </p:extLst>
  </p:cSld>
  <p:clrMapOvr>
    <a:masterClrMapping/>
  </p:clrMapOvr>
  <mc:AlternateContent xmlns:mc="http://schemas.openxmlformats.org/markup-compatibility/2006">
    <mc:Choice xmlns:p14="http://schemas.microsoft.com/office/powerpoint/2010/main" Requires="p14">
      <p:transition spd="slow" p14:dur="2000" advTm="71903"/>
    </mc:Choice>
    <mc:Fallback>
      <p:transition spd="slow" advTm="71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fltVal val="0"/>
                                          </p:val>
                                        </p:tav>
                                        <p:tav tm="100000">
                                          <p:val>
                                            <p:strVal val="#ppt_w"/>
                                          </p:val>
                                        </p:tav>
                                      </p:tavLst>
                                    </p:anim>
                                    <p:anim calcmode="lin" valueType="num">
                                      <p:cBhvr>
                                        <p:cTn id="46" dur="1000" fill="hold"/>
                                        <p:tgtEl>
                                          <p:spTgt spid="12"/>
                                        </p:tgtEl>
                                        <p:attrNameLst>
                                          <p:attrName>ppt_h</p:attrName>
                                        </p:attrNameLst>
                                      </p:cBhvr>
                                      <p:tavLst>
                                        <p:tav tm="0">
                                          <p:val>
                                            <p:fltVal val="0"/>
                                          </p:val>
                                        </p:tav>
                                        <p:tav tm="100000">
                                          <p:val>
                                            <p:strVal val="#ppt_h"/>
                                          </p:val>
                                        </p:tav>
                                      </p:tavLst>
                                    </p:anim>
                                    <p:anim calcmode="lin" valueType="num">
                                      <p:cBhvr>
                                        <p:cTn id="47" dur="1000" fill="hold"/>
                                        <p:tgtEl>
                                          <p:spTgt spid="12"/>
                                        </p:tgtEl>
                                        <p:attrNameLst>
                                          <p:attrName>style.rotation</p:attrName>
                                        </p:attrNameLst>
                                      </p:cBhvr>
                                      <p:tavLst>
                                        <p:tav tm="0">
                                          <p:val>
                                            <p:fltVal val="90"/>
                                          </p:val>
                                        </p:tav>
                                        <p:tav tm="100000">
                                          <p:val>
                                            <p:fltVal val="0"/>
                                          </p:val>
                                        </p:tav>
                                      </p:tavLst>
                                    </p:anim>
                                    <p:animEffect transition="in" filter="fade">
                                      <p:cBhvr>
                                        <p:cTn id="4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5"/>
                </p:tgtEl>
              </p:cMediaNode>
            </p:audio>
          </p:childTnLst>
        </p:cTn>
      </p:par>
    </p:tnLst>
    <p:bldLst>
      <p:bldP spid="7" grpId="0" animBg="1"/>
      <p:bldP spid="8" grpId="0"/>
      <p:bldP spid="9" grpId="0" animBg="1"/>
      <p:bldP spid="10" grpId="0" animBg="1"/>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ijdelijke aanduiding voor inhoud 1"/>
          <p:cNvGraphicFramePr>
            <a:graphicFrameLocks noGrp="1"/>
          </p:cNvGraphicFramePr>
          <p:nvPr>
            <p:ph sz="half" idx="1"/>
            <p:extLst/>
          </p:nvPr>
        </p:nvGraphicFramePr>
        <p:xfrm>
          <a:off x="969417" y="457201"/>
          <a:ext cx="10094824" cy="57737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62636496"/>
      </p:ext>
    </p:extLst>
  </p:cSld>
  <p:clrMapOvr>
    <a:masterClrMapping/>
  </p:clrMapOvr>
  <mc:AlternateContent xmlns:mc="http://schemas.openxmlformats.org/markup-compatibility/2006">
    <mc:Choice xmlns:p14="http://schemas.microsoft.com/office/powerpoint/2010/main" Requires="p14">
      <p:transition spd="slow" p14:dur="2000" advTm="31703"/>
    </mc:Choice>
    <mc:Fallback>
      <p:transition spd="slow" advTm="3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Inhoud </a:t>
            </a:r>
            <a:endParaRPr lang="nl-BE" dirty="0"/>
          </a:p>
        </p:txBody>
      </p:sp>
      <p:graphicFrame>
        <p:nvGraphicFramePr>
          <p:cNvPr id="6" name="Tijdelijke aanduiding voor inhoud 5"/>
          <p:cNvGraphicFramePr>
            <a:graphicFrameLocks noGrp="1"/>
          </p:cNvGraphicFramePr>
          <p:nvPr>
            <p:ph sz="half" idx="1"/>
            <p:extLst>
              <p:ext uri="{D42A27DB-BD31-4B8C-83A1-F6EECF244321}">
                <p14:modId xmlns:p14="http://schemas.microsoft.com/office/powerpoint/2010/main" val="1059907439"/>
              </p:ext>
            </p:extLst>
          </p:nvPr>
        </p:nvGraphicFramePr>
        <p:xfrm>
          <a:off x="1333499" y="2055813"/>
          <a:ext cx="10248539" cy="4051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51</a:t>
            </a:fld>
            <a:endParaRPr lang="nl-BE">
              <a:solidFill>
                <a:srgbClr val="FFFFFF"/>
              </a:solidFill>
            </a:endParaRPr>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15817198"/>
      </p:ext>
    </p:extLst>
  </p:cSld>
  <p:clrMapOvr>
    <a:masterClrMapping/>
  </p:clrMapOvr>
  <mc:AlternateContent xmlns:mc="http://schemas.openxmlformats.org/markup-compatibility/2006">
    <mc:Choice xmlns:p14="http://schemas.microsoft.com/office/powerpoint/2010/main" Requires="p14">
      <p:transition spd="slow" p14:dur="2000" advTm="5250"/>
    </mc:Choice>
    <mc:Fallback>
      <p:transition spd="slow" advTm="5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00438227"/>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jdelijke aanduiding voor inhoud 2"/>
          <p:cNvSpPr>
            <a:spLocks noGrp="1"/>
          </p:cNvSpPr>
          <p:nvPr>
            <p:ph idx="1"/>
          </p:nvPr>
        </p:nvSpPr>
        <p:spPr>
          <a:xfrm>
            <a:off x="1259928" y="2526368"/>
            <a:ext cx="10248085" cy="4050295"/>
          </a:xfrm>
        </p:spPr>
        <p:txBody>
          <a:bodyPr/>
          <a:lstStyle/>
          <a:p>
            <a:pPr marL="0" indent="0">
              <a:buNone/>
            </a:pPr>
            <a:r>
              <a:rPr lang="nl-BE" dirty="0"/>
              <a:t>Wat je als zorgverlener moet meedelen aan een patiënt met hartfalen</a:t>
            </a:r>
            <a:r>
              <a:rPr lang="nl-BE" dirty="0" smtClean="0"/>
              <a:t>…</a:t>
            </a:r>
          </a:p>
          <a:p>
            <a:pPr marL="0" indent="0">
              <a:buNone/>
            </a:pPr>
            <a:endParaRPr lang="nl-BE" dirty="0" smtClean="0"/>
          </a:p>
          <a:p>
            <a:pPr marL="514350" indent="-514350">
              <a:buFont typeface="+mj-lt"/>
              <a:buAutoNum type="romanUcPeriod"/>
            </a:pPr>
            <a:r>
              <a:rPr lang="nl-BE" dirty="0" smtClean="0"/>
              <a:t>Introductie </a:t>
            </a:r>
          </a:p>
          <a:p>
            <a:pPr marL="514350" indent="-514350">
              <a:buFont typeface="+mj-lt"/>
              <a:buAutoNum type="romanUcPeriod"/>
            </a:pPr>
            <a:r>
              <a:rPr lang="nl-BE" dirty="0" smtClean="0"/>
              <a:t>Kennis van de aandoening</a:t>
            </a:r>
          </a:p>
          <a:p>
            <a:pPr marL="514350" indent="-514350">
              <a:buFont typeface="+mj-lt"/>
              <a:buAutoNum type="romanUcPeriod"/>
            </a:pPr>
            <a:r>
              <a:rPr lang="nl-BE" dirty="0" smtClean="0"/>
              <a:t>Kennis van de behandeling – levensstijl</a:t>
            </a:r>
          </a:p>
          <a:p>
            <a:pPr marL="514350" indent="-514350">
              <a:buFont typeface="+mj-lt"/>
              <a:buAutoNum type="romanUcPeriod"/>
            </a:pPr>
            <a:r>
              <a:rPr lang="nl-BE" dirty="0" smtClean="0"/>
              <a:t> Kennis van de behandeling – medicatie</a:t>
            </a:r>
          </a:p>
          <a:p>
            <a:pPr marL="514350" indent="-514350">
              <a:buFont typeface="+mj-lt"/>
              <a:buAutoNum type="romanUcPeriod"/>
            </a:pPr>
            <a:r>
              <a:rPr lang="nl-BE" dirty="0" smtClean="0"/>
              <a:t>Patiëntgebonden noden</a:t>
            </a:r>
          </a:p>
          <a:p>
            <a:pPr marL="514350" indent="-514350">
              <a:buFont typeface="+mj-lt"/>
              <a:buAutoNum type="romanUcPeriod"/>
            </a:pPr>
            <a:r>
              <a:rPr lang="nl-BE" dirty="0" smtClean="0"/>
              <a:t> Alarmsignalen</a:t>
            </a:r>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28311714"/>
      </p:ext>
    </p:extLst>
  </p:cSld>
  <p:clrMapOvr>
    <a:masterClrMapping/>
  </p:clrMapOvr>
  <mc:AlternateContent xmlns:mc="http://schemas.openxmlformats.org/markup-compatibility/2006">
    <mc:Choice xmlns:p14="http://schemas.microsoft.com/office/powerpoint/2010/main" Requires="p14">
      <p:transition spd="slow" p14:dur="2000" advTm="30890"/>
    </mc:Choice>
    <mc:Fallback>
      <p:transition spd="slow" advTm="3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a:t>
            </a:r>
            <a:r>
              <a:rPr lang="nl-BE" dirty="0" smtClean="0"/>
              <a:t>. Introductie</a:t>
            </a:r>
            <a:endParaRPr lang="nl-BE" dirty="0"/>
          </a:p>
        </p:txBody>
      </p:sp>
      <p:sp>
        <p:nvSpPr>
          <p:cNvPr id="3" name="Tijdelijke aanduiding voor inhoud 2"/>
          <p:cNvSpPr>
            <a:spLocks noGrp="1"/>
          </p:cNvSpPr>
          <p:nvPr>
            <p:ph sz="half" idx="1"/>
          </p:nvPr>
        </p:nvSpPr>
        <p:spPr/>
        <p:txBody>
          <a:bodyPr/>
          <a:lstStyle/>
          <a:p>
            <a:endParaRPr lang="nl-BE" sz="2800" dirty="0" smtClean="0"/>
          </a:p>
          <a:p>
            <a:r>
              <a:rPr lang="nl-BE" sz="2800" dirty="0"/>
              <a:t>o</a:t>
            </a:r>
            <a:r>
              <a:rPr lang="nl-BE" sz="2800" dirty="0" smtClean="0"/>
              <a:t>verhandigen </a:t>
            </a:r>
            <a:r>
              <a:rPr lang="nl-BE" sz="2800" dirty="0" err="1" smtClean="0"/>
              <a:t>infomap</a:t>
            </a:r>
            <a:r>
              <a:rPr lang="nl-BE" sz="2800" dirty="0" smtClean="0"/>
              <a:t> (</a:t>
            </a:r>
            <a:r>
              <a:rPr lang="nl-BE" sz="2800" dirty="0" err="1" smtClean="0"/>
              <a:t>inhospitaal</a:t>
            </a:r>
            <a:r>
              <a:rPr lang="nl-BE" sz="2800" dirty="0" smtClean="0"/>
              <a:t>)</a:t>
            </a:r>
          </a:p>
          <a:p>
            <a:pPr marL="0" indent="0">
              <a:buNone/>
            </a:pPr>
            <a:endParaRPr lang="nl-BE" sz="2800" dirty="0"/>
          </a:p>
          <a:p>
            <a:r>
              <a:rPr lang="nl-BE" sz="2800" dirty="0" smtClean="0"/>
              <a:t>patiënt </a:t>
            </a:r>
            <a:r>
              <a:rPr lang="nl-BE" sz="2800" dirty="0"/>
              <a:t>bij opname niet meteen </a:t>
            </a:r>
            <a:r>
              <a:rPr lang="nl-BE" sz="2800" dirty="0" smtClean="0"/>
              <a:t>overladen met info</a:t>
            </a:r>
            <a:endParaRPr lang="nl-BE" sz="2800" dirty="0"/>
          </a:p>
        </p:txBody>
      </p:sp>
      <p:sp>
        <p:nvSpPr>
          <p:cNvPr id="7" name="Tijdelijke aanduiding voor dianummer 6"/>
          <p:cNvSpPr>
            <a:spLocks noGrp="1"/>
          </p:cNvSpPr>
          <p:nvPr>
            <p:ph type="sldNum" sz="quarter" idx="12"/>
          </p:nvPr>
        </p:nvSpPr>
        <p:spPr/>
        <p:txBody>
          <a:bodyPr/>
          <a:lstStyle/>
          <a:p>
            <a:fld id="{8FD2C048-0A6B-4F41-B01A-13676D1ED5E1}" type="slidenum">
              <a:rPr lang="nl-BE" smtClean="0">
                <a:solidFill>
                  <a:srgbClr val="FFFFFF"/>
                </a:solidFill>
              </a:rPr>
              <a:pPr/>
              <a:t>53</a:t>
            </a:fld>
            <a:endParaRPr lang="nl-BE">
              <a:solidFill>
                <a:srgbClr val="FFFFFF"/>
              </a:solidFill>
            </a:endParaRPr>
          </a:p>
        </p:txBody>
      </p:sp>
      <p:pic>
        <p:nvPicPr>
          <p:cNvPr id="8" name="Afbeelding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7996" y="1860285"/>
            <a:ext cx="4943475" cy="3709035"/>
          </a:xfrm>
          <a:prstGeom prst="rect">
            <a:avLst/>
          </a:prstGeom>
          <a:noFill/>
          <a:ln>
            <a:noFill/>
          </a:ln>
        </p:spPr>
      </p:pic>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17234579"/>
      </p:ext>
    </p:extLst>
  </p:cSld>
  <p:clrMapOvr>
    <a:masterClrMapping/>
  </p:clrMapOvr>
  <mc:AlternateContent xmlns:mc="http://schemas.openxmlformats.org/markup-compatibility/2006">
    <mc:Choice xmlns:p14="http://schemas.microsoft.com/office/powerpoint/2010/main" Requires="p14">
      <p:transition spd="slow" p14:dur="2000" advTm="46642"/>
    </mc:Choice>
    <mc:Fallback>
      <p:transition spd="slow" advTm="46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 Kennis van de aandoening</a:t>
            </a:r>
            <a:endParaRPr lang="nl-BE" dirty="0"/>
          </a:p>
        </p:txBody>
      </p:sp>
      <p:sp>
        <p:nvSpPr>
          <p:cNvPr id="3" name="Tijdelijke aanduiding voor inhoud 2"/>
          <p:cNvSpPr>
            <a:spLocks noGrp="1"/>
          </p:cNvSpPr>
          <p:nvPr>
            <p:ph idx="1"/>
          </p:nvPr>
        </p:nvSpPr>
        <p:spPr/>
        <p:txBody>
          <a:bodyPr/>
          <a:lstStyle/>
          <a:p>
            <a:r>
              <a:rPr lang="nl-BE" sz="2800" dirty="0"/>
              <a:t>w</a:t>
            </a:r>
            <a:r>
              <a:rPr lang="nl-BE" sz="2800" dirty="0" smtClean="0"/>
              <a:t>at is hartfalen?</a:t>
            </a:r>
          </a:p>
          <a:p>
            <a:pPr lvl="1"/>
            <a:r>
              <a:rPr lang="nl-BE" sz="2400" dirty="0" smtClean="0"/>
              <a:t>Verminderde pompfunctie van het hart</a:t>
            </a:r>
          </a:p>
          <a:p>
            <a:pPr lvl="1"/>
            <a:r>
              <a:rPr lang="nl-BE" sz="2400" dirty="0" smtClean="0"/>
              <a:t>hoe ontstaat vochtophoping = belangrijk aspect!</a:t>
            </a:r>
          </a:p>
          <a:p>
            <a:pPr lvl="1"/>
            <a:r>
              <a:rPr lang="nl-BE" sz="2400" dirty="0" smtClean="0"/>
              <a:t>Controleer of de patiënt het begrepen heeft</a:t>
            </a:r>
          </a:p>
          <a:p>
            <a:pPr marL="457785" lvl="1" indent="0">
              <a:buNone/>
            </a:pPr>
            <a:endParaRPr lang="nl-BE" sz="2400" dirty="0" smtClean="0"/>
          </a:p>
          <a:p>
            <a:r>
              <a:rPr lang="nl-BE" sz="2800" dirty="0"/>
              <a:t>o</a:t>
            </a:r>
            <a:r>
              <a:rPr lang="nl-BE" sz="2800" dirty="0" smtClean="0"/>
              <a:t>orzaken van hartfalen</a:t>
            </a:r>
          </a:p>
          <a:p>
            <a:pPr lvl="1"/>
            <a:r>
              <a:rPr lang="nl-BE" sz="2400" dirty="0"/>
              <a:t>w</a:t>
            </a:r>
            <a:r>
              <a:rPr lang="nl-BE" sz="2400" dirty="0" smtClean="0"/>
              <a:t>ordt voornamelijk door arts toegelicht</a:t>
            </a:r>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54</a:t>
            </a:fld>
            <a:endParaRPr lang="nl-BE">
              <a:solidFill>
                <a:srgbClr val="FFFFFF"/>
              </a:solidFill>
            </a:endParaRPr>
          </a:p>
        </p:txBody>
      </p:sp>
      <p:pic>
        <p:nvPicPr>
          <p:cNvPr id="8" name="Audiobesta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4049172"/>
      </p:ext>
    </p:extLst>
  </p:cSld>
  <p:clrMapOvr>
    <a:masterClrMapping/>
  </p:clrMapOvr>
  <mc:AlternateContent xmlns:mc="http://schemas.openxmlformats.org/markup-compatibility/2006">
    <mc:Choice xmlns:p14="http://schemas.microsoft.com/office/powerpoint/2010/main" Requires="p14">
      <p:transition spd="slow" p14:dur="2000" advTm="111830"/>
    </mc:Choice>
    <mc:Fallback>
      <p:transition spd="slow" advTm="111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 Kennis van de aandoening</a:t>
            </a:r>
            <a:endParaRPr lang="nl-BE" dirty="0"/>
          </a:p>
        </p:txBody>
      </p:sp>
      <p:sp>
        <p:nvSpPr>
          <p:cNvPr id="3" name="Tijdelijke aanduiding voor inhoud 2"/>
          <p:cNvSpPr>
            <a:spLocks noGrp="1"/>
          </p:cNvSpPr>
          <p:nvPr>
            <p:ph idx="1"/>
          </p:nvPr>
        </p:nvSpPr>
        <p:spPr>
          <a:xfrm>
            <a:off x="1333954" y="2056105"/>
            <a:ext cx="9416777" cy="4050295"/>
          </a:xfrm>
        </p:spPr>
        <p:txBody>
          <a:bodyPr/>
          <a:lstStyle/>
          <a:p>
            <a:r>
              <a:rPr lang="nl-BE" sz="2800" dirty="0" smtClean="0"/>
              <a:t>diagnose van hartfalen</a:t>
            </a:r>
          </a:p>
          <a:p>
            <a:pPr lvl="1"/>
            <a:r>
              <a:rPr lang="nl-BE" sz="2400" dirty="0" smtClean="0"/>
              <a:t>Leg als verpleegkundige de onderzoeken uit (ECG, TTE, RX,…)</a:t>
            </a:r>
          </a:p>
          <a:p>
            <a:pPr marL="0" indent="0">
              <a:buNone/>
            </a:pPr>
            <a:endParaRPr lang="nl-BE" sz="2800" dirty="0" smtClean="0"/>
          </a:p>
          <a:p>
            <a:r>
              <a:rPr lang="nl-BE" sz="2800" dirty="0"/>
              <a:t>p</a:t>
            </a:r>
            <a:r>
              <a:rPr lang="nl-BE" sz="2800" dirty="0" smtClean="0"/>
              <a:t>rognose</a:t>
            </a:r>
          </a:p>
          <a:p>
            <a:pPr lvl="1"/>
            <a:r>
              <a:rPr lang="nl-BE" sz="2400" dirty="0"/>
              <a:t>c</a:t>
            </a:r>
            <a:r>
              <a:rPr lang="nl-BE" sz="2400" dirty="0" smtClean="0"/>
              <a:t>hronische aandoening met evt. acute opstoot</a:t>
            </a:r>
          </a:p>
          <a:p>
            <a:pPr marL="457785" lvl="1" indent="0">
              <a:buNone/>
            </a:pPr>
            <a:endParaRPr lang="nl-BE" sz="2400" dirty="0" smtClean="0"/>
          </a:p>
          <a:p>
            <a:r>
              <a:rPr lang="nl-BE" sz="2800" dirty="0"/>
              <a:t>k</a:t>
            </a:r>
            <a:r>
              <a:rPr lang="nl-BE" sz="2800" dirty="0" smtClean="0"/>
              <a:t>lachten/signalen die kunnen wijzen op toegenomen hartfalen</a:t>
            </a:r>
            <a:endParaRPr lang="nl-BE" sz="2800"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55</a:t>
            </a:fld>
            <a:endParaRPr lang="nl-BE">
              <a:solidFill>
                <a:srgbClr val="FFFFFF"/>
              </a:solidFill>
            </a:endParaRPr>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8202707"/>
      </p:ext>
    </p:extLst>
  </p:cSld>
  <p:clrMapOvr>
    <a:masterClrMapping/>
  </p:clrMapOvr>
  <mc:AlternateContent xmlns:mc="http://schemas.openxmlformats.org/markup-compatibility/2006">
    <mc:Choice xmlns:p14="http://schemas.microsoft.com/office/powerpoint/2010/main" Requires="p14">
      <p:transition spd="slow" p14:dur="2000" advTm="85682"/>
    </mc:Choice>
    <mc:Fallback>
      <p:transition spd="slow" advTm="8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III. </a:t>
            </a:r>
            <a:r>
              <a:rPr lang="nl-BE" dirty="0"/>
              <a:t>Kennis van de behandeling – levensstijl</a:t>
            </a:r>
          </a:p>
        </p:txBody>
      </p:sp>
      <p:sp>
        <p:nvSpPr>
          <p:cNvPr id="3" name="Tijdelijke aanduiding voor inhoud 2"/>
          <p:cNvSpPr>
            <a:spLocks noGrp="1"/>
          </p:cNvSpPr>
          <p:nvPr>
            <p:ph idx="1"/>
          </p:nvPr>
        </p:nvSpPr>
        <p:spPr/>
        <p:txBody>
          <a:bodyPr/>
          <a:lstStyle/>
          <a:p>
            <a:pPr marL="0" indent="0" algn="ctr">
              <a:buNone/>
            </a:pPr>
            <a:r>
              <a:rPr lang="nl-BE" sz="2800" b="1" dirty="0" smtClean="0"/>
              <a:t>Bloeddrukcontrole</a:t>
            </a:r>
          </a:p>
          <a:p>
            <a:endParaRPr lang="nl-BE" sz="2800" dirty="0" smtClean="0"/>
          </a:p>
          <a:p>
            <a:r>
              <a:rPr lang="nl-BE" sz="2400" dirty="0"/>
              <a:t>c</a:t>
            </a:r>
            <a:r>
              <a:rPr lang="nl-BE" sz="2400" dirty="0" smtClean="0"/>
              <a:t>orrect beoordelen van bloeddruk</a:t>
            </a:r>
          </a:p>
          <a:p>
            <a:pPr lvl="1"/>
            <a:r>
              <a:rPr lang="nl-BE" sz="2000" dirty="0" smtClean="0"/>
              <a:t>lage bloeddruk kan normaal zijn</a:t>
            </a:r>
          </a:p>
          <a:p>
            <a:r>
              <a:rPr lang="nl-BE" sz="2400" dirty="0" smtClean="0"/>
              <a:t>dagelijkse controle (CAVE emotionele aspect)</a:t>
            </a:r>
          </a:p>
          <a:p>
            <a:r>
              <a:rPr lang="nl-BE" sz="2400" dirty="0"/>
              <a:t>s</a:t>
            </a:r>
            <a:r>
              <a:rPr lang="nl-BE" sz="2400" dirty="0" smtClean="0"/>
              <a:t>treven naar goede bloeddrukcontrole</a:t>
            </a:r>
          </a:p>
          <a:p>
            <a:pPr lvl="1"/>
            <a:r>
              <a:rPr lang="nl-BE" sz="2000" dirty="0"/>
              <a:t>l</a:t>
            </a:r>
            <a:r>
              <a:rPr lang="nl-BE" sz="2000" dirty="0" smtClean="0"/>
              <a:t>age bloeddruk zonder symptomen = doel behandeling</a:t>
            </a:r>
          </a:p>
          <a:p>
            <a:pPr lvl="1"/>
            <a:r>
              <a:rPr lang="nl-BE" sz="2000" dirty="0"/>
              <a:t>a</a:t>
            </a:r>
            <a:r>
              <a:rPr lang="nl-BE" sz="2000" dirty="0" smtClean="0"/>
              <a:t>andacht voor hypertensie bij </a:t>
            </a:r>
            <a:r>
              <a:rPr lang="nl-BE" sz="2000" dirty="0" err="1" smtClean="0"/>
              <a:t>HFpEF</a:t>
            </a:r>
            <a:endParaRPr lang="nl-BE" sz="2000" dirty="0" smtClean="0"/>
          </a:p>
          <a:p>
            <a:pPr lvl="2"/>
            <a:r>
              <a:rPr lang="nl-BE" sz="2000" dirty="0" smtClean="0"/>
              <a:t>Grens 140 / 90 </a:t>
            </a:r>
            <a:r>
              <a:rPr lang="nl-BE" sz="2000" dirty="0" err="1" smtClean="0"/>
              <a:t>mmhg</a:t>
            </a:r>
            <a:endParaRPr lang="nl-BE" sz="2000" dirty="0" smtClean="0"/>
          </a:p>
          <a:p>
            <a:pPr lvl="1"/>
            <a:r>
              <a:rPr lang="nl-BE" sz="2000" dirty="0"/>
              <a:t>e</a:t>
            </a:r>
            <a:r>
              <a:rPr lang="nl-BE" sz="2000" dirty="0" smtClean="0"/>
              <a:t>vt. bijsturen therapie</a:t>
            </a:r>
          </a:p>
          <a:p>
            <a:pPr lvl="1"/>
            <a:endParaRPr lang="nl-BE" sz="2800" dirty="0" smtClean="0"/>
          </a:p>
          <a:p>
            <a:endParaRPr lang="nl-BE" sz="2400" dirty="0" smtClean="0"/>
          </a:p>
          <a:p>
            <a:endParaRPr lang="nl-BE" sz="2800"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56</a:t>
            </a:fld>
            <a:endParaRPr lang="nl-BE">
              <a:solidFill>
                <a:srgbClr val="FFFFFF"/>
              </a:solidFill>
            </a:endParaRPr>
          </a:p>
        </p:txBody>
      </p:sp>
      <p:pic>
        <p:nvPicPr>
          <p:cNvPr id="5" name="details_preview_basket_img" descr="https://previews.123rf.com/images/fberti/fberti1505/fberti150500014/39896863-hart-met-armen-en-benen-meten-van-de-bloeddruk-geïsoleerde-3d-afbeeldin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1650" y="3960383"/>
            <a:ext cx="2189018" cy="2215130"/>
          </a:xfrm>
          <a:prstGeom prst="rect">
            <a:avLst/>
          </a:prstGeom>
          <a:noFill/>
          <a:ln>
            <a:noFill/>
          </a:ln>
        </p:spPr>
      </p:pic>
      <p:sp>
        <p:nvSpPr>
          <p:cNvPr id="6" name="Afgeronde rechthoek 5"/>
          <p:cNvSpPr/>
          <p:nvPr/>
        </p:nvSpPr>
        <p:spPr bwMode="auto">
          <a:xfrm>
            <a:off x="4720765" y="2056105"/>
            <a:ext cx="3474462" cy="710003"/>
          </a:xfrm>
          <a:prstGeom prst="roundRect">
            <a:avLst/>
          </a:prstGeom>
          <a:solidFill>
            <a:schemeClr val="bg2"/>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kumimoji="0" lang="nl-BE" sz="2800" b="1" i="0" u="none" strike="noStrike" cap="none" normalizeH="0" baseline="0" dirty="0" smtClean="0">
                <a:ln>
                  <a:noFill/>
                </a:ln>
                <a:solidFill>
                  <a:schemeClr val="bg1"/>
                </a:solidFill>
                <a:effectLst/>
                <a:latin typeface="Arial" charset="0"/>
              </a:rPr>
              <a:t>bloeddrukcontrole</a:t>
            </a:r>
          </a:p>
        </p:txBody>
      </p:sp>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5124136"/>
      </p:ext>
    </p:extLst>
  </p:cSld>
  <p:clrMapOvr>
    <a:masterClrMapping/>
  </p:clrMapOvr>
  <mc:AlternateContent xmlns:mc="http://schemas.openxmlformats.org/markup-compatibility/2006">
    <mc:Choice xmlns:p14="http://schemas.microsoft.com/office/powerpoint/2010/main" Requires="p14">
      <p:transition spd="slow" p14:dur="2000" advTm="99541"/>
    </mc:Choice>
    <mc:Fallback>
      <p:transition spd="slow" advTm="99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III. Kennis van de behandeling – levensstijl</a:t>
            </a:r>
            <a:endParaRPr lang="nl-BE" dirty="0"/>
          </a:p>
        </p:txBody>
      </p:sp>
      <p:sp>
        <p:nvSpPr>
          <p:cNvPr id="3" name="Tijdelijke aanduiding voor inhoud 2"/>
          <p:cNvSpPr>
            <a:spLocks noGrp="1"/>
          </p:cNvSpPr>
          <p:nvPr>
            <p:ph idx="1"/>
          </p:nvPr>
        </p:nvSpPr>
        <p:spPr/>
        <p:txBody>
          <a:bodyPr/>
          <a:lstStyle/>
          <a:p>
            <a:pPr marL="0" indent="0" algn="ctr">
              <a:buNone/>
            </a:pPr>
            <a:r>
              <a:rPr lang="nl-BE" sz="2800" b="1" dirty="0" smtClean="0"/>
              <a:t>Gewichtscontrole</a:t>
            </a:r>
          </a:p>
          <a:p>
            <a:pPr marL="0" indent="0">
              <a:buNone/>
            </a:pPr>
            <a:endParaRPr lang="nl-BE" sz="2400" b="1" dirty="0" smtClean="0"/>
          </a:p>
          <a:p>
            <a:r>
              <a:rPr lang="nl-BE" sz="2800" dirty="0"/>
              <a:t>d</a:t>
            </a:r>
            <a:r>
              <a:rPr lang="nl-BE" sz="2800" dirty="0" smtClean="0"/>
              <a:t>agelijks</a:t>
            </a:r>
          </a:p>
          <a:p>
            <a:r>
              <a:rPr lang="nl-BE" sz="2800" dirty="0"/>
              <a:t>s</a:t>
            </a:r>
            <a:r>
              <a:rPr lang="nl-BE" sz="2800" dirty="0" smtClean="0"/>
              <a:t>teeds in dezelfde omstandigheden</a:t>
            </a:r>
          </a:p>
          <a:p>
            <a:r>
              <a:rPr lang="nl-BE" sz="2800" dirty="0" smtClean="0"/>
              <a:t>&gt; </a:t>
            </a:r>
            <a:r>
              <a:rPr lang="nl-BE" sz="2800" dirty="0"/>
              <a:t>2 kg op ≤ 3 </a:t>
            </a:r>
            <a:r>
              <a:rPr lang="nl-BE" sz="2800" dirty="0" smtClean="0"/>
              <a:t>dagen</a:t>
            </a:r>
          </a:p>
          <a:p>
            <a:r>
              <a:rPr lang="nl-BE" sz="2800" dirty="0" err="1" smtClean="0"/>
              <a:t>orthopnoe</a:t>
            </a:r>
            <a:r>
              <a:rPr lang="nl-BE" sz="2800" dirty="0" smtClean="0"/>
              <a:t>/PND</a:t>
            </a:r>
          </a:p>
          <a:p>
            <a:r>
              <a:rPr lang="nl-BE" sz="2800" dirty="0"/>
              <a:t>d</a:t>
            </a:r>
            <a:r>
              <a:rPr lang="nl-BE" sz="2800" dirty="0" smtClean="0"/>
              <a:t>agboek = werkinstrument voor </a:t>
            </a:r>
            <a:r>
              <a:rPr lang="nl-BE" sz="2800" b="1" dirty="0" smtClean="0"/>
              <a:t>patiënt</a:t>
            </a:r>
          </a:p>
          <a:p>
            <a:r>
              <a:rPr lang="nl-BE" sz="2800" dirty="0"/>
              <a:t>e</a:t>
            </a:r>
            <a:r>
              <a:rPr lang="nl-BE" sz="2800" dirty="0" smtClean="0"/>
              <a:t>vt. aanpassen van diuretica</a:t>
            </a:r>
          </a:p>
          <a:p>
            <a:pPr lvl="1"/>
            <a:endParaRPr lang="nl-BE" sz="2400" dirty="0" smtClean="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57</a:t>
            </a:fld>
            <a:endParaRPr lang="nl-BE">
              <a:solidFill>
                <a:srgbClr val="FFFFFF"/>
              </a:solidFill>
            </a:endParaRPr>
          </a:p>
        </p:txBody>
      </p:sp>
      <p:pic>
        <p:nvPicPr>
          <p:cNvPr id="6" name="irc_mi" descr="Gerelateerde afbeelding">
            <a:hlinkClick r:id="rId5"/>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4726" y="4250267"/>
            <a:ext cx="2338341" cy="1994359"/>
          </a:xfrm>
          <a:prstGeom prst="rect">
            <a:avLst/>
          </a:prstGeom>
          <a:noFill/>
          <a:ln>
            <a:noFill/>
          </a:ln>
        </p:spPr>
      </p:pic>
      <p:sp>
        <p:nvSpPr>
          <p:cNvPr id="7" name="Afgeronde rechthoek 6"/>
          <p:cNvSpPr/>
          <p:nvPr/>
        </p:nvSpPr>
        <p:spPr bwMode="auto">
          <a:xfrm>
            <a:off x="4772071" y="2056105"/>
            <a:ext cx="3371850" cy="710003"/>
          </a:xfrm>
          <a:prstGeom prst="roundRect">
            <a:avLst/>
          </a:prstGeom>
          <a:solidFill>
            <a:schemeClr val="bg2"/>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kumimoji="0" lang="nl-BE" sz="2800" b="1" i="0" u="none" strike="noStrike" cap="none" normalizeH="0" baseline="0" dirty="0" smtClean="0">
                <a:ln>
                  <a:noFill/>
                </a:ln>
                <a:solidFill>
                  <a:schemeClr val="bg1"/>
                </a:solidFill>
                <a:effectLst/>
                <a:latin typeface="Arial" charset="0"/>
              </a:rPr>
              <a:t>gewichtscontrole</a:t>
            </a:r>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9844354"/>
      </p:ext>
    </p:extLst>
  </p:cSld>
  <p:clrMapOvr>
    <a:masterClrMapping/>
  </p:clrMapOvr>
  <mc:AlternateContent xmlns:mc="http://schemas.openxmlformats.org/markup-compatibility/2006">
    <mc:Choice xmlns:p14="http://schemas.microsoft.com/office/powerpoint/2010/main" Requires="p14">
      <p:transition spd="slow" p14:dur="2000" advTm="103785"/>
    </mc:Choice>
    <mc:Fallback>
      <p:transition spd="slow" advTm="10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III. Kennis van de behandeling – levensstijl </a:t>
            </a:r>
            <a:endParaRPr lang="nl-BE" dirty="0"/>
          </a:p>
        </p:txBody>
      </p:sp>
      <p:sp>
        <p:nvSpPr>
          <p:cNvPr id="3" name="Tijdelijke aanduiding voor inhoud 2"/>
          <p:cNvSpPr>
            <a:spLocks noGrp="1"/>
          </p:cNvSpPr>
          <p:nvPr>
            <p:ph idx="1"/>
          </p:nvPr>
        </p:nvSpPr>
        <p:spPr/>
        <p:txBody>
          <a:bodyPr/>
          <a:lstStyle/>
          <a:p>
            <a:pPr marL="457785" lvl="1" indent="0" algn="ctr">
              <a:buNone/>
            </a:pPr>
            <a:r>
              <a:rPr lang="nl-BE" b="1" dirty="0" smtClean="0"/>
              <a:t>Vochtbeperking</a:t>
            </a:r>
            <a:endParaRPr lang="nl-BE" sz="2400" dirty="0" smtClean="0"/>
          </a:p>
          <a:p>
            <a:endParaRPr lang="nl-BE" sz="2000" dirty="0" smtClean="0"/>
          </a:p>
          <a:p>
            <a:r>
              <a:rPr lang="nl-BE" sz="2000" dirty="0" smtClean="0"/>
              <a:t>ALTIJD bij diureticanood</a:t>
            </a:r>
          </a:p>
          <a:p>
            <a:r>
              <a:rPr lang="nl-BE" sz="2000" dirty="0" smtClean="0"/>
              <a:t>geen diuretica </a:t>
            </a:r>
            <a:r>
              <a:rPr lang="nl-BE" sz="2000" dirty="0" smtClean="0">
                <a:sym typeface="Wingdings" panose="05000000000000000000" pitchFamily="2" charset="2"/>
              </a:rPr>
              <a:t> relatieve vochtbeperking</a:t>
            </a:r>
            <a:endParaRPr lang="nl-BE" sz="2000" dirty="0" smtClean="0"/>
          </a:p>
          <a:p>
            <a:r>
              <a:rPr lang="nl-BE" sz="2000" dirty="0"/>
              <a:t>m</a:t>
            </a:r>
            <a:r>
              <a:rPr lang="nl-BE" sz="2000" dirty="0" smtClean="0"/>
              <a:t>ax. 1,5-2 liter per dag</a:t>
            </a:r>
          </a:p>
          <a:p>
            <a:r>
              <a:rPr lang="nl-BE" sz="2000" dirty="0" smtClean="0"/>
              <a:t>CAVE </a:t>
            </a:r>
            <a:r>
              <a:rPr lang="nl-BE" sz="2000" dirty="0" err="1" smtClean="0"/>
              <a:t>volumeshifts</a:t>
            </a:r>
            <a:endParaRPr lang="nl-BE" sz="2000" dirty="0" smtClean="0"/>
          </a:p>
          <a:p>
            <a:r>
              <a:rPr lang="nl-BE" sz="2000" dirty="0" smtClean="0"/>
              <a:t>vocht = water, koffie, thee, frisdrank, vruchtensap, melk, soep,…</a:t>
            </a:r>
            <a:endParaRPr lang="nl-BE" sz="2000" dirty="0"/>
          </a:p>
          <a:p>
            <a:r>
              <a:rPr lang="nl-BE" sz="2000" dirty="0"/>
              <a:t>h</a:t>
            </a:r>
            <a:r>
              <a:rPr lang="nl-BE" sz="2000" dirty="0" smtClean="0"/>
              <a:t>oe afmeten? lege fles van 1,5l, maatbeker, … </a:t>
            </a:r>
          </a:p>
          <a:p>
            <a:r>
              <a:rPr lang="nl-BE" sz="2000" dirty="0"/>
              <a:t>h</a:t>
            </a:r>
            <a:r>
              <a:rPr lang="nl-BE" sz="2000" dirty="0" smtClean="0"/>
              <a:t>ulpmiddelen? Kleine slokken, kleine glazen, hete dranken, smeerbaar beleg, medicatie met yoghurt … </a:t>
            </a:r>
          </a:p>
          <a:p>
            <a:r>
              <a:rPr lang="nl-BE" sz="2000" dirty="0"/>
              <a:t>n</a:t>
            </a:r>
            <a:r>
              <a:rPr lang="nl-BE" sz="2000" dirty="0" smtClean="0"/>
              <a:t>og dorst? </a:t>
            </a:r>
            <a:r>
              <a:rPr lang="nl-BE" sz="2000" dirty="0" err="1" smtClean="0"/>
              <a:t>Ijsblokjes</a:t>
            </a:r>
            <a:r>
              <a:rPr lang="nl-BE" sz="2000" dirty="0" smtClean="0"/>
              <a:t>, citroensap, zuurtjes, muntje, yoghurt, …</a:t>
            </a:r>
          </a:p>
        </p:txBody>
      </p:sp>
      <p:pic>
        <p:nvPicPr>
          <p:cNvPr id="4" name="Afbeelding 3"/>
          <p:cNvPicPr>
            <a:picLocks noChangeAspect="1"/>
          </p:cNvPicPr>
          <p:nvPr/>
        </p:nvPicPr>
        <p:blipFill>
          <a:blip r:embed="rId5"/>
          <a:stretch>
            <a:fillRect/>
          </a:stretch>
        </p:blipFill>
        <p:spPr>
          <a:xfrm>
            <a:off x="9278053" y="2265528"/>
            <a:ext cx="2535207" cy="2061579"/>
          </a:xfrm>
          <a:prstGeom prst="rect">
            <a:avLst/>
          </a:prstGeom>
        </p:spPr>
      </p:pic>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58</a:t>
            </a:fld>
            <a:endParaRPr lang="nl-BE">
              <a:solidFill>
                <a:srgbClr val="FFFFFF"/>
              </a:solidFill>
            </a:endParaRPr>
          </a:p>
        </p:txBody>
      </p:sp>
      <p:sp>
        <p:nvSpPr>
          <p:cNvPr id="6" name="Afgeronde rechthoek 5"/>
          <p:cNvSpPr/>
          <p:nvPr/>
        </p:nvSpPr>
        <p:spPr bwMode="auto">
          <a:xfrm>
            <a:off x="4772071" y="2056105"/>
            <a:ext cx="3371850" cy="710003"/>
          </a:xfrm>
          <a:prstGeom prst="roundRect">
            <a:avLst/>
          </a:prstGeom>
          <a:solidFill>
            <a:schemeClr val="bg2"/>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kumimoji="0" lang="nl-BE" sz="2800" b="1" i="0" u="none" strike="noStrike" cap="none" normalizeH="0" baseline="0" dirty="0" smtClean="0">
                <a:ln>
                  <a:noFill/>
                </a:ln>
                <a:solidFill>
                  <a:schemeClr val="bg1"/>
                </a:solidFill>
                <a:effectLst/>
                <a:latin typeface="Arial" charset="0"/>
              </a:rPr>
              <a:t>vochtbeperking</a:t>
            </a:r>
          </a:p>
        </p:txBody>
      </p:sp>
      <p:pic>
        <p:nvPicPr>
          <p:cNvPr id="8" name="Audiobesta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5498755"/>
      </p:ext>
    </p:extLst>
  </p:cSld>
  <p:clrMapOvr>
    <a:masterClrMapping/>
  </p:clrMapOvr>
  <mc:AlternateContent xmlns:mc="http://schemas.openxmlformats.org/markup-compatibility/2006">
    <mc:Choice xmlns:p14="http://schemas.microsoft.com/office/powerpoint/2010/main" Requires="p14">
      <p:transition spd="slow" p14:dur="2000" advTm="186131"/>
    </mc:Choice>
    <mc:Fallback>
      <p:transition spd="slow" advTm="18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III. Kennis van de </a:t>
            </a:r>
            <a:r>
              <a:rPr lang="nl-BE" dirty="0"/>
              <a:t>behandeling – levensstijl </a:t>
            </a:r>
          </a:p>
        </p:txBody>
      </p:sp>
      <p:sp>
        <p:nvSpPr>
          <p:cNvPr id="3" name="Tijdelijke aanduiding voor inhoud 2"/>
          <p:cNvSpPr>
            <a:spLocks noGrp="1"/>
          </p:cNvSpPr>
          <p:nvPr>
            <p:ph idx="1"/>
          </p:nvPr>
        </p:nvSpPr>
        <p:spPr>
          <a:xfrm>
            <a:off x="1333953" y="2432625"/>
            <a:ext cx="10248085" cy="4050295"/>
          </a:xfrm>
        </p:spPr>
        <p:txBody>
          <a:bodyPr/>
          <a:lstStyle/>
          <a:p>
            <a:pPr marL="0" indent="0" algn="ctr">
              <a:buNone/>
            </a:pPr>
            <a:endParaRPr lang="nl-BE" sz="2400" b="1" dirty="0" smtClean="0"/>
          </a:p>
          <a:p>
            <a:r>
              <a:rPr lang="nl-BE" sz="2400" dirty="0"/>
              <a:t>n</a:t>
            </a:r>
            <a:r>
              <a:rPr lang="nl-BE" sz="2400" dirty="0" smtClean="0"/>
              <a:t>atrium </a:t>
            </a:r>
            <a:r>
              <a:rPr lang="nl-BE" sz="2400" dirty="0" smtClean="0">
                <a:sym typeface="Wingdings" panose="05000000000000000000" pitchFamily="2" charset="2"/>
              </a:rPr>
              <a:t> vochtophoping</a:t>
            </a:r>
            <a:endParaRPr lang="nl-BE" sz="2400" dirty="0" smtClean="0"/>
          </a:p>
          <a:p>
            <a:r>
              <a:rPr lang="nl-BE" sz="2400" dirty="0"/>
              <a:t>i</a:t>
            </a:r>
            <a:r>
              <a:rPr lang="nl-BE" sz="2400" dirty="0" smtClean="0"/>
              <a:t>edere </a:t>
            </a:r>
            <a:r>
              <a:rPr lang="nl-BE" sz="2400" dirty="0"/>
              <a:t>hartfalenpatiënt (</a:t>
            </a:r>
            <a:r>
              <a:rPr lang="nl-BE" sz="2400" dirty="0" err="1"/>
              <a:t>HFrEF</a:t>
            </a:r>
            <a:r>
              <a:rPr lang="nl-BE" sz="2400" dirty="0"/>
              <a:t>, </a:t>
            </a:r>
            <a:r>
              <a:rPr lang="nl-BE" sz="2400" dirty="0" err="1"/>
              <a:t>HFmrEF</a:t>
            </a:r>
            <a:r>
              <a:rPr lang="nl-BE" sz="2400" dirty="0"/>
              <a:t>, </a:t>
            </a:r>
            <a:r>
              <a:rPr lang="nl-BE" sz="2400" dirty="0" err="1"/>
              <a:t>HFpEF</a:t>
            </a:r>
            <a:r>
              <a:rPr lang="nl-BE" sz="2400" dirty="0" smtClean="0"/>
              <a:t>)</a:t>
            </a:r>
          </a:p>
          <a:p>
            <a:r>
              <a:rPr lang="nl-BE" sz="2400" dirty="0"/>
              <a:t>z</a:t>
            </a:r>
            <a:r>
              <a:rPr lang="nl-BE" sz="2400" dirty="0" smtClean="0"/>
              <a:t>outarm, niet zoutloos (geen extra zout toevoegen)</a:t>
            </a:r>
          </a:p>
          <a:p>
            <a:r>
              <a:rPr lang="nl-BE" sz="2400" dirty="0" smtClean="0"/>
              <a:t>Opletten met sterk gezouten producten</a:t>
            </a:r>
          </a:p>
          <a:p>
            <a:pPr lvl="1"/>
            <a:r>
              <a:rPr lang="nl-BE" sz="2000" dirty="0" smtClean="0"/>
              <a:t>Kant-en-klare maaltijden</a:t>
            </a:r>
          </a:p>
          <a:p>
            <a:pPr lvl="1"/>
            <a:r>
              <a:rPr lang="nl-BE" sz="2000" dirty="0" smtClean="0"/>
              <a:t>Kruidenmengsels</a:t>
            </a:r>
          </a:p>
          <a:p>
            <a:pPr lvl="1"/>
            <a:r>
              <a:rPr lang="nl-BE" sz="2000" dirty="0" smtClean="0"/>
              <a:t>Snacks</a:t>
            </a:r>
          </a:p>
          <a:p>
            <a:pPr lvl="1"/>
            <a:r>
              <a:rPr lang="nl-BE" sz="2000" dirty="0" smtClean="0"/>
              <a:t>…</a:t>
            </a:r>
          </a:p>
          <a:p>
            <a:r>
              <a:rPr lang="nl-BE" sz="2400" dirty="0" smtClean="0"/>
              <a:t>Zout vervangende producten bevatten veel kalium</a:t>
            </a:r>
          </a:p>
          <a:p>
            <a:pPr lvl="1"/>
            <a:endParaRPr lang="nl-BE" sz="2000" dirty="0" smtClean="0"/>
          </a:p>
          <a:p>
            <a:pPr lvl="1"/>
            <a:endParaRPr lang="nl-BE" dirty="0" smtClean="0"/>
          </a:p>
          <a:p>
            <a:pPr lvl="1"/>
            <a:endParaRPr lang="nl-BE" dirty="0"/>
          </a:p>
        </p:txBody>
      </p:sp>
      <p:pic>
        <p:nvPicPr>
          <p:cNvPr id="4" name="Afbeelding 3"/>
          <p:cNvPicPr>
            <a:picLocks noChangeAspect="1"/>
          </p:cNvPicPr>
          <p:nvPr/>
        </p:nvPicPr>
        <p:blipFill>
          <a:blip r:embed="rId5"/>
          <a:stretch>
            <a:fillRect/>
          </a:stretch>
        </p:blipFill>
        <p:spPr>
          <a:xfrm>
            <a:off x="8720804" y="4894839"/>
            <a:ext cx="3357466" cy="1829680"/>
          </a:xfrm>
          <a:prstGeom prst="rect">
            <a:avLst/>
          </a:prstGeom>
        </p:spPr>
      </p:pic>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59</a:t>
            </a:fld>
            <a:endParaRPr lang="nl-BE">
              <a:solidFill>
                <a:srgbClr val="FFFFFF"/>
              </a:solidFill>
            </a:endParaRPr>
          </a:p>
        </p:txBody>
      </p:sp>
      <p:sp>
        <p:nvSpPr>
          <p:cNvPr id="6" name="Afgeronde rechthoek 5"/>
          <p:cNvSpPr/>
          <p:nvPr/>
        </p:nvSpPr>
        <p:spPr bwMode="auto">
          <a:xfrm>
            <a:off x="4772071" y="2056105"/>
            <a:ext cx="3371850" cy="710003"/>
          </a:xfrm>
          <a:prstGeom prst="roundRect">
            <a:avLst/>
          </a:prstGeom>
          <a:solidFill>
            <a:schemeClr val="bg2"/>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kumimoji="0" lang="nl-BE" sz="2800" b="1" i="0" u="none" strike="noStrike" cap="none" normalizeH="0" baseline="0" dirty="0" smtClean="0">
                <a:ln>
                  <a:noFill/>
                </a:ln>
                <a:solidFill>
                  <a:schemeClr val="bg1"/>
                </a:solidFill>
                <a:effectLst/>
                <a:latin typeface="Arial" charset="0"/>
              </a:rPr>
              <a:t>zoutbeperking</a:t>
            </a:r>
          </a:p>
        </p:txBody>
      </p:sp>
      <p:pic>
        <p:nvPicPr>
          <p:cNvPr id="8" name="Audiobesta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1914477"/>
      </p:ext>
    </p:extLst>
  </p:cSld>
  <p:clrMapOvr>
    <a:masterClrMapping/>
  </p:clrMapOvr>
  <mc:AlternateContent xmlns:mc="http://schemas.openxmlformats.org/markup-compatibility/2006">
    <mc:Choice xmlns:p14="http://schemas.microsoft.com/office/powerpoint/2010/main" Requires="p14">
      <p:transition spd="slow" p14:dur="2000" advTm="47529"/>
    </mc:Choice>
    <mc:Fallback>
      <p:transition spd="slow" advTm="47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20015810"/>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jdelijke aanduiding voor inhoud 2"/>
          <p:cNvSpPr>
            <a:spLocks noGrp="1"/>
          </p:cNvSpPr>
          <p:nvPr>
            <p:ph idx="1"/>
          </p:nvPr>
        </p:nvSpPr>
        <p:spPr>
          <a:xfrm>
            <a:off x="1333954" y="2254735"/>
            <a:ext cx="10248085" cy="3851665"/>
          </a:xfrm>
        </p:spPr>
        <p:txBody>
          <a:bodyPr/>
          <a:lstStyle/>
          <a:p>
            <a:r>
              <a:rPr lang="nl-BE" sz="2400" dirty="0"/>
              <a:t>c</a:t>
            </a:r>
            <a:r>
              <a:rPr lang="nl-BE" sz="2400" dirty="0" smtClean="0"/>
              <a:t>ongestie </a:t>
            </a:r>
            <a:r>
              <a:rPr lang="nl-BE" sz="2400" dirty="0" smtClean="0">
                <a:sym typeface="Symbol" panose="05050102010706020507" pitchFamily="18" charset="2"/>
              </a:rPr>
              <a:t> stuwing</a:t>
            </a:r>
          </a:p>
          <a:p>
            <a:r>
              <a:rPr lang="nl-BE" sz="2400" dirty="0">
                <a:sym typeface="Symbol" panose="05050102010706020507" pitchFamily="18" charset="2"/>
              </a:rPr>
              <a:t>s</a:t>
            </a:r>
            <a:r>
              <a:rPr lang="nl-BE" sz="2400" dirty="0" smtClean="0">
                <a:sym typeface="Symbol" panose="05050102010706020507" pitchFamily="18" charset="2"/>
              </a:rPr>
              <a:t>tuwing = verhoogde vullingsdrukken</a:t>
            </a:r>
          </a:p>
          <a:p>
            <a:r>
              <a:rPr lang="nl-BE" sz="2400" dirty="0">
                <a:sym typeface="Symbol" panose="05050102010706020507" pitchFamily="18" charset="2"/>
              </a:rPr>
              <a:t>v</a:t>
            </a:r>
            <a:r>
              <a:rPr lang="nl-BE" sz="2400" dirty="0" smtClean="0">
                <a:sym typeface="Symbol" panose="05050102010706020507" pitchFamily="18" charset="2"/>
              </a:rPr>
              <a:t>erhoogde vullingsdrukken veroorzaakt door</a:t>
            </a:r>
          </a:p>
          <a:p>
            <a:pPr lvl="1"/>
            <a:r>
              <a:rPr lang="nl-BE" sz="2400" dirty="0">
                <a:sym typeface="Symbol" panose="05050102010706020507" pitchFamily="18" charset="2"/>
              </a:rPr>
              <a:t>t</a:t>
            </a:r>
            <a:r>
              <a:rPr lang="nl-BE" sz="2400" dirty="0" smtClean="0">
                <a:sym typeface="Symbol" panose="05050102010706020507" pitchFamily="18" charset="2"/>
              </a:rPr>
              <a:t>eveel vocht in het lichaam</a:t>
            </a:r>
          </a:p>
          <a:p>
            <a:pPr lvl="1"/>
            <a:r>
              <a:rPr lang="nl-BE" sz="2400" dirty="0" smtClean="0">
                <a:sym typeface="Symbol" panose="05050102010706020507" pitchFamily="18" charset="2"/>
              </a:rPr>
              <a:t>OF teveel vasoconstrictie</a:t>
            </a:r>
          </a:p>
          <a:p>
            <a:pPr lvl="1"/>
            <a:r>
              <a:rPr lang="nl-BE" sz="2400" dirty="0" smtClean="0">
                <a:sym typeface="Symbol" panose="05050102010706020507" pitchFamily="18" charset="2"/>
              </a:rPr>
              <a:t>OF beiden </a:t>
            </a:r>
            <a:endParaRPr lang="nl-BE" sz="2400" dirty="0"/>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3696329"/>
      </p:ext>
    </p:extLst>
  </p:cSld>
  <p:clrMapOvr>
    <a:masterClrMapping/>
  </p:clrMapOvr>
  <mc:AlternateContent xmlns:mc="http://schemas.openxmlformats.org/markup-compatibility/2006">
    <mc:Choice xmlns:p14="http://schemas.microsoft.com/office/powerpoint/2010/main" Requires="p14">
      <p:transition spd="slow" p14:dur="2000" advTm="22324"/>
    </mc:Choice>
    <mc:Fallback>
      <p:transition spd="slow" advTm="22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III. Kennis van de behandeling – levensstijl </a:t>
            </a:r>
            <a:endParaRPr lang="nl-BE" dirty="0"/>
          </a:p>
        </p:txBody>
      </p:sp>
      <p:sp>
        <p:nvSpPr>
          <p:cNvPr id="3" name="Tijdelijke aanduiding voor inhoud 2"/>
          <p:cNvSpPr>
            <a:spLocks noGrp="1"/>
          </p:cNvSpPr>
          <p:nvPr>
            <p:ph idx="1"/>
          </p:nvPr>
        </p:nvSpPr>
        <p:spPr/>
        <p:txBody>
          <a:bodyPr/>
          <a:lstStyle/>
          <a:p>
            <a:pPr marL="0" indent="0" algn="ctr">
              <a:buNone/>
            </a:pPr>
            <a:r>
              <a:rPr lang="nl-BE" sz="2800" b="1" dirty="0" smtClean="0"/>
              <a:t>Gezonde voeding</a:t>
            </a:r>
          </a:p>
          <a:p>
            <a:endParaRPr lang="nl-BE" sz="2800" dirty="0" smtClean="0"/>
          </a:p>
          <a:p>
            <a:r>
              <a:rPr lang="nl-BE" sz="2800" dirty="0"/>
              <a:t>g</a:t>
            </a:r>
            <a:r>
              <a:rPr lang="nl-BE" sz="2800" dirty="0" smtClean="0"/>
              <a:t>ezonde voeding – AVVZ</a:t>
            </a:r>
          </a:p>
          <a:p>
            <a:r>
              <a:rPr lang="nl-BE" sz="2800" dirty="0" smtClean="0"/>
              <a:t>AVVZ minder van belang bij &gt;75 jaar </a:t>
            </a:r>
          </a:p>
          <a:p>
            <a:pPr lvl="1"/>
            <a:r>
              <a:rPr lang="nl-BE" sz="2400" dirty="0"/>
              <a:t>v</a:t>
            </a:r>
            <a:r>
              <a:rPr lang="nl-BE" sz="2400" dirty="0" smtClean="0"/>
              <a:t>oldoende calorie-inname waarborgen</a:t>
            </a:r>
          </a:p>
          <a:p>
            <a:r>
              <a:rPr lang="nl-BE" sz="2800" dirty="0"/>
              <a:t>p</a:t>
            </a:r>
            <a:r>
              <a:rPr lang="nl-BE" sz="2800" dirty="0" smtClean="0"/>
              <a:t>reventie/aanpak overgewicht (BMI&gt;25)</a:t>
            </a:r>
          </a:p>
          <a:p>
            <a:r>
              <a:rPr lang="nl-BE" sz="2800" dirty="0"/>
              <a:t>p</a:t>
            </a:r>
            <a:r>
              <a:rPr lang="nl-BE" sz="2800" dirty="0" smtClean="0"/>
              <a:t>reventie/aanpak cardiale cachexie</a:t>
            </a:r>
          </a:p>
          <a:p>
            <a:endParaRPr lang="nl-BE" sz="2800" dirty="0" smtClean="0"/>
          </a:p>
          <a:p>
            <a:endParaRPr lang="nl-BE" sz="2800" dirty="0" smtClean="0"/>
          </a:p>
          <a:p>
            <a:endParaRPr lang="nl-BE" sz="2800" dirty="0" smtClean="0"/>
          </a:p>
          <a:p>
            <a:endParaRPr lang="nl-BE" sz="2800"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60</a:t>
            </a:fld>
            <a:endParaRPr lang="nl-BE">
              <a:solidFill>
                <a:srgbClr val="FFFFFF"/>
              </a:solidFill>
            </a:endParaRPr>
          </a:p>
        </p:txBody>
      </p:sp>
      <p:sp>
        <p:nvSpPr>
          <p:cNvPr id="5" name="Afgeronde rechthoek 4"/>
          <p:cNvSpPr/>
          <p:nvPr/>
        </p:nvSpPr>
        <p:spPr bwMode="auto">
          <a:xfrm>
            <a:off x="4772071" y="2056105"/>
            <a:ext cx="3371850" cy="710003"/>
          </a:xfrm>
          <a:prstGeom prst="roundRect">
            <a:avLst/>
          </a:prstGeom>
          <a:solidFill>
            <a:schemeClr val="bg2"/>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lang="nl-BE" sz="2800" b="1" dirty="0">
                <a:solidFill>
                  <a:schemeClr val="bg1"/>
                </a:solidFill>
                <a:latin typeface="Arial" charset="0"/>
              </a:rPr>
              <a:t>g</a:t>
            </a:r>
            <a:r>
              <a:rPr lang="nl-BE" sz="2800" b="1" dirty="0" smtClean="0">
                <a:solidFill>
                  <a:schemeClr val="bg1"/>
                </a:solidFill>
                <a:latin typeface="Arial" charset="0"/>
              </a:rPr>
              <a:t>ezonde voeding</a:t>
            </a:r>
            <a:endParaRPr kumimoji="0" lang="nl-BE" sz="2800" b="1" i="0" u="none" strike="noStrike" cap="none" normalizeH="0" baseline="0" dirty="0" smtClean="0">
              <a:ln>
                <a:noFill/>
              </a:ln>
              <a:solidFill>
                <a:schemeClr val="bg1"/>
              </a:solidFill>
              <a:effectLst/>
              <a:latin typeface="Arial" charset="0"/>
            </a:endParaRPr>
          </a:p>
        </p:txBody>
      </p:sp>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0832" y="3774586"/>
            <a:ext cx="2534224" cy="2210079"/>
          </a:xfrm>
          <a:prstGeom prst="rect">
            <a:avLst/>
          </a:prstGeom>
        </p:spPr>
      </p:pic>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062090"/>
      </p:ext>
    </p:extLst>
  </p:cSld>
  <p:clrMapOvr>
    <a:masterClrMapping/>
  </p:clrMapOvr>
  <mc:AlternateContent xmlns:mc="http://schemas.openxmlformats.org/markup-compatibility/2006">
    <mc:Choice xmlns:p14="http://schemas.microsoft.com/office/powerpoint/2010/main" Requires="p14">
      <p:transition spd="slow" p14:dur="2000" advTm="48398"/>
    </mc:Choice>
    <mc:Fallback>
      <p:transition spd="slow" advTm="48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III. Kennis van de behandeling – levensstijl </a:t>
            </a:r>
            <a:endParaRPr lang="nl-BE" dirty="0"/>
          </a:p>
        </p:txBody>
      </p:sp>
      <p:sp>
        <p:nvSpPr>
          <p:cNvPr id="3" name="Tijdelijke aanduiding voor inhoud 2"/>
          <p:cNvSpPr>
            <a:spLocks noGrp="1"/>
          </p:cNvSpPr>
          <p:nvPr>
            <p:ph idx="1"/>
          </p:nvPr>
        </p:nvSpPr>
        <p:spPr>
          <a:xfrm>
            <a:off x="1333954" y="2056105"/>
            <a:ext cx="10248085" cy="4420895"/>
          </a:xfrm>
        </p:spPr>
        <p:txBody>
          <a:bodyPr/>
          <a:lstStyle/>
          <a:p>
            <a:pPr marL="0" indent="0" algn="ctr">
              <a:buNone/>
            </a:pPr>
            <a:r>
              <a:rPr lang="nl-BE" sz="2800" b="1" dirty="0" smtClean="0"/>
              <a:t>Lichaamsbeweging</a:t>
            </a:r>
          </a:p>
          <a:p>
            <a:pPr marL="0" indent="0">
              <a:buNone/>
            </a:pPr>
            <a:endParaRPr lang="nl-BE" sz="2200" dirty="0" smtClean="0"/>
          </a:p>
          <a:p>
            <a:r>
              <a:rPr lang="nl-BE" sz="2200" dirty="0" smtClean="0"/>
              <a:t>rust tijdens een acute opstoot</a:t>
            </a:r>
          </a:p>
          <a:p>
            <a:r>
              <a:rPr lang="nl-BE" sz="2200" dirty="0"/>
              <a:t>m</a:t>
            </a:r>
            <a:r>
              <a:rPr lang="nl-BE" sz="2200" dirty="0" smtClean="0"/>
              <a:t>atige fysieke inspanning</a:t>
            </a:r>
          </a:p>
          <a:p>
            <a:pPr lvl="1"/>
            <a:r>
              <a:rPr lang="nl-BE" sz="2000" dirty="0"/>
              <a:t>m</a:t>
            </a:r>
            <a:r>
              <a:rPr lang="nl-BE" sz="2000" dirty="0" smtClean="0"/>
              <a:t>instens 30 min. per dag</a:t>
            </a:r>
            <a:r>
              <a:rPr lang="nl-BE" sz="2000" dirty="0" smtClean="0">
                <a:solidFill>
                  <a:srgbClr val="FF0000"/>
                </a:solidFill>
              </a:rPr>
              <a:t> </a:t>
            </a:r>
            <a:r>
              <a:rPr lang="nl-BE" sz="2000" dirty="0" smtClean="0"/>
              <a:t>in beweging zijn (aangepast)</a:t>
            </a:r>
          </a:p>
          <a:p>
            <a:pPr lvl="1"/>
            <a:r>
              <a:rPr lang="nl-BE" sz="2000" dirty="0" smtClean="0"/>
              <a:t>5/7 dagen per week</a:t>
            </a:r>
          </a:p>
          <a:p>
            <a:r>
              <a:rPr lang="nl-BE" sz="2200" dirty="0"/>
              <a:t>e</a:t>
            </a:r>
            <a:r>
              <a:rPr lang="nl-BE" sz="2200" dirty="0" smtClean="0"/>
              <a:t>ven belangrijk als medicatievoorschrift</a:t>
            </a:r>
          </a:p>
          <a:p>
            <a:r>
              <a:rPr lang="nl-BE" sz="2200" dirty="0"/>
              <a:t>l</a:t>
            </a:r>
            <a:r>
              <a:rPr lang="nl-BE" sz="2200" dirty="0" smtClean="0"/>
              <a:t>eren luisteren naar eigen lichaam</a:t>
            </a:r>
          </a:p>
          <a:p>
            <a:r>
              <a:rPr lang="nl-BE" sz="2200" dirty="0"/>
              <a:t>d</a:t>
            </a:r>
            <a:r>
              <a:rPr lang="nl-BE" sz="2200" dirty="0" smtClean="0"/>
              <a:t>uursporten</a:t>
            </a:r>
          </a:p>
          <a:p>
            <a:r>
              <a:rPr lang="nl-BE" sz="2200" dirty="0"/>
              <a:t>s</a:t>
            </a:r>
            <a:r>
              <a:rPr lang="nl-BE" sz="2200" dirty="0" smtClean="0"/>
              <a:t>eksuele activiteit</a:t>
            </a:r>
          </a:p>
          <a:p>
            <a:r>
              <a:rPr lang="nl-BE" sz="2200" dirty="0"/>
              <a:t>i</a:t>
            </a:r>
            <a:r>
              <a:rPr lang="nl-BE" sz="2200" dirty="0" smtClean="0"/>
              <a:t>nclusie cardiale revalidatie = multidisciplinaire aanpak</a:t>
            </a:r>
          </a:p>
          <a:p>
            <a:endParaRPr lang="nl-BE" sz="1600" dirty="0"/>
          </a:p>
          <a:p>
            <a:pPr lvl="1"/>
            <a:endParaRPr lang="nl-BE" sz="2000" dirty="0" smtClean="0"/>
          </a:p>
        </p:txBody>
      </p:sp>
      <p:pic>
        <p:nvPicPr>
          <p:cNvPr id="2056" name="Picture 8" descr="If you have an underlying condition, then exercise can predispose the heart to go into unusual rhythms"/>
          <p:cNvPicPr>
            <a:picLocks noChangeAspect="1" noChangeArrowheads="1"/>
          </p:cNvPicPr>
          <p:nvPr/>
        </p:nvPicPr>
        <p:blipFill rotWithShape="1">
          <a:blip r:embed="rId5">
            <a:extLst>
              <a:ext uri="{28A0092B-C50C-407E-A947-70E740481C1C}">
                <a14:useLocalDpi xmlns:a14="http://schemas.microsoft.com/office/drawing/2010/main" val="0"/>
              </a:ext>
            </a:extLst>
          </a:blip>
          <a:srcRect t="2401" b="7227"/>
          <a:stretch/>
        </p:blipFill>
        <p:spPr bwMode="auto">
          <a:xfrm>
            <a:off x="8573706" y="3134381"/>
            <a:ext cx="3171381" cy="2866030"/>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61</a:t>
            </a:fld>
            <a:endParaRPr lang="nl-BE">
              <a:solidFill>
                <a:srgbClr val="FFFFFF"/>
              </a:solidFill>
            </a:endParaRPr>
          </a:p>
        </p:txBody>
      </p:sp>
      <p:sp>
        <p:nvSpPr>
          <p:cNvPr id="6" name="Afgeronde rechthoek 5"/>
          <p:cNvSpPr/>
          <p:nvPr/>
        </p:nvSpPr>
        <p:spPr bwMode="auto">
          <a:xfrm>
            <a:off x="4678431" y="2056105"/>
            <a:ext cx="3559129" cy="710003"/>
          </a:xfrm>
          <a:prstGeom prst="roundRect">
            <a:avLst/>
          </a:prstGeom>
          <a:solidFill>
            <a:schemeClr val="bg2"/>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kumimoji="0" lang="nl-BE" sz="2800" b="1" i="0" u="none" strike="noStrike" cap="none" normalizeH="0" baseline="0" dirty="0" smtClean="0">
                <a:ln>
                  <a:noFill/>
                </a:ln>
                <a:solidFill>
                  <a:schemeClr val="bg1"/>
                </a:solidFill>
                <a:effectLst/>
                <a:latin typeface="Arial" charset="0"/>
              </a:rPr>
              <a:t>lichaamsbeweging</a:t>
            </a:r>
          </a:p>
        </p:txBody>
      </p:sp>
      <p:pic>
        <p:nvPicPr>
          <p:cNvPr id="9" name="Audiobesta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6667101"/>
      </p:ext>
    </p:extLst>
  </p:cSld>
  <p:clrMapOvr>
    <a:masterClrMapping/>
  </p:clrMapOvr>
  <mc:AlternateContent xmlns:mc="http://schemas.openxmlformats.org/markup-compatibility/2006">
    <mc:Choice xmlns:p14="http://schemas.microsoft.com/office/powerpoint/2010/main" Requires="p14">
      <p:transition spd="slow" p14:dur="2000" advTm="62328"/>
    </mc:Choice>
    <mc:Fallback>
      <p:transition spd="slow" advTm="62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III. Kennis van de behandeling – levensstijl </a:t>
            </a:r>
            <a:endParaRPr lang="nl-BE" dirty="0"/>
          </a:p>
        </p:txBody>
      </p:sp>
      <p:sp>
        <p:nvSpPr>
          <p:cNvPr id="3" name="Tijdelijke aanduiding voor inhoud 2"/>
          <p:cNvSpPr>
            <a:spLocks noGrp="1"/>
          </p:cNvSpPr>
          <p:nvPr>
            <p:ph idx="1"/>
          </p:nvPr>
        </p:nvSpPr>
        <p:spPr>
          <a:xfrm>
            <a:off x="1333954" y="2056105"/>
            <a:ext cx="10248085" cy="4420895"/>
          </a:xfrm>
        </p:spPr>
        <p:txBody>
          <a:bodyPr/>
          <a:lstStyle/>
          <a:p>
            <a:pPr marL="0" indent="0" algn="ctr">
              <a:buNone/>
            </a:pPr>
            <a:r>
              <a:rPr lang="nl-BE" sz="2800" b="1" dirty="0" smtClean="0"/>
              <a:t>Lichaamsbeweging</a:t>
            </a:r>
          </a:p>
          <a:p>
            <a:pPr marL="0" indent="0">
              <a:buNone/>
            </a:pPr>
            <a:endParaRPr lang="nl-BE" sz="2200" dirty="0" smtClean="0"/>
          </a:p>
          <a:p>
            <a:endParaRPr lang="nl-BE" sz="1600" dirty="0"/>
          </a:p>
          <a:p>
            <a:r>
              <a:rPr lang="nl-BE" dirty="0"/>
              <a:t>rookstop</a:t>
            </a:r>
          </a:p>
          <a:p>
            <a:r>
              <a:rPr lang="nl-BE" dirty="0"/>
              <a:t>consult </a:t>
            </a:r>
            <a:r>
              <a:rPr lang="nl-BE" dirty="0" err="1"/>
              <a:t>tabacoloog</a:t>
            </a:r>
            <a:r>
              <a:rPr lang="nl-BE" dirty="0"/>
              <a:t> </a:t>
            </a:r>
            <a:r>
              <a:rPr lang="nl-BE" dirty="0" err="1"/>
              <a:t>inhospitaal</a:t>
            </a:r>
            <a:endParaRPr lang="nl-BE" dirty="0"/>
          </a:p>
          <a:p>
            <a:r>
              <a:rPr lang="nl-BE" dirty="0"/>
              <a:t>ondersteunende instanties</a:t>
            </a:r>
          </a:p>
          <a:p>
            <a:pPr lvl="1"/>
            <a:r>
              <a:rPr lang="nl-BE" dirty="0"/>
              <a:t>rookstopbegeleiding: groepssessies</a:t>
            </a:r>
          </a:p>
          <a:p>
            <a:r>
              <a:rPr lang="nl-BE" dirty="0"/>
              <a:t>hulpmiddelen</a:t>
            </a:r>
          </a:p>
          <a:p>
            <a:pPr lvl="1"/>
            <a:endParaRPr lang="nl-BE" sz="2000" dirty="0" smtClean="0"/>
          </a:p>
        </p:txBody>
      </p:sp>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62</a:t>
            </a:fld>
            <a:endParaRPr lang="nl-BE">
              <a:solidFill>
                <a:srgbClr val="FFFFFF"/>
              </a:solidFill>
            </a:endParaRPr>
          </a:p>
        </p:txBody>
      </p:sp>
      <p:sp>
        <p:nvSpPr>
          <p:cNvPr id="6" name="Afgeronde rechthoek 5"/>
          <p:cNvSpPr/>
          <p:nvPr/>
        </p:nvSpPr>
        <p:spPr bwMode="auto">
          <a:xfrm>
            <a:off x="4678431" y="2056105"/>
            <a:ext cx="3559129" cy="710003"/>
          </a:xfrm>
          <a:prstGeom prst="roundRect">
            <a:avLst/>
          </a:prstGeom>
          <a:solidFill>
            <a:schemeClr val="bg2"/>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kumimoji="0" lang="nl-BE" sz="2800" b="1" i="0" u="none" strike="noStrike" cap="none" normalizeH="0" baseline="0" dirty="0" smtClean="0">
                <a:ln>
                  <a:noFill/>
                </a:ln>
                <a:solidFill>
                  <a:schemeClr val="bg1"/>
                </a:solidFill>
                <a:effectLst/>
                <a:latin typeface="Arial" charset="0"/>
              </a:rPr>
              <a:t>roken</a:t>
            </a:r>
          </a:p>
        </p:txBody>
      </p:sp>
      <p:pic>
        <p:nvPicPr>
          <p:cNvPr id="7" name="Afbeelding 6"/>
          <p:cNvPicPr/>
          <p:nvPr/>
        </p:nvPicPr>
        <p:blipFill>
          <a:blip r:embed="rId5"/>
          <a:stretch>
            <a:fillRect/>
          </a:stretch>
        </p:blipFill>
        <p:spPr>
          <a:xfrm>
            <a:off x="8566557" y="4136686"/>
            <a:ext cx="2792095" cy="1863725"/>
          </a:xfrm>
          <a:prstGeom prst="rect">
            <a:avLst/>
          </a:prstGeom>
        </p:spPr>
      </p:pic>
      <p:pic>
        <p:nvPicPr>
          <p:cNvPr id="10" name="Audiobesta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4159885"/>
      </p:ext>
    </p:extLst>
  </p:cSld>
  <p:clrMapOvr>
    <a:masterClrMapping/>
  </p:clrMapOvr>
  <mc:AlternateContent xmlns:mc="http://schemas.openxmlformats.org/markup-compatibility/2006">
    <mc:Choice xmlns:p14="http://schemas.microsoft.com/office/powerpoint/2010/main" Requires="p14">
      <p:transition spd="slow" p14:dur="2000" advTm="22517"/>
    </mc:Choice>
    <mc:Fallback>
      <p:transition spd="slow" advTm="22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III. Kennis van de behandeling – levensstijl </a:t>
            </a:r>
            <a:endParaRPr lang="nl-BE" dirty="0"/>
          </a:p>
        </p:txBody>
      </p:sp>
      <p:sp>
        <p:nvSpPr>
          <p:cNvPr id="3" name="Tijdelijke aanduiding voor inhoud 2"/>
          <p:cNvSpPr>
            <a:spLocks noGrp="1"/>
          </p:cNvSpPr>
          <p:nvPr>
            <p:ph idx="1"/>
          </p:nvPr>
        </p:nvSpPr>
        <p:spPr>
          <a:xfrm>
            <a:off x="1333954" y="2056105"/>
            <a:ext cx="10248085" cy="4420895"/>
          </a:xfrm>
        </p:spPr>
        <p:txBody>
          <a:bodyPr/>
          <a:lstStyle/>
          <a:p>
            <a:pPr marL="0" indent="0" algn="ctr">
              <a:buNone/>
            </a:pPr>
            <a:r>
              <a:rPr lang="nl-BE" sz="2800" b="1" dirty="0" smtClean="0"/>
              <a:t>Lichaamsbeweging</a:t>
            </a:r>
          </a:p>
          <a:p>
            <a:pPr marL="0" indent="0">
              <a:buNone/>
            </a:pPr>
            <a:endParaRPr lang="nl-BE" sz="2200" dirty="0" smtClean="0"/>
          </a:p>
          <a:p>
            <a:endParaRPr lang="nl-BE" sz="1600" dirty="0"/>
          </a:p>
          <a:p>
            <a:r>
              <a:rPr lang="nl-BE" dirty="0"/>
              <a:t>matig alcoholgebruik</a:t>
            </a:r>
          </a:p>
          <a:p>
            <a:r>
              <a:rPr lang="nl-BE" dirty="0"/>
              <a:t>alcoholverbod bij alcoholische CMP</a:t>
            </a:r>
          </a:p>
          <a:p>
            <a:r>
              <a:rPr lang="nl-BE" dirty="0"/>
              <a:t>meetellen bij vocht- en calorie-inname</a:t>
            </a:r>
          </a:p>
          <a:p>
            <a:r>
              <a:rPr lang="nl-BE" dirty="0"/>
              <a:t>evt. consult psychologe</a:t>
            </a:r>
          </a:p>
          <a:p>
            <a:pPr lvl="1"/>
            <a:endParaRPr lang="nl-BE" sz="2000" dirty="0" smtClean="0"/>
          </a:p>
        </p:txBody>
      </p:sp>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63</a:t>
            </a:fld>
            <a:endParaRPr lang="nl-BE">
              <a:solidFill>
                <a:srgbClr val="FFFFFF"/>
              </a:solidFill>
            </a:endParaRPr>
          </a:p>
        </p:txBody>
      </p:sp>
      <p:sp>
        <p:nvSpPr>
          <p:cNvPr id="6" name="Afgeronde rechthoek 5"/>
          <p:cNvSpPr/>
          <p:nvPr/>
        </p:nvSpPr>
        <p:spPr bwMode="auto">
          <a:xfrm>
            <a:off x="4678431" y="2056105"/>
            <a:ext cx="3559129" cy="710003"/>
          </a:xfrm>
          <a:prstGeom prst="roundRect">
            <a:avLst/>
          </a:prstGeom>
          <a:solidFill>
            <a:schemeClr val="bg2"/>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kumimoji="0" lang="nl-BE" sz="2800" b="1" i="0" u="none" strike="noStrike" cap="none" normalizeH="0" baseline="0" dirty="0" smtClean="0">
                <a:ln>
                  <a:noFill/>
                </a:ln>
                <a:solidFill>
                  <a:schemeClr val="bg1"/>
                </a:solidFill>
                <a:effectLst/>
                <a:latin typeface="Arial" charset="0"/>
              </a:rPr>
              <a:t>alcohol</a:t>
            </a:r>
          </a:p>
        </p:txBody>
      </p:sp>
      <p:pic>
        <p:nvPicPr>
          <p:cNvPr id="7" name="Afbeelding 6"/>
          <p:cNvPicPr/>
          <p:nvPr/>
        </p:nvPicPr>
        <p:blipFill rotWithShape="1">
          <a:blip r:embed="rId5">
            <a:extLst>
              <a:ext uri="{28A0092B-C50C-407E-A947-70E740481C1C}">
                <a14:useLocalDpi xmlns:a14="http://schemas.microsoft.com/office/drawing/2010/main" val="0"/>
              </a:ext>
            </a:extLst>
          </a:blip>
          <a:srcRect l="36886" t="13237" r="7784" b="9803"/>
          <a:stretch/>
        </p:blipFill>
        <p:spPr>
          <a:xfrm>
            <a:off x="8736756" y="2948940"/>
            <a:ext cx="2536190" cy="3528060"/>
          </a:xfrm>
          <a:prstGeom prst="rect">
            <a:avLst/>
          </a:prstGeom>
        </p:spPr>
      </p:pic>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0852"/>
      </p:ext>
    </p:extLst>
  </p:cSld>
  <p:clrMapOvr>
    <a:masterClrMapping/>
  </p:clrMapOvr>
  <mc:AlternateContent xmlns:mc="http://schemas.openxmlformats.org/markup-compatibility/2006">
    <mc:Choice xmlns:p14="http://schemas.microsoft.com/office/powerpoint/2010/main" Requires="p14">
      <p:transition spd="slow" p14:dur="2000" advTm="30570"/>
    </mc:Choice>
    <mc:Fallback>
      <p:transition spd="slow" advTm="30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III. Kennis van de behandeling – levensstijl </a:t>
            </a:r>
            <a:endParaRPr lang="nl-BE" dirty="0"/>
          </a:p>
        </p:txBody>
      </p:sp>
      <p:sp>
        <p:nvSpPr>
          <p:cNvPr id="3" name="Tijdelijke aanduiding voor inhoud 2"/>
          <p:cNvSpPr>
            <a:spLocks noGrp="1"/>
          </p:cNvSpPr>
          <p:nvPr>
            <p:ph idx="1"/>
          </p:nvPr>
        </p:nvSpPr>
        <p:spPr>
          <a:xfrm>
            <a:off x="1333954" y="2056105"/>
            <a:ext cx="10248085" cy="4420895"/>
          </a:xfrm>
        </p:spPr>
        <p:txBody>
          <a:bodyPr/>
          <a:lstStyle/>
          <a:p>
            <a:pPr marL="0" indent="0" algn="ctr">
              <a:buNone/>
            </a:pPr>
            <a:r>
              <a:rPr lang="nl-BE" sz="2800" b="1" dirty="0" smtClean="0"/>
              <a:t>Lichaamsbeweging</a:t>
            </a:r>
          </a:p>
          <a:p>
            <a:pPr marL="0" indent="0">
              <a:buNone/>
            </a:pPr>
            <a:endParaRPr lang="nl-BE" sz="2200" dirty="0" smtClean="0"/>
          </a:p>
          <a:p>
            <a:endParaRPr lang="nl-BE" sz="1600" dirty="0"/>
          </a:p>
          <a:p>
            <a:r>
              <a:rPr lang="nl-BE" dirty="0"/>
              <a:t>s</a:t>
            </a:r>
            <a:r>
              <a:rPr lang="nl-BE" dirty="0" smtClean="0"/>
              <a:t>top druggebruik</a:t>
            </a:r>
            <a:endParaRPr lang="nl-BE" dirty="0"/>
          </a:p>
          <a:p>
            <a:r>
              <a:rPr lang="nl-BE" dirty="0"/>
              <a:t>z</a:t>
            </a:r>
            <a:r>
              <a:rPr lang="nl-BE" dirty="0" smtClean="0"/>
              <a:t>oek professionele hulp zo nodig</a:t>
            </a:r>
            <a:endParaRPr lang="nl-BE" dirty="0"/>
          </a:p>
          <a:p>
            <a:pPr lvl="1"/>
            <a:endParaRPr lang="nl-BE" sz="2000" dirty="0" smtClean="0"/>
          </a:p>
        </p:txBody>
      </p:sp>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64</a:t>
            </a:fld>
            <a:endParaRPr lang="nl-BE">
              <a:solidFill>
                <a:srgbClr val="FFFFFF"/>
              </a:solidFill>
            </a:endParaRPr>
          </a:p>
        </p:txBody>
      </p:sp>
      <p:sp>
        <p:nvSpPr>
          <p:cNvPr id="6" name="Afgeronde rechthoek 5"/>
          <p:cNvSpPr/>
          <p:nvPr/>
        </p:nvSpPr>
        <p:spPr bwMode="auto">
          <a:xfrm>
            <a:off x="4678431" y="2056105"/>
            <a:ext cx="3559129" cy="710003"/>
          </a:xfrm>
          <a:prstGeom prst="roundRect">
            <a:avLst/>
          </a:prstGeom>
          <a:solidFill>
            <a:schemeClr val="bg2"/>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lang="nl-BE" sz="2800" b="1" dirty="0" smtClean="0">
                <a:solidFill>
                  <a:schemeClr val="bg1"/>
                </a:solidFill>
                <a:latin typeface="Arial" charset="0"/>
              </a:rPr>
              <a:t>drugs</a:t>
            </a:r>
            <a:endParaRPr kumimoji="0" lang="nl-BE" sz="2800" b="1" i="0" u="none" strike="noStrike" cap="none" normalizeH="0" baseline="0" dirty="0" smtClean="0">
              <a:ln>
                <a:noFill/>
              </a:ln>
              <a:solidFill>
                <a:schemeClr val="bg1"/>
              </a:solidFill>
              <a:effectLst/>
              <a:latin typeface="Arial" charset="0"/>
            </a:endParaRPr>
          </a:p>
        </p:txBody>
      </p:sp>
      <p:pic>
        <p:nvPicPr>
          <p:cNvPr id="7" name="Afbeelding 6"/>
          <p:cNvPicPr/>
          <p:nvPr/>
        </p:nvPicPr>
        <p:blipFill>
          <a:blip r:embed="rId5" cstate="print">
            <a:extLst>
              <a:ext uri="{28A0092B-C50C-407E-A947-70E740481C1C}">
                <a14:useLocalDpi xmlns:a14="http://schemas.microsoft.com/office/drawing/2010/main" val="0"/>
              </a:ext>
            </a:extLst>
          </a:blip>
          <a:stretch>
            <a:fillRect/>
          </a:stretch>
        </p:blipFill>
        <p:spPr>
          <a:xfrm>
            <a:off x="8237560" y="2924211"/>
            <a:ext cx="3074670" cy="3320415"/>
          </a:xfrm>
          <a:prstGeom prst="rect">
            <a:avLst/>
          </a:prstGeom>
        </p:spPr>
      </p:pic>
      <p:pic>
        <p:nvPicPr>
          <p:cNvPr id="4" name="Audiobesta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59766060"/>
      </p:ext>
    </p:extLst>
  </p:cSld>
  <p:clrMapOvr>
    <a:masterClrMapping/>
  </p:clrMapOvr>
  <mc:AlternateContent xmlns:mc="http://schemas.openxmlformats.org/markup-compatibility/2006">
    <mc:Choice xmlns:p14="http://schemas.microsoft.com/office/powerpoint/2010/main" Requires="p14">
      <p:transition spd="slow" p14:dur="2000" advTm="14809"/>
    </mc:Choice>
    <mc:Fallback>
      <p:transition spd="slow" advTm="1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681" y="3074935"/>
            <a:ext cx="3588050" cy="3148149"/>
          </a:xfrm>
          <a:prstGeom prst="rect">
            <a:avLst/>
          </a:prstGeom>
        </p:spPr>
      </p:pic>
      <p:sp>
        <p:nvSpPr>
          <p:cNvPr id="2" name="Titel 1"/>
          <p:cNvSpPr>
            <a:spLocks noGrp="1"/>
          </p:cNvSpPr>
          <p:nvPr>
            <p:ph type="title"/>
          </p:nvPr>
        </p:nvSpPr>
        <p:spPr/>
        <p:txBody>
          <a:bodyPr/>
          <a:lstStyle/>
          <a:p>
            <a:r>
              <a:rPr lang="nl-BE" dirty="0" smtClean="0"/>
              <a:t>III. Kennis van de behandeling – levensstijl </a:t>
            </a:r>
            <a:endParaRPr lang="nl-BE" dirty="0"/>
          </a:p>
        </p:txBody>
      </p:sp>
      <p:sp>
        <p:nvSpPr>
          <p:cNvPr id="3" name="Tijdelijke aanduiding voor inhoud 2"/>
          <p:cNvSpPr>
            <a:spLocks noGrp="1"/>
          </p:cNvSpPr>
          <p:nvPr>
            <p:ph idx="1"/>
          </p:nvPr>
        </p:nvSpPr>
        <p:spPr>
          <a:xfrm>
            <a:off x="1333954" y="2056105"/>
            <a:ext cx="10248085" cy="4420895"/>
          </a:xfrm>
        </p:spPr>
        <p:txBody>
          <a:bodyPr/>
          <a:lstStyle/>
          <a:p>
            <a:pPr marL="0" indent="0" algn="ctr">
              <a:buNone/>
            </a:pPr>
            <a:r>
              <a:rPr lang="nl-BE" sz="2800" b="1" dirty="0" smtClean="0"/>
              <a:t>Lichaamsbeweging</a:t>
            </a:r>
          </a:p>
          <a:p>
            <a:pPr marL="0" indent="0">
              <a:buNone/>
            </a:pPr>
            <a:endParaRPr lang="nl-BE" sz="2200" dirty="0" smtClean="0"/>
          </a:p>
          <a:p>
            <a:endParaRPr lang="nl-BE" sz="1600" dirty="0"/>
          </a:p>
          <a:p>
            <a:r>
              <a:rPr lang="nl-BE" dirty="0"/>
              <a:t>m</a:t>
            </a:r>
            <a:r>
              <a:rPr lang="nl-BE" dirty="0" smtClean="0"/>
              <a:t>instens jaarlijks </a:t>
            </a:r>
            <a:endParaRPr lang="nl-BE" dirty="0"/>
          </a:p>
          <a:p>
            <a:r>
              <a:rPr lang="nl-BE" dirty="0"/>
              <a:t>g</a:t>
            </a:r>
            <a:r>
              <a:rPr lang="nl-BE" dirty="0" smtClean="0"/>
              <a:t>oede mondhygiëne</a:t>
            </a:r>
            <a:endParaRPr lang="nl-BE" dirty="0"/>
          </a:p>
        </p:txBody>
      </p:sp>
      <p:sp>
        <p:nvSpPr>
          <p:cNvPr id="5" name="Tijdelijke aanduiding voor dianummer 4"/>
          <p:cNvSpPr>
            <a:spLocks noGrp="1"/>
          </p:cNvSpPr>
          <p:nvPr>
            <p:ph type="sldNum" sz="quarter" idx="12"/>
          </p:nvPr>
        </p:nvSpPr>
        <p:spPr/>
        <p:txBody>
          <a:bodyPr/>
          <a:lstStyle/>
          <a:p>
            <a:fld id="{8FD2C048-0A6B-4F41-B01A-13676D1ED5E1}" type="slidenum">
              <a:rPr lang="nl-BE" smtClean="0">
                <a:solidFill>
                  <a:srgbClr val="FFFFFF"/>
                </a:solidFill>
              </a:rPr>
              <a:pPr/>
              <a:t>65</a:t>
            </a:fld>
            <a:endParaRPr lang="nl-BE">
              <a:solidFill>
                <a:srgbClr val="FFFFFF"/>
              </a:solidFill>
            </a:endParaRPr>
          </a:p>
        </p:txBody>
      </p:sp>
      <p:sp>
        <p:nvSpPr>
          <p:cNvPr id="6" name="Afgeronde rechthoek 5"/>
          <p:cNvSpPr/>
          <p:nvPr/>
        </p:nvSpPr>
        <p:spPr bwMode="auto">
          <a:xfrm>
            <a:off x="4678431" y="2056105"/>
            <a:ext cx="3559129" cy="710003"/>
          </a:xfrm>
          <a:prstGeom prst="roundRect">
            <a:avLst/>
          </a:prstGeom>
          <a:solidFill>
            <a:schemeClr val="bg2"/>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lang="nl-BE" sz="2800" b="1" dirty="0" smtClean="0">
                <a:solidFill>
                  <a:schemeClr val="bg1"/>
                </a:solidFill>
                <a:latin typeface="Arial" charset="0"/>
              </a:rPr>
              <a:t>Tandnazicht</a:t>
            </a:r>
            <a:endParaRPr kumimoji="0" lang="nl-BE" sz="2800" b="1" i="0" u="none" strike="noStrike" cap="none" normalizeH="0" baseline="0" dirty="0" smtClean="0">
              <a:ln>
                <a:noFill/>
              </a:ln>
              <a:solidFill>
                <a:schemeClr val="bg1"/>
              </a:solidFill>
              <a:effectLst/>
              <a:latin typeface="Arial" charset="0"/>
            </a:endParaRPr>
          </a:p>
        </p:txBody>
      </p:sp>
      <p:sp>
        <p:nvSpPr>
          <p:cNvPr id="4" name="Tekstvak 3"/>
          <p:cNvSpPr txBox="1"/>
          <p:nvPr/>
        </p:nvSpPr>
        <p:spPr>
          <a:xfrm>
            <a:off x="9577174" y="5990710"/>
            <a:ext cx="2157222" cy="253916"/>
          </a:xfrm>
          <a:prstGeom prst="rect">
            <a:avLst/>
          </a:prstGeom>
          <a:noFill/>
        </p:spPr>
        <p:txBody>
          <a:bodyPr wrap="square" rtlCol="0">
            <a:spAutoFit/>
          </a:bodyPr>
          <a:lstStyle/>
          <a:p>
            <a:r>
              <a:rPr lang="nl-BE" sz="1050" dirty="0"/>
              <a:t>Shutterstock.com</a:t>
            </a:r>
          </a:p>
        </p:txBody>
      </p:sp>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1500297"/>
      </p:ext>
    </p:extLst>
  </p:cSld>
  <p:clrMapOvr>
    <a:masterClrMapping/>
  </p:clrMapOvr>
  <mc:AlternateContent xmlns:mc="http://schemas.openxmlformats.org/markup-compatibility/2006">
    <mc:Choice xmlns:p14="http://schemas.microsoft.com/office/powerpoint/2010/main" Requires="p14">
      <p:transition spd="slow" p14:dur="2000" advTm="16688"/>
    </mc:Choice>
    <mc:Fallback>
      <p:transition spd="slow" advTm="16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rc_mi" descr="Afbeeldingsresultaat voor zwachtel cartoon">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7739503" y="3105513"/>
            <a:ext cx="3086100" cy="2705100"/>
          </a:xfrm>
          <a:prstGeom prst="rect">
            <a:avLst/>
          </a:prstGeom>
          <a:noFill/>
          <a:ln>
            <a:noFill/>
          </a:ln>
        </p:spPr>
      </p:pic>
      <p:sp>
        <p:nvSpPr>
          <p:cNvPr id="2" name="Titel 1"/>
          <p:cNvSpPr>
            <a:spLocks noGrp="1"/>
          </p:cNvSpPr>
          <p:nvPr>
            <p:ph type="title"/>
          </p:nvPr>
        </p:nvSpPr>
        <p:spPr/>
        <p:txBody>
          <a:bodyPr/>
          <a:lstStyle/>
          <a:p>
            <a:r>
              <a:rPr lang="nl-BE" dirty="0" smtClean="0"/>
              <a:t>Zwachteltherapie en hartfalen?</a:t>
            </a:r>
            <a:endParaRPr lang="nl-BE" dirty="0"/>
          </a:p>
        </p:txBody>
      </p:sp>
      <p:sp>
        <p:nvSpPr>
          <p:cNvPr id="3" name="Tijdelijke aanduiding voor inhoud 2"/>
          <p:cNvSpPr>
            <a:spLocks noGrp="1"/>
          </p:cNvSpPr>
          <p:nvPr>
            <p:ph idx="1"/>
          </p:nvPr>
        </p:nvSpPr>
        <p:spPr/>
        <p:txBody>
          <a:bodyPr/>
          <a:lstStyle/>
          <a:p>
            <a:r>
              <a:rPr lang="nl-BE" dirty="0"/>
              <a:t>g</a:t>
            </a:r>
            <a:r>
              <a:rPr lang="nl-BE" dirty="0" smtClean="0"/>
              <a:t>een evidentie voor therapeutische meerwaarde</a:t>
            </a:r>
          </a:p>
          <a:p>
            <a:r>
              <a:rPr lang="nl-BE" dirty="0" smtClean="0"/>
              <a:t>enkel voor comfort</a:t>
            </a:r>
          </a:p>
          <a:p>
            <a:r>
              <a:rPr lang="nl-BE" dirty="0"/>
              <a:t>k</a:t>
            </a:r>
            <a:r>
              <a:rPr lang="nl-BE" dirty="0" smtClean="0"/>
              <a:t>euze van patiënt</a:t>
            </a:r>
          </a:p>
          <a:p>
            <a:r>
              <a:rPr lang="nl-BE" dirty="0" smtClean="0"/>
              <a:t>moeilijk beoordelen oedemen</a:t>
            </a:r>
            <a:endParaRPr lang="nl-BE"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66</a:t>
            </a:fld>
            <a:endParaRPr lang="nl-BE">
              <a:solidFill>
                <a:srgbClr val="FFFFFF"/>
              </a:solidFill>
            </a:endParaRPr>
          </a:p>
        </p:txBody>
      </p:sp>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56568118"/>
      </p:ext>
    </p:extLst>
  </p:cSld>
  <p:clrMapOvr>
    <a:masterClrMapping/>
  </p:clrMapOvr>
  <mc:AlternateContent xmlns:mc="http://schemas.openxmlformats.org/markup-compatibility/2006">
    <mc:Choice xmlns:p14="http://schemas.microsoft.com/office/powerpoint/2010/main" Requires="p14">
      <p:transition spd="slow" p14:dur="2000" advTm="52314"/>
    </mc:Choice>
    <mc:Fallback>
      <p:transition spd="slow" advTm="52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3954" y="1139128"/>
            <a:ext cx="10248085" cy="718484"/>
          </a:xfrm>
        </p:spPr>
        <p:txBody>
          <a:bodyPr/>
          <a:lstStyle/>
          <a:p>
            <a:r>
              <a:rPr lang="nl-BE" dirty="0" smtClean="0"/>
              <a:t>IV. Kennis van de behandeling – medicatie </a:t>
            </a:r>
            <a:endParaRPr lang="nl-BE" dirty="0"/>
          </a:p>
        </p:txBody>
      </p:sp>
      <p:sp>
        <p:nvSpPr>
          <p:cNvPr id="3" name="Tijdelijke aanduiding voor inhoud 2"/>
          <p:cNvSpPr>
            <a:spLocks noGrp="1"/>
          </p:cNvSpPr>
          <p:nvPr>
            <p:ph idx="1"/>
          </p:nvPr>
        </p:nvSpPr>
        <p:spPr>
          <a:xfrm>
            <a:off x="1333954" y="2056105"/>
            <a:ext cx="10248085" cy="4665110"/>
          </a:xfrm>
        </p:spPr>
        <p:txBody>
          <a:bodyPr/>
          <a:lstStyle/>
          <a:p>
            <a:r>
              <a:rPr lang="nl-BE" sz="2800" dirty="0"/>
              <a:t>t</a:t>
            </a:r>
            <a:r>
              <a:rPr lang="nl-BE" sz="2800" dirty="0" smtClean="0"/>
              <a:t>oelichten van indicatie en dosis (zeker dosis overlopen bij ontslag)</a:t>
            </a:r>
          </a:p>
          <a:p>
            <a:r>
              <a:rPr lang="nl-BE" sz="2800" dirty="0"/>
              <a:t>b</a:t>
            </a:r>
            <a:r>
              <a:rPr lang="nl-BE" sz="2800" dirty="0" smtClean="0"/>
              <a:t>evorder therapietrouw</a:t>
            </a:r>
          </a:p>
          <a:p>
            <a:pPr lvl="1"/>
            <a:r>
              <a:rPr lang="nl-BE" sz="2400" dirty="0"/>
              <a:t>s</a:t>
            </a:r>
            <a:r>
              <a:rPr lang="nl-BE" sz="2400" dirty="0" smtClean="0"/>
              <a:t>teeds op hetzelfde tijdstip van de dag</a:t>
            </a:r>
          </a:p>
          <a:p>
            <a:pPr lvl="1"/>
            <a:r>
              <a:rPr lang="nl-BE" sz="2400" dirty="0"/>
              <a:t>m</a:t>
            </a:r>
            <a:r>
              <a:rPr lang="nl-BE" sz="2400" dirty="0" smtClean="0"/>
              <a:t>edicatielijstje</a:t>
            </a:r>
          </a:p>
          <a:p>
            <a:pPr lvl="1"/>
            <a:r>
              <a:rPr lang="nl-BE" sz="2400" dirty="0"/>
              <a:t>h</a:t>
            </a:r>
            <a:r>
              <a:rPr lang="nl-BE" sz="2400" dirty="0" smtClean="0"/>
              <a:t>ulpmiddelen: geneesmiddelendoos, reminder op GSM, …</a:t>
            </a:r>
          </a:p>
          <a:p>
            <a:pPr lvl="1"/>
            <a:r>
              <a:rPr lang="nl-BE" sz="2400" dirty="0"/>
              <a:t>m</a:t>
            </a:r>
            <a:r>
              <a:rPr lang="nl-BE" sz="2400" dirty="0" smtClean="0"/>
              <a:t>antelzorg/thuiszorg?</a:t>
            </a:r>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67</a:t>
            </a:fld>
            <a:endParaRPr lang="nl-BE">
              <a:solidFill>
                <a:srgbClr val="FFFFFF"/>
              </a:solidFill>
            </a:endParaRPr>
          </a:p>
        </p:txBody>
      </p:sp>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86014323"/>
      </p:ext>
    </p:extLst>
  </p:cSld>
  <p:clrMapOvr>
    <a:masterClrMapping/>
  </p:clrMapOvr>
  <mc:AlternateContent xmlns:mc="http://schemas.openxmlformats.org/markup-compatibility/2006">
    <mc:Choice xmlns:p14="http://schemas.microsoft.com/office/powerpoint/2010/main" Requires="p14">
      <p:transition spd="slow" p14:dur="2000" advTm="83917"/>
    </mc:Choice>
    <mc:Fallback>
      <p:transition spd="slow" advTm="83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IV. Kennis van de behandeling – medicatie </a:t>
            </a:r>
            <a:endParaRPr lang="nl-BE" dirty="0"/>
          </a:p>
        </p:txBody>
      </p:sp>
      <p:sp>
        <p:nvSpPr>
          <p:cNvPr id="3" name="Tijdelijke aanduiding voor inhoud 2"/>
          <p:cNvSpPr>
            <a:spLocks noGrp="1"/>
          </p:cNvSpPr>
          <p:nvPr>
            <p:ph idx="1"/>
          </p:nvPr>
        </p:nvSpPr>
        <p:spPr/>
        <p:txBody>
          <a:bodyPr/>
          <a:lstStyle/>
          <a:p>
            <a:r>
              <a:rPr lang="nl-BE" sz="2800" dirty="0"/>
              <a:t>hartfalenmedicatie = ondersteuning van het verzwakte hart</a:t>
            </a:r>
          </a:p>
          <a:p>
            <a:pPr lvl="1"/>
            <a:r>
              <a:rPr lang="nl-BE" sz="2400" dirty="0"/>
              <a:t>NOOIT plots stopzetten, ook al voelt patiënt zich beter</a:t>
            </a:r>
          </a:p>
          <a:p>
            <a:pPr lvl="1"/>
            <a:r>
              <a:rPr lang="nl-BE" sz="2400" dirty="0"/>
              <a:t>Lage bloeddruk zonder symptomen = doel </a:t>
            </a:r>
            <a:r>
              <a:rPr lang="nl-BE" sz="2400" dirty="0" smtClean="0"/>
              <a:t>behandeling</a:t>
            </a:r>
          </a:p>
          <a:p>
            <a:pPr marL="457785" lvl="1" indent="0">
              <a:buNone/>
            </a:pPr>
            <a:endParaRPr lang="nl-BE" sz="2400" dirty="0" smtClean="0"/>
          </a:p>
          <a:p>
            <a:r>
              <a:rPr lang="nl-BE" sz="2800" dirty="0" smtClean="0"/>
              <a:t>flexibel diureticaschema</a:t>
            </a:r>
          </a:p>
          <a:p>
            <a:pPr lvl="1"/>
            <a:r>
              <a:rPr lang="nl-BE" sz="2400" b="1" dirty="0"/>
              <a:t>GEEN DIURETICA ZONDER VOCHT – EN ZOUTBEPERKING</a:t>
            </a:r>
            <a:r>
              <a:rPr lang="nl-BE" sz="2400" b="1" dirty="0" smtClean="0"/>
              <a:t>!</a:t>
            </a:r>
          </a:p>
          <a:p>
            <a:pPr lvl="1"/>
            <a:r>
              <a:rPr lang="nl-BE" sz="2400" dirty="0"/>
              <a:t>optimale dosis = laagst mogelijke dosis (“noodzakelijk kwaad”)</a:t>
            </a:r>
          </a:p>
          <a:p>
            <a:pPr lvl="1"/>
            <a:r>
              <a:rPr lang="nl-BE" sz="2400" dirty="0" smtClean="0"/>
              <a:t>Werkingsduur: 4-6 uur</a:t>
            </a:r>
          </a:p>
          <a:p>
            <a:pPr lvl="1"/>
            <a:r>
              <a:rPr lang="nl-BE" sz="2400" dirty="0" smtClean="0"/>
              <a:t>CAVE </a:t>
            </a:r>
            <a:r>
              <a:rPr lang="nl-BE" sz="2400" dirty="0" err="1" smtClean="0"/>
              <a:t>volumeshifts</a:t>
            </a:r>
            <a:endParaRPr lang="nl-BE" sz="2400" dirty="0" smtClean="0"/>
          </a:p>
          <a:p>
            <a:pPr marL="0" indent="0">
              <a:buNone/>
            </a:pPr>
            <a:r>
              <a:rPr lang="nl-BE" sz="2400" dirty="0" smtClean="0"/>
              <a:t>	</a:t>
            </a:r>
            <a:endParaRPr lang="nl-BE"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68</a:t>
            </a:fld>
            <a:endParaRPr lang="nl-BE">
              <a:solidFill>
                <a:srgbClr val="FFFFFF"/>
              </a:solidFill>
            </a:endParaRPr>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0832008"/>
      </p:ext>
    </p:extLst>
  </p:cSld>
  <p:clrMapOvr>
    <a:masterClrMapping/>
  </p:clrMapOvr>
  <mc:AlternateContent xmlns:mc="http://schemas.openxmlformats.org/markup-compatibility/2006">
    <mc:Choice xmlns:p14="http://schemas.microsoft.com/office/powerpoint/2010/main" Requires="p14">
      <p:transition spd="slow" p14:dur="2000" advTm="69366"/>
    </mc:Choice>
    <mc:Fallback>
      <p:transition spd="slow" advTm="6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IV. Kennis van de behandeling – medicatie </a:t>
            </a:r>
          </a:p>
        </p:txBody>
      </p:sp>
      <p:sp>
        <p:nvSpPr>
          <p:cNvPr id="3" name="Tijdelijke aanduiding voor inhoud 2"/>
          <p:cNvSpPr>
            <a:spLocks noGrp="1"/>
          </p:cNvSpPr>
          <p:nvPr>
            <p:ph idx="1"/>
          </p:nvPr>
        </p:nvSpPr>
        <p:spPr/>
        <p:txBody>
          <a:bodyPr/>
          <a:lstStyle/>
          <a:p>
            <a:r>
              <a:rPr lang="nl-BE" sz="2800" dirty="0"/>
              <a:t>belang van </a:t>
            </a:r>
            <a:r>
              <a:rPr lang="nl-BE" sz="2800" dirty="0" err="1"/>
              <a:t>optitreren</a:t>
            </a:r>
            <a:r>
              <a:rPr lang="nl-BE" sz="2800" dirty="0"/>
              <a:t> medicatie (“start low, go slow”)</a:t>
            </a:r>
          </a:p>
          <a:p>
            <a:r>
              <a:rPr lang="nl-BE" sz="2800" dirty="0"/>
              <a:t>hanteren van </a:t>
            </a:r>
            <a:r>
              <a:rPr lang="nl-BE" sz="2800" dirty="0" smtClean="0"/>
              <a:t>neveneffecten</a:t>
            </a:r>
          </a:p>
          <a:p>
            <a:r>
              <a:rPr lang="nl-BE" sz="2800" dirty="0" smtClean="0"/>
              <a:t>contra-indicatie</a:t>
            </a:r>
            <a:endParaRPr lang="nl-BE" sz="2800" dirty="0"/>
          </a:p>
          <a:p>
            <a:pPr lvl="1"/>
            <a:r>
              <a:rPr lang="nl-BE" sz="2000" dirty="0" err="1"/>
              <a:t>NSAID’s</a:t>
            </a:r>
            <a:r>
              <a:rPr lang="nl-BE" sz="2000" dirty="0"/>
              <a:t> (</a:t>
            </a:r>
            <a:r>
              <a:rPr lang="nl-NL" sz="2000" dirty="0" err="1"/>
              <a:t>Brufen</a:t>
            </a:r>
            <a:r>
              <a:rPr lang="nl-NL" sz="2000" kern="1200" dirty="0"/>
              <a:t>®, Voltaren®, </a:t>
            </a:r>
            <a:r>
              <a:rPr lang="nl-NL" sz="2000" kern="1200" dirty="0" err="1"/>
              <a:t>Nurofen</a:t>
            </a:r>
            <a:r>
              <a:rPr lang="nl-NL" sz="2000" kern="1200" dirty="0"/>
              <a:t>®, </a:t>
            </a:r>
            <a:r>
              <a:rPr lang="nl-NL" sz="2000" kern="1200" dirty="0" err="1"/>
              <a:t>Apranax</a:t>
            </a:r>
            <a:r>
              <a:rPr lang="nl-NL" sz="2000" kern="1200" dirty="0"/>
              <a:t>®, </a:t>
            </a:r>
            <a:r>
              <a:rPr lang="nl-NL" sz="2000" kern="1200" dirty="0" err="1"/>
              <a:t>Brexine</a:t>
            </a:r>
            <a:r>
              <a:rPr lang="nl-NL" sz="2000" kern="1200" dirty="0"/>
              <a:t>®, </a:t>
            </a:r>
            <a:r>
              <a:rPr lang="nl-NL" sz="2000" kern="1200" dirty="0" err="1"/>
              <a:t>Feldene</a:t>
            </a:r>
            <a:r>
              <a:rPr lang="nl-NL" sz="2000" kern="1200" dirty="0"/>
              <a:t>® ...)</a:t>
            </a:r>
          </a:p>
          <a:p>
            <a:pPr lvl="1"/>
            <a:r>
              <a:rPr lang="nl-NL" sz="2000" kern="1200" dirty="0"/>
              <a:t>toegelaten pijnmedicatie paracetamol (</a:t>
            </a:r>
            <a:r>
              <a:rPr lang="nl-NL" sz="2000" kern="1200" dirty="0" err="1"/>
              <a:t>Dafalgan</a:t>
            </a:r>
            <a:r>
              <a:rPr lang="nl-NL" sz="2000" kern="1200" dirty="0"/>
              <a:t>®, </a:t>
            </a:r>
            <a:r>
              <a:rPr lang="nl-NL" sz="2000" kern="1200" dirty="0" err="1"/>
              <a:t>Perdolan</a:t>
            </a:r>
            <a:r>
              <a:rPr lang="nl-NL" sz="2000" kern="1200" dirty="0"/>
              <a:t>®) tot 4x/dag (CAVE bruistabletten)</a:t>
            </a:r>
          </a:p>
          <a:p>
            <a:r>
              <a:rPr lang="nl-NL" sz="2800" kern="1200" dirty="0"/>
              <a:t>vaccinatie (ook huisgenoten)</a:t>
            </a:r>
          </a:p>
          <a:p>
            <a:pPr lvl="1"/>
            <a:r>
              <a:rPr lang="nl-NL" sz="2000" kern="1200" dirty="0"/>
              <a:t>griepvaccin aanbevolen (jaarlijks)</a:t>
            </a:r>
          </a:p>
          <a:p>
            <a:pPr lvl="1"/>
            <a:r>
              <a:rPr lang="nl-NL" sz="2000" kern="1200" dirty="0"/>
              <a:t>pneumokokkenvaccin te overwegen (vijfjaarlijks)</a:t>
            </a:r>
            <a:endParaRPr lang="nl-BE" sz="2000" dirty="0"/>
          </a:p>
          <a:p>
            <a:endParaRPr lang="nl-BE"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69</a:t>
            </a:fld>
            <a:endParaRPr lang="nl-BE">
              <a:solidFill>
                <a:srgbClr val="FFFFFF"/>
              </a:solidFill>
            </a:endParaRPr>
          </a:p>
        </p:txBody>
      </p:sp>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8381625"/>
      </p:ext>
    </p:extLst>
  </p:cSld>
  <p:clrMapOvr>
    <a:masterClrMapping/>
  </p:clrMapOvr>
  <mc:AlternateContent xmlns:mc="http://schemas.openxmlformats.org/markup-compatibility/2006">
    <mc:Choice xmlns:p14="http://schemas.microsoft.com/office/powerpoint/2010/main" Requires="p14">
      <p:transition spd="slow" p14:dur="2000" advTm="97996"/>
    </mc:Choice>
    <mc:Fallback>
      <p:transition spd="slow" advTm="97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3954" y="501301"/>
            <a:ext cx="10248085" cy="718484"/>
          </a:xfrm>
        </p:spPr>
        <p:txBody>
          <a:bodyPr/>
          <a:lstStyle/>
          <a:p>
            <a:r>
              <a:rPr lang="nl-BE" dirty="0" smtClean="0"/>
              <a:t>Niet altijd een probleem van “te veel vocht”</a:t>
            </a:r>
            <a:endParaRPr lang="nl-BE"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7</a:t>
            </a:fld>
            <a:endParaRPr lang="nl-BE">
              <a:solidFill>
                <a:srgbClr val="FFFFFF"/>
              </a:solidFill>
            </a:endParaRPr>
          </a:p>
        </p:txBody>
      </p:sp>
      <p:sp>
        <p:nvSpPr>
          <p:cNvPr id="65" name="Afgeronde rechthoek 64"/>
          <p:cNvSpPr/>
          <p:nvPr/>
        </p:nvSpPr>
        <p:spPr bwMode="auto">
          <a:xfrm>
            <a:off x="641010" y="1887710"/>
            <a:ext cx="3028950" cy="2940315"/>
          </a:xfrm>
          <a:prstGeom prst="roundRect">
            <a:avLst/>
          </a:prstGeom>
          <a:solidFill>
            <a:srgbClr val="00B0F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endParaRPr lang="nl-BE" sz="2100" dirty="0">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lang="nl-BE" sz="2800" b="1" dirty="0">
                <a:solidFill>
                  <a:schemeClr val="bg1"/>
                </a:solidFill>
                <a:latin typeface="Arial" charset="0"/>
              </a:rPr>
              <a:t>c</a:t>
            </a:r>
            <a:r>
              <a:rPr kumimoji="0" lang="nl-BE" sz="2800" b="1" i="0" u="none" strike="noStrike" cap="none" normalizeH="0" baseline="0" dirty="0" smtClean="0">
                <a:ln>
                  <a:noFill/>
                </a:ln>
                <a:solidFill>
                  <a:schemeClr val="bg1"/>
                </a:solidFill>
                <a:effectLst/>
                <a:latin typeface="Arial" charset="0"/>
              </a:rPr>
              <a:t>ongestie?</a:t>
            </a:r>
          </a:p>
        </p:txBody>
      </p:sp>
      <p:sp>
        <p:nvSpPr>
          <p:cNvPr id="66" name="Pijl-rechts 65"/>
          <p:cNvSpPr/>
          <p:nvPr/>
        </p:nvSpPr>
        <p:spPr bwMode="auto">
          <a:xfrm>
            <a:off x="4119563" y="3269055"/>
            <a:ext cx="666750" cy="400050"/>
          </a:xfrm>
          <a:prstGeom prst="rightArrow">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smtClean="0">
              <a:ln>
                <a:noFill/>
              </a:ln>
              <a:solidFill>
                <a:schemeClr val="tx1"/>
              </a:solidFill>
              <a:effectLst/>
              <a:latin typeface="Arial" charset="0"/>
            </a:endParaRPr>
          </a:p>
        </p:txBody>
      </p:sp>
      <p:sp>
        <p:nvSpPr>
          <p:cNvPr id="67" name="Pijl-rechts 66"/>
          <p:cNvSpPr/>
          <p:nvPr/>
        </p:nvSpPr>
        <p:spPr bwMode="auto">
          <a:xfrm>
            <a:off x="4119563" y="4780026"/>
            <a:ext cx="666750" cy="400050"/>
          </a:xfrm>
          <a:prstGeom prst="rightArrow">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smtClean="0">
              <a:ln>
                <a:noFill/>
              </a:ln>
              <a:solidFill>
                <a:schemeClr val="tx1"/>
              </a:solidFill>
              <a:effectLst/>
              <a:latin typeface="Arial" charset="0"/>
            </a:endParaRPr>
          </a:p>
        </p:txBody>
      </p:sp>
      <p:sp>
        <p:nvSpPr>
          <p:cNvPr id="68" name="Pijl-rechts 67"/>
          <p:cNvSpPr/>
          <p:nvPr/>
        </p:nvSpPr>
        <p:spPr bwMode="auto">
          <a:xfrm>
            <a:off x="4063343" y="1719713"/>
            <a:ext cx="666750" cy="400050"/>
          </a:xfrm>
          <a:prstGeom prst="rightArrow">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smtClean="0">
              <a:ln>
                <a:noFill/>
              </a:ln>
              <a:solidFill>
                <a:schemeClr val="tx1"/>
              </a:solidFill>
              <a:effectLst/>
              <a:latin typeface="Arial" charset="0"/>
            </a:endParaRPr>
          </a:p>
        </p:txBody>
      </p:sp>
      <p:sp>
        <p:nvSpPr>
          <p:cNvPr id="69" name="Pijl-rechts 68"/>
          <p:cNvSpPr/>
          <p:nvPr/>
        </p:nvSpPr>
        <p:spPr bwMode="auto">
          <a:xfrm>
            <a:off x="7826078" y="4780026"/>
            <a:ext cx="666750" cy="400050"/>
          </a:xfrm>
          <a:prstGeom prst="rightArrow">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smtClean="0">
              <a:ln>
                <a:noFill/>
              </a:ln>
              <a:solidFill>
                <a:schemeClr val="tx1"/>
              </a:solidFill>
              <a:effectLst/>
              <a:latin typeface="Arial" charset="0"/>
            </a:endParaRPr>
          </a:p>
        </p:txBody>
      </p:sp>
      <p:sp>
        <p:nvSpPr>
          <p:cNvPr id="70" name="Pijl-rechts 69"/>
          <p:cNvSpPr/>
          <p:nvPr/>
        </p:nvSpPr>
        <p:spPr bwMode="auto">
          <a:xfrm>
            <a:off x="7826080" y="3271842"/>
            <a:ext cx="666750" cy="400050"/>
          </a:xfrm>
          <a:prstGeom prst="rightArrow">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smtClean="0">
              <a:ln>
                <a:noFill/>
              </a:ln>
              <a:solidFill>
                <a:schemeClr val="tx1"/>
              </a:solidFill>
              <a:effectLst/>
              <a:latin typeface="Arial" charset="0"/>
            </a:endParaRPr>
          </a:p>
        </p:txBody>
      </p:sp>
      <p:sp>
        <p:nvSpPr>
          <p:cNvPr id="71" name="Pijl-rechts 70"/>
          <p:cNvSpPr/>
          <p:nvPr/>
        </p:nvSpPr>
        <p:spPr bwMode="auto">
          <a:xfrm>
            <a:off x="7826080" y="1719713"/>
            <a:ext cx="666750" cy="400050"/>
          </a:xfrm>
          <a:prstGeom prst="rightArrow">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smtClean="0">
              <a:ln>
                <a:noFill/>
              </a:ln>
              <a:solidFill>
                <a:schemeClr val="tx1"/>
              </a:solidFill>
              <a:effectLst/>
              <a:latin typeface="Arial" charset="0"/>
            </a:endParaRPr>
          </a:p>
        </p:txBody>
      </p:sp>
      <p:sp>
        <p:nvSpPr>
          <p:cNvPr id="76" name="Afgeronde rechthoek 75"/>
          <p:cNvSpPr/>
          <p:nvPr/>
        </p:nvSpPr>
        <p:spPr bwMode="auto">
          <a:xfrm>
            <a:off x="5123478" y="1311191"/>
            <a:ext cx="2458677" cy="1217094"/>
          </a:xfrm>
          <a:prstGeom prst="roundRect">
            <a:avLst/>
          </a:prstGeom>
          <a:solidFill>
            <a:srgbClr val="FF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lang="nl-BE" sz="2100" b="1" dirty="0" smtClean="0">
                <a:solidFill>
                  <a:schemeClr val="bg1"/>
                </a:solidFill>
                <a:latin typeface="Arial" charset="0"/>
              </a:rPr>
              <a:t>te veel vocht</a:t>
            </a:r>
            <a:endParaRPr lang="nl-BE" sz="2100" b="1" dirty="0">
              <a:solidFill>
                <a:schemeClr val="bg1"/>
              </a:solidFill>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kumimoji="0" lang="nl-BE" sz="2800" b="0" i="0" u="none" strike="noStrike" cap="none" normalizeH="0" baseline="0" dirty="0" smtClean="0">
                <a:ln>
                  <a:noFill/>
                </a:ln>
                <a:solidFill>
                  <a:schemeClr val="tx1"/>
                </a:solidFill>
                <a:effectLst/>
                <a:latin typeface="Arial" charset="0"/>
              </a:rPr>
              <a:t> </a:t>
            </a:r>
          </a:p>
        </p:txBody>
      </p:sp>
      <p:sp>
        <p:nvSpPr>
          <p:cNvPr id="84" name="Afgeronde rechthoek 83"/>
          <p:cNvSpPr/>
          <p:nvPr/>
        </p:nvSpPr>
        <p:spPr bwMode="auto">
          <a:xfrm>
            <a:off x="5123478" y="2819717"/>
            <a:ext cx="2458677" cy="1217094"/>
          </a:xfrm>
          <a:prstGeom prst="roundRect">
            <a:avLst/>
          </a:prstGeom>
          <a:solidFill>
            <a:srgbClr val="FF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kumimoji="0" lang="nl-BE" sz="2100" b="1" i="0" u="none" strike="noStrike" cap="none" normalizeH="0" baseline="0" dirty="0" smtClean="0">
                <a:ln>
                  <a:noFill/>
                </a:ln>
                <a:solidFill>
                  <a:schemeClr val="bg1"/>
                </a:solidFill>
                <a:effectLst/>
                <a:latin typeface="Arial" charset="0"/>
              </a:rPr>
              <a:t>vasoconstrictie</a:t>
            </a:r>
            <a:endParaRPr lang="nl-BE" sz="2100" b="1" dirty="0">
              <a:solidFill>
                <a:schemeClr val="bg1"/>
              </a:solidFill>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endParaRPr kumimoji="0" lang="nl-BE" sz="2800" b="0" i="0" u="none" strike="noStrike" cap="none" normalizeH="0" baseline="0" dirty="0" smtClean="0">
              <a:ln>
                <a:noFill/>
              </a:ln>
              <a:solidFill>
                <a:schemeClr val="tx1"/>
              </a:solidFill>
              <a:effectLst/>
              <a:latin typeface="Arial" charset="0"/>
            </a:endParaRPr>
          </a:p>
        </p:txBody>
      </p:sp>
      <p:sp>
        <p:nvSpPr>
          <p:cNvPr id="85" name="Afgeronde rechthoek 84"/>
          <p:cNvSpPr/>
          <p:nvPr/>
        </p:nvSpPr>
        <p:spPr bwMode="auto">
          <a:xfrm>
            <a:off x="5123477" y="4371812"/>
            <a:ext cx="2458677" cy="1217094"/>
          </a:xfrm>
          <a:prstGeom prst="roundRect">
            <a:avLst/>
          </a:prstGeom>
          <a:solidFill>
            <a:srgbClr val="FF0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kumimoji="0" lang="nl-BE" sz="2100" b="1" i="0" u="none" strike="noStrike" cap="none" normalizeH="0" baseline="0" dirty="0" smtClean="0">
                <a:ln>
                  <a:noFill/>
                </a:ln>
                <a:solidFill>
                  <a:schemeClr val="bg1"/>
                </a:solidFill>
                <a:effectLst/>
                <a:latin typeface="Arial" charset="0"/>
              </a:rPr>
              <a:t>beiden</a:t>
            </a:r>
            <a:endParaRPr lang="nl-BE" sz="2100" b="1" dirty="0">
              <a:solidFill>
                <a:schemeClr val="bg1"/>
              </a:solidFill>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endParaRPr kumimoji="0" lang="nl-BE" sz="2800" b="0" i="0" u="none" strike="noStrike" cap="none" normalizeH="0" baseline="0" dirty="0" smtClean="0">
              <a:ln>
                <a:noFill/>
              </a:ln>
              <a:solidFill>
                <a:schemeClr val="tx1"/>
              </a:solidFill>
              <a:effectLst/>
              <a:latin typeface="Arial" charset="0"/>
            </a:endParaRPr>
          </a:p>
        </p:txBody>
      </p:sp>
      <p:sp>
        <p:nvSpPr>
          <p:cNvPr id="86" name="Afgeronde rechthoek 85"/>
          <p:cNvSpPr/>
          <p:nvPr/>
        </p:nvSpPr>
        <p:spPr bwMode="auto">
          <a:xfrm>
            <a:off x="8736751" y="4346435"/>
            <a:ext cx="2458677" cy="1217094"/>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lang="nl-BE" sz="2100" b="1" dirty="0">
                <a:solidFill>
                  <a:schemeClr val="bg1"/>
                </a:solidFill>
                <a:latin typeface="Arial" charset="0"/>
              </a:rPr>
              <a:t>d</a:t>
            </a:r>
            <a:r>
              <a:rPr lang="nl-BE" sz="2100" b="1" dirty="0" smtClean="0">
                <a:solidFill>
                  <a:schemeClr val="bg1"/>
                </a:solidFill>
                <a:latin typeface="Arial" charset="0"/>
              </a:rPr>
              <a:t>iuretica</a:t>
            </a:r>
            <a:r>
              <a:rPr lang="nl-BE" sz="2100" b="1" dirty="0" smtClean="0">
                <a:latin typeface="Arial" charset="0"/>
              </a:rPr>
              <a:t> </a:t>
            </a:r>
            <a:r>
              <a:rPr lang="nl-BE" sz="2100" b="1" dirty="0" smtClean="0">
                <a:solidFill>
                  <a:schemeClr val="bg1"/>
                </a:solidFill>
                <a:latin typeface="Arial" charset="0"/>
              </a:rPr>
              <a:t>+ </a:t>
            </a:r>
            <a:r>
              <a:rPr lang="nl-BE" sz="2100" b="1" dirty="0" err="1" smtClean="0">
                <a:solidFill>
                  <a:schemeClr val="bg1"/>
                </a:solidFill>
                <a:latin typeface="Arial" charset="0"/>
              </a:rPr>
              <a:t>vasodilatantia</a:t>
            </a:r>
            <a:endParaRPr kumimoji="0" lang="nl-BE" sz="2800" b="1" i="0" u="none" strike="noStrike" cap="none" normalizeH="0" baseline="0" dirty="0" smtClean="0">
              <a:ln>
                <a:noFill/>
              </a:ln>
              <a:solidFill>
                <a:schemeClr val="bg1"/>
              </a:solidFill>
              <a:effectLst/>
              <a:latin typeface="Arial" charset="0"/>
            </a:endParaRPr>
          </a:p>
        </p:txBody>
      </p:sp>
      <p:sp>
        <p:nvSpPr>
          <p:cNvPr id="87" name="Afgeronde rechthoek 86"/>
          <p:cNvSpPr/>
          <p:nvPr/>
        </p:nvSpPr>
        <p:spPr bwMode="auto">
          <a:xfrm>
            <a:off x="8736751" y="2804003"/>
            <a:ext cx="2458677" cy="1217094"/>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lang="nl-BE" sz="2100" b="1" dirty="0" err="1" smtClean="0">
                <a:solidFill>
                  <a:schemeClr val="bg1"/>
                </a:solidFill>
                <a:latin typeface="Arial" charset="0"/>
              </a:rPr>
              <a:t>vasodilatantia</a:t>
            </a:r>
            <a:endParaRPr kumimoji="0" lang="nl-BE" sz="2800" b="1" i="0" u="none" strike="noStrike" cap="none" normalizeH="0" baseline="0" dirty="0" smtClean="0">
              <a:ln>
                <a:noFill/>
              </a:ln>
              <a:solidFill>
                <a:schemeClr val="bg1"/>
              </a:solidFill>
              <a:effectLst/>
              <a:latin typeface="Arial" charset="0"/>
            </a:endParaRPr>
          </a:p>
        </p:txBody>
      </p:sp>
      <p:sp>
        <p:nvSpPr>
          <p:cNvPr id="88" name="Afgeronde rechthoek 87"/>
          <p:cNvSpPr/>
          <p:nvPr/>
        </p:nvSpPr>
        <p:spPr bwMode="auto">
          <a:xfrm>
            <a:off x="8736752" y="1311191"/>
            <a:ext cx="2458677" cy="1217094"/>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kumimoji="0" lang="nl-BE" sz="2100" b="1" i="0" u="none" strike="noStrike" cap="none" normalizeH="0" baseline="0" dirty="0" smtClean="0">
                <a:ln>
                  <a:noFill/>
                </a:ln>
                <a:solidFill>
                  <a:schemeClr val="bg1"/>
                </a:solidFill>
                <a:effectLst/>
                <a:latin typeface="Arial" charset="0"/>
              </a:rPr>
              <a:t>diuretica</a:t>
            </a:r>
            <a:endParaRPr lang="nl-BE" sz="2100" b="1" dirty="0">
              <a:solidFill>
                <a:schemeClr val="bg1"/>
              </a:solidFill>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endParaRPr kumimoji="0" lang="nl-BE" sz="2800" b="0" i="0" u="none" strike="noStrike" cap="none" normalizeH="0" baseline="0" dirty="0" smtClean="0">
              <a:ln>
                <a:noFill/>
              </a:ln>
              <a:solidFill>
                <a:schemeClr val="tx1"/>
              </a:solidFill>
              <a:effectLst/>
              <a:latin typeface="Arial" charset="0"/>
            </a:endParaRPr>
          </a:p>
        </p:txBody>
      </p:sp>
      <p:sp>
        <p:nvSpPr>
          <p:cNvPr id="90" name="Afgeronde rechthoek 89"/>
          <p:cNvSpPr/>
          <p:nvPr/>
        </p:nvSpPr>
        <p:spPr bwMode="auto">
          <a:xfrm>
            <a:off x="641010" y="5888867"/>
            <a:ext cx="10941029" cy="481633"/>
          </a:xfrm>
          <a:prstGeom prst="round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lang="nl-BE" sz="2100" b="1" dirty="0">
                <a:solidFill>
                  <a:schemeClr val="bg1"/>
                </a:solidFill>
                <a:latin typeface="Arial" charset="0"/>
              </a:rPr>
              <a:t>a</a:t>
            </a:r>
            <a:r>
              <a:rPr kumimoji="0" lang="nl-BE" sz="2100" b="1" i="0" u="none" strike="noStrike" cap="none" normalizeH="0" baseline="0" dirty="0" smtClean="0">
                <a:ln>
                  <a:noFill/>
                </a:ln>
                <a:solidFill>
                  <a:schemeClr val="bg1"/>
                </a:solidFill>
                <a:effectLst/>
                <a:latin typeface="Arial" charset="0"/>
              </a:rPr>
              <a:t>ndere ondersteunende maatregelen: zuurstof, CPAP, morfine</a:t>
            </a:r>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60891551"/>
      </p:ext>
    </p:extLst>
  </p:cSld>
  <p:clrMapOvr>
    <a:masterClrMapping/>
  </p:clrMapOvr>
  <mc:AlternateContent xmlns:mc="http://schemas.openxmlformats.org/markup-compatibility/2006">
    <mc:Choice xmlns:p14="http://schemas.microsoft.com/office/powerpoint/2010/main" Requires="p14">
      <p:transition spd="slow" p14:dur="2000" advTm="36149"/>
    </mc:Choice>
    <mc:Fallback>
      <p:transition spd="slow" advTm="3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V. Patiëntgebonden noden</a:t>
            </a:r>
            <a:endParaRPr lang="nl-BE" dirty="0"/>
          </a:p>
        </p:txBody>
      </p:sp>
      <p:sp>
        <p:nvSpPr>
          <p:cNvPr id="3" name="Tijdelijke aanduiding voor inhoud 2"/>
          <p:cNvSpPr>
            <a:spLocks noGrp="1"/>
          </p:cNvSpPr>
          <p:nvPr>
            <p:ph idx="1"/>
          </p:nvPr>
        </p:nvSpPr>
        <p:spPr/>
        <p:txBody>
          <a:bodyPr/>
          <a:lstStyle/>
          <a:p>
            <a:r>
              <a:rPr lang="nl-BE" dirty="0"/>
              <a:t>v</a:t>
            </a:r>
            <a:r>
              <a:rPr lang="nl-BE" dirty="0" smtClean="0"/>
              <a:t>akantie en reizen</a:t>
            </a:r>
          </a:p>
          <a:p>
            <a:r>
              <a:rPr lang="nl-BE" dirty="0"/>
              <a:t>a</a:t>
            </a:r>
            <a:r>
              <a:rPr lang="nl-BE" dirty="0" smtClean="0"/>
              <a:t>utorijden </a:t>
            </a:r>
          </a:p>
          <a:p>
            <a:r>
              <a:rPr lang="nl-BE" dirty="0"/>
              <a:t>p</a:t>
            </a:r>
            <a:r>
              <a:rPr lang="nl-BE" dirty="0" smtClean="0"/>
              <a:t>sychosociale ondersteuning</a:t>
            </a:r>
          </a:p>
          <a:p>
            <a:pPr lvl="1"/>
            <a:r>
              <a:rPr lang="nl-BE" dirty="0"/>
              <a:t>l</a:t>
            </a:r>
            <a:r>
              <a:rPr lang="nl-BE" dirty="0" smtClean="0"/>
              <a:t>even met hartfalen, aanvaarding</a:t>
            </a:r>
          </a:p>
          <a:p>
            <a:pPr lvl="1"/>
            <a:r>
              <a:rPr lang="nl-BE" dirty="0"/>
              <a:t>m</a:t>
            </a:r>
            <a:r>
              <a:rPr lang="nl-BE" dirty="0" smtClean="0"/>
              <a:t>antelzorg</a:t>
            </a:r>
          </a:p>
          <a:p>
            <a:pPr lvl="1"/>
            <a:r>
              <a:rPr lang="nl-BE" dirty="0"/>
              <a:t>m</a:t>
            </a:r>
            <a:r>
              <a:rPr lang="nl-BE" dirty="0" smtClean="0"/>
              <a:t>ogelijkheid op goede levenskwaliteit</a:t>
            </a:r>
          </a:p>
          <a:p>
            <a:pPr lvl="1"/>
            <a:r>
              <a:rPr lang="nl-BE" dirty="0"/>
              <a:t>b</a:t>
            </a:r>
            <a:r>
              <a:rPr lang="nl-BE" dirty="0" smtClean="0"/>
              <a:t>rug tot palliatieve zorg</a:t>
            </a:r>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70</a:t>
            </a:fld>
            <a:endParaRPr lang="nl-BE">
              <a:solidFill>
                <a:srgbClr val="FFFFFF"/>
              </a:solidFill>
            </a:endParaRPr>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23977240"/>
      </p:ext>
    </p:extLst>
  </p:cSld>
  <p:clrMapOvr>
    <a:masterClrMapping/>
  </p:clrMapOvr>
  <mc:AlternateContent xmlns:mc="http://schemas.openxmlformats.org/markup-compatibility/2006">
    <mc:Choice xmlns:p14="http://schemas.microsoft.com/office/powerpoint/2010/main" Requires="p14">
      <p:transition spd="slow" p14:dur="2000" advTm="91745"/>
    </mc:Choice>
    <mc:Fallback>
      <p:transition spd="slow" advTm="91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VI. Alarmsignalen </a:t>
            </a:r>
            <a:endParaRPr lang="nl-BE" dirty="0"/>
          </a:p>
        </p:txBody>
      </p:sp>
      <p:sp>
        <p:nvSpPr>
          <p:cNvPr id="3" name="Tijdelijke aanduiding voor inhoud 2"/>
          <p:cNvSpPr>
            <a:spLocks noGrp="1"/>
          </p:cNvSpPr>
          <p:nvPr>
            <p:ph idx="1"/>
          </p:nvPr>
        </p:nvSpPr>
        <p:spPr/>
        <p:txBody>
          <a:bodyPr/>
          <a:lstStyle/>
          <a:p>
            <a:r>
              <a:rPr lang="nl-BE" sz="2400" dirty="0"/>
              <a:t>k</a:t>
            </a:r>
            <a:r>
              <a:rPr lang="nl-BE" sz="2400" dirty="0" smtClean="0"/>
              <a:t>ortstondig bewustzijnsverlies</a:t>
            </a:r>
          </a:p>
          <a:p>
            <a:r>
              <a:rPr lang="nl-BE" sz="2400" dirty="0" err="1"/>
              <a:t>o</a:t>
            </a:r>
            <a:r>
              <a:rPr lang="nl-BE" sz="2400" dirty="0" err="1" smtClean="0"/>
              <a:t>rthopnoe</a:t>
            </a:r>
            <a:endParaRPr lang="nl-BE" sz="2400" dirty="0" smtClean="0"/>
          </a:p>
          <a:p>
            <a:r>
              <a:rPr lang="nl-BE" sz="2400" dirty="0" err="1"/>
              <a:t>p</a:t>
            </a:r>
            <a:r>
              <a:rPr lang="nl-BE" sz="2400" dirty="0" err="1" smtClean="0"/>
              <a:t>aroximale</a:t>
            </a:r>
            <a:r>
              <a:rPr lang="nl-BE" sz="2400" dirty="0" smtClean="0"/>
              <a:t> nachtelijke dyspnoe (PND)</a:t>
            </a:r>
          </a:p>
          <a:p>
            <a:r>
              <a:rPr lang="nl-BE" sz="2400" dirty="0"/>
              <a:t>g</a:t>
            </a:r>
            <a:r>
              <a:rPr lang="nl-BE" sz="2400" dirty="0" smtClean="0"/>
              <a:t>ewichtstoename ( 2kg in 3 dagen tijd)</a:t>
            </a:r>
          </a:p>
          <a:p>
            <a:r>
              <a:rPr lang="nl-BE" sz="2400" dirty="0"/>
              <a:t>o</a:t>
            </a:r>
            <a:r>
              <a:rPr lang="nl-BE" sz="2400" dirty="0" smtClean="0"/>
              <a:t>edemen (enkels, benen, buik,…)</a:t>
            </a:r>
          </a:p>
          <a:p>
            <a:r>
              <a:rPr lang="nl-BE" sz="2400" dirty="0"/>
              <a:t>t</a:t>
            </a:r>
            <a:r>
              <a:rPr lang="nl-BE" sz="2400" dirty="0" smtClean="0"/>
              <a:t>oegenomen dyspnoe</a:t>
            </a:r>
          </a:p>
          <a:p>
            <a:r>
              <a:rPr lang="nl-BE" sz="2400" dirty="0" smtClean="0"/>
              <a:t>toegenomen vermoeidheid</a:t>
            </a:r>
          </a:p>
          <a:p>
            <a:r>
              <a:rPr lang="nl-BE" sz="2400" dirty="0"/>
              <a:t>p</a:t>
            </a:r>
            <a:r>
              <a:rPr lang="nl-BE" sz="2400" dirty="0" smtClean="0"/>
              <a:t>alpitaties</a:t>
            </a:r>
          </a:p>
          <a:p>
            <a:r>
              <a:rPr lang="nl-BE" sz="2400" dirty="0" smtClean="0"/>
              <a:t>vervelende hoest </a:t>
            </a:r>
            <a:endParaRPr lang="nl-BE" sz="2400"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71</a:t>
            </a:fld>
            <a:endParaRPr lang="nl-BE">
              <a:solidFill>
                <a:srgbClr val="FFFFFF"/>
              </a:solidFill>
            </a:endParaRP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2028" y="1501043"/>
            <a:ext cx="3810000" cy="3810000"/>
          </a:xfrm>
          <a:prstGeom prst="rect">
            <a:avLst/>
          </a:prstGeom>
        </p:spPr>
      </p:pic>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60197227"/>
      </p:ext>
    </p:extLst>
  </p:cSld>
  <p:clrMapOvr>
    <a:masterClrMapping/>
  </p:clrMapOvr>
  <mc:AlternateContent xmlns:mc="http://schemas.openxmlformats.org/markup-compatibility/2006">
    <mc:Choice xmlns:p14="http://schemas.microsoft.com/office/powerpoint/2010/main" Requires="p14">
      <p:transition spd="slow" p14:dur="2000" advTm="55007"/>
    </mc:Choice>
    <mc:Fallback>
      <p:transition spd="slow" advTm="55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VI. Alarmsignalen </a:t>
            </a:r>
          </a:p>
        </p:txBody>
      </p:sp>
      <p:sp>
        <p:nvSpPr>
          <p:cNvPr id="3" name="Tijdelijke aanduiding voor inhoud 2"/>
          <p:cNvSpPr>
            <a:spLocks noGrp="1"/>
          </p:cNvSpPr>
          <p:nvPr>
            <p:ph idx="1"/>
          </p:nvPr>
        </p:nvSpPr>
        <p:spPr/>
        <p:txBody>
          <a:bodyPr/>
          <a:lstStyle/>
          <a:p>
            <a:r>
              <a:rPr lang="nl-BE" dirty="0"/>
              <a:t>c</a:t>
            </a:r>
            <a:r>
              <a:rPr lang="nl-BE" dirty="0" smtClean="0"/>
              <a:t>ontacteer huisarts</a:t>
            </a:r>
          </a:p>
          <a:p>
            <a:r>
              <a:rPr lang="nl-BE" dirty="0"/>
              <a:t>v</a:t>
            </a:r>
            <a:r>
              <a:rPr lang="nl-BE" dirty="0" smtClean="0"/>
              <a:t>oorkom een opname in het ziekenhuis</a:t>
            </a:r>
            <a:endParaRPr lang="nl-BE" dirty="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72</a:t>
            </a:fld>
            <a:endParaRPr lang="nl-BE">
              <a:solidFill>
                <a:srgbClr val="FFFFFF"/>
              </a:solidFill>
            </a:endParaRPr>
          </a:p>
        </p:txBody>
      </p:sp>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7327" y="3273210"/>
            <a:ext cx="2537279" cy="2833190"/>
          </a:xfrm>
          <a:prstGeom prst="rect">
            <a:avLst/>
          </a:prstGeom>
        </p:spPr>
      </p:pic>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79999443"/>
      </p:ext>
    </p:extLst>
  </p:cSld>
  <p:clrMapOvr>
    <a:masterClrMapping/>
  </p:clrMapOvr>
  <mc:AlternateContent xmlns:mc="http://schemas.openxmlformats.org/markup-compatibility/2006">
    <mc:Choice xmlns:p14="http://schemas.microsoft.com/office/powerpoint/2010/main" Requires="p14">
      <p:transition spd="slow" p14:dur="2000" advTm="20099"/>
    </mc:Choice>
    <mc:Fallback>
      <p:transition spd="slow" advTm="20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28555355"/>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4" name="Tijdelijke aanduiding voor inhoud 3"/>
          <p:cNvSpPr>
            <a:spLocks noGrp="1"/>
          </p:cNvSpPr>
          <p:nvPr>
            <p:ph sz="half" idx="1"/>
          </p:nvPr>
        </p:nvSpPr>
        <p:spPr>
          <a:xfrm>
            <a:off x="1333953" y="3108960"/>
            <a:ext cx="10017670" cy="2997439"/>
          </a:xfrm>
        </p:spPr>
        <p:txBody>
          <a:bodyPr/>
          <a:lstStyle/>
          <a:p>
            <a:r>
              <a:rPr lang="en-US" b="1" dirty="0" smtClean="0"/>
              <a:t>The European Heart Failure Self-Care Behavior Scale_9</a:t>
            </a:r>
            <a:endParaRPr lang="nl-BE" b="1" dirty="0" smtClean="0"/>
          </a:p>
          <a:p>
            <a:pPr marL="0" indent="0">
              <a:buNone/>
            </a:pPr>
            <a:r>
              <a:rPr lang="nl-NL" i="1" dirty="0" smtClean="0"/>
              <a:t>(</a:t>
            </a:r>
            <a:r>
              <a:rPr lang="nl-NL" i="1" dirty="0"/>
              <a:t>Jaarsma, Stromberg, </a:t>
            </a:r>
            <a:r>
              <a:rPr lang="nl-NL" i="1" dirty="0" err="1"/>
              <a:t>Martensson</a:t>
            </a:r>
            <a:r>
              <a:rPr lang="nl-NL" i="1" dirty="0"/>
              <a:t>, </a:t>
            </a:r>
            <a:r>
              <a:rPr lang="nl-NL" i="1" dirty="0" err="1"/>
              <a:t>Dracup</a:t>
            </a:r>
            <a:r>
              <a:rPr lang="nl-NL" i="1" dirty="0"/>
              <a:t>, 1999</a:t>
            </a:r>
            <a:r>
              <a:rPr lang="nl-NL" i="1" dirty="0" smtClean="0"/>
              <a:t>)</a:t>
            </a:r>
          </a:p>
          <a:p>
            <a:pPr marL="0" indent="0">
              <a:buNone/>
            </a:pPr>
            <a:endParaRPr lang="nl-NL" i="1" dirty="0" smtClean="0"/>
          </a:p>
          <a:p>
            <a:pPr marL="0" indent="0">
              <a:buNone/>
            </a:pPr>
            <a:r>
              <a:rPr lang="nl-BE" dirty="0" smtClean="0"/>
              <a:t>Hoe </a:t>
            </a:r>
            <a:r>
              <a:rPr lang="nl-BE" dirty="0" smtClean="0">
                <a:solidFill>
                  <a:srgbClr val="FF0000"/>
                </a:solidFill>
              </a:rPr>
              <a:t>HOGER</a:t>
            </a:r>
            <a:r>
              <a:rPr lang="nl-BE" dirty="0" smtClean="0"/>
              <a:t> de patiënt scoort, hoe hoger de </a:t>
            </a:r>
            <a:r>
              <a:rPr lang="nl-BE" dirty="0" err="1" smtClean="0">
                <a:solidFill>
                  <a:srgbClr val="FF0000"/>
                </a:solidFill>
              </a:rPr>
              <a:t>therapieONTROUW</a:t>
            </a:r>
            <a:endParaRPr lang="nl-BE" dirty="0">
              <a:solidFill>
                <a:srgbClr val="FF0000"/>
              </a:solidFill>
            </a:endParaRPr>
          </a:p>
        </p:txBody>
      </p:sp>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98183683"/>
      </p:ext>
    </p:extLst>
  </p:cSld>
  <p:clrMapOvr>
    <a:masterClrMapping/>
  </p:clrMapOvr>
  <mc:AlternateContent xmlns:mc="http://schemas.openxmlformats.org/markup-compatibility/2006">
    <mc:Choice xmlns:p14="http://schemas.microsoft.com/office/powerpoint/2010/main" Requires="p14">
      <p:transition spd="slow" p14:dur="2000" advTm="26111"/>
    </mc:Choice>
    <mc:Fallback>
      <p:transition spd="slow" advTm="26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1814513" y="19843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graphicFrame>
        <p:nvGraphicFramePr>
          <p:cNvPr id="12" name="Tabel 11"/>
          <p:cNvGraphicFramePr>
            <a:graphicFrameLocks noGrp="1"/>
          </p:cNvGraphicFramePr>
          <p:nvPr>
            <p:extLst>
              <p:ext uri="{D42A27DB-BD31-4B8C-83A1-F6EECF244321}">
                <p14:modId xmlns:p14="http://schemas.microsoft.com/office/powerpoint/2010/main" val="981693843"/>
              </p:ext>
            </p:extLst>
          </p:nvPr>
        </p:nvGraphicFramePr>
        <p:xfrm>
          <a:off x="1084216" y="600893"/>
          <a:ext cx="9940834" cy="6097580"/>
        </p:xfrm>
        <a:graphic>
          <a:graphicData uri="http://schemas.openxmlformats.org/drawingml/2006/table">
            <a:tbl>
              <a:tblPr>
                <a:tableStyleId>{5C22544A-7EE6-4342-B048-85BDC9FD1C3A}</a:tableStyleId>
              </a:tblPr>
              <a:tblGrid>
                <a:gridCol w="4582874">
                  <a:extLst>
                    <a:ext uri="{9D8B030D-6E8A-4147-A177-3AD203B41FA5}">
                      <a16:colId xmlns:a16="http://schemas.microsoft.com/office/drawing/2014/main" val="195834657"/>
                    </a:ext>
                  </a:extLst>
                </a:gridCol>
                <a:gridCol w="1071592">
                  <a:extLst>
                    <a:ext uri="{9D8B030D-6E8A-4147-A177-3AD203B41FA5}">
                      <a16:colId xmlns:a16="http://schemas.microsoft.com/office/drawing/2014/main" val="4094267637"/>
                    </a:ext>
                  </a:extLst>
                </a:gridCol>
                <a:gridCol w="1071592">
                  <a:extLst>
                    <a:ext uri="{9D8B030D-6E8A-4147-A177-3AD203B41FA5}">
                      <a16:colId xmlns:a16="http://schemas.microsoft.com/office/drawing/2014/main" val="94792138"/>
                    </a:ext>
                  </a:extLst>
                </a:gridCol>
                <a:gridCol w="1071592">
                  <a:extLst>
                    <a:ext uri="{9D8B030D-6E8A-4147-A177-3AD203B41FA5}">
                      <a16:colId xmlns:a16="http://schemas.microsoft.com/office/drawing/2014/main" val="1603244699"/>
                    </a:ext>
                  </a:extLst>
                </a:gridCol>
                <a:gridCol w="1071592">
                  <a:extLst>
                    <a:ext uri="{9D8B030D-6E8A-4147-A177-3AD203B41FA5}">
                      <a16:colId xmlns:a16="http://schemas.microsoft.com/office/drawing/2014/main" val="696395096"/>
                    </a:ext>
                  </a:extLst>
                </a:gridCol>
                <a:gridCol w="1071592">
                  <a:extLst>
                    <a:ext uri="{9D8B030D-6E8A-4147-A177-3AD203B41FA5}">
                      <a16:colId xmlns:a16="http://schemas.microsoft.com/office/drawing/2014/main" val="2088833682"/>
                    </a:ext>
                  </a:extLst>
                </a:gridCol>
              </a:tblGrid>
              <a:tr h="385044">
                <a:tc>
                  <a:txBody>
                    <a:bodyPr/>
                    <a:lstStyle/>
                    <a:p>
                      <a:pPr marL="180340" indent="-180340"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Helemaal mee  </a:t>
                      </a:r>
                      <a:endParaRPr lang="nl-BE" sz="1200">
                        <a:effectLst/>
                      </a:endParaRPr>
                    </a:p>
                    <a:p>
                      <a:pPr algn="ctr">
                        <a:spcAft>
                          <a:spcPts val="0"/>
                        </a:spcAft>
                      </a:pPr>
                      <a:r>
                        <a:rPr lang="nl-NL" sz="1200">
                          <a:effectLst/>
                        </a:rPr>
                        <a:t>eens</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Helemaal mee oneens</a:t>
                      </a:r>
                      <a:endParaRPr lang="nl-BE" sz="1200">
                        <a:effectLst/>
                        <a:latin typeface="Times New Roman" panose="02020603050405020304" pitchFamily="18" charset="0"/>
                        <a:ea typeface="Times New Roman" panose="02020603050405020304" pitchFamily="18" charset="0"/>
                      </a:endParaRPr>
                    </a:p>
                  </a:txBody>
                  <a:tcPr marL="28950" marR="28950" marT="0" marB="0"/>
                </a:tc>
                <a:extLst>
                  <a:ext uri="{0D108BD9-81ED-4DB2-BD59-A6C34878D82A}">
                    <a16:rowId xmlns:a16="http://schemas.microsoft.com/office/drawing/2014/main" val="887758069"/>
                  </a:ext>
                </a:extLst>
              </a:tr>
              <a:tr h="479724">
                <a:tc>
                  <a:txBody>
                    <a:bodyPr/>
                    <a:lstStyle/>
                    <a:p>
                      <a:pPr marL="180340" indent="-180340">
                        <a:spcAft>
                          <a:spcPts val="0"/>
                        </a:spcAft>
                      </a:pPr>
                      <a:r>
                        <a:rPr lang="nl-NL" sz="1200">
                          <a:effectLst/>
                        </a:rPr>
                        <a:t> </a:t>
                      </a:r>
                      <a:endParaRPr lang="nl-BE" sz="1200">
                        <a:effectLst/>
                      </a:endParaRPr>
                    </a:p>
                    <a:p>
                      <a:pPr marL="180340" indent="-180340">
                        <a:spcAft>
                          <a:spcPts val="0"/>
                        </a:spcAft>
                      </a:pPr>
                      <a:r>
                        <a:rPr lang="nl-NL" sz="1200">
                          <a:effectLst/>
                        </a:rPr>
                        <a:t>1. Ik weeg mezelf iedere dag</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1</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2</a:t>
                      </a:r>
                      <a:endParaRPr lang="nl-BE" sz="1200">
                        <a:effectLst/>
                      </a:endParaRPr>
                    </a:p>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3</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4</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5</a:t>
                      </a:r>
                      <a:endParaRPr lang="nl-BE" sz="1200">
                        <a:effectLst/>
                        <a:latin typeface="Times New Roman" panose="02020603050405020304" pitchFamily="18" charset="0"/>
                        <a:ea typeface="Times New Roman" panose="02020603050405020304" pitchFamily="18" charset="0"/>
                      </a:endParaRPr>
                    </a:p>
                  </a:txBody>
                  <a:tcPr marL="28950" marR="28950" marT="0" marB="0"/>
                </a:tc>
                <a:extLst>
                  <a:ext uri="{0D108BD9-81ED-4DB2-BD59-A6C34878D82A}">
                    <a16:rowId xmlns:a16="http://schemas.microsoft.com/office/drawing/2014/main" val="1627105698"/>
                  </a:ext>
                </a:extLst>
              </a:tr>
              <a:tr h="639632">
                <a:tc>
                  <a:txBody>
                    <a:bodyPr/>
                    <a:lstStyle/>
                    <a:p>
                      <a:pPr marL="180340" indent="-180340">
                        <a:spcAft>
                          <a:spcPts val="0"/>
                        </a:spcAft>
                      </a:pPr>
                      <a:r>
                        <a:rPr lang="nl-NL" sz="1200">
                          <a:effectLst/>
                        </a:rPr>
                        <a:t> </a:t>
                      </a:r>
                      <a:endParaRPr lang="nl-BE" sz="1200">
                        <a:effectLst/>
                      </a:endParaRPr>
                    </a:p>
                    <a:p>
                      <a:pPr marL="180340" indent="-180340">
                        <a:spcAft>
                          <a:spcPts val="0"/>
                        </a:spcAft>
                      </a:pPr>
                      <a:r>
                        <a:rPr lang="nl-NL" sz="1200">
                          <a:effectLst/>
                        </a:rPr>
                        <a:t>2. Als ik toenemend kortademig word, neem ik contact op met mijn dokter of verpleegkundige.</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1</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2</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3</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4</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5</a:t>
                      </a:r>
                      <a:endParaRPr lang="nl-BE" sz="1200">
                        <a:effectLst/>
                      </a:endParaRPr>
                    </a:p>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extLst>
                  <a:ext uri="{0D108BD9-81ED-4DB2-BD59-A6C34878D82A}">
                    <a16:rowId xmlns:a16="http://schemas.microsoft.com/office/drawing/2014/main" val="2961935939"/>
                  </a:ext>
                </a:extLst>
              </a:tr>
              <a:tr h="799540">
                <a:tc>
                  <a:txBody>
                    <a:bodyPr/>
                    <a:lstStyle/>
                    <a:p>
                      <a:pPr marL="180340" indent="-180340">
                        <a:spcAft>
                          <a:spcPts val="0"/>
                        </a:spcAft>
                      </a:pPr>
                      <a:r>
                        <a:rPr lang="nl-NL" sz="1200">
                          <a:effectLst/>
                        </a:rPr>
                        <a:t> </a:t>
                      </a:r>
                      <a:endParaRPr lang="nl-BE" sz="1200">
                        <a:effectLst/>
                      </a:endParaRPr>
                    </a:p>
                    <a:p>
                      <a:pPr marL="180340" indent="-180340">
                        <a:spcAft>
                          <a:spcPts val="0"/>
                        </a:spcAft>
                      </a:pPr>
                      <a:r>
                        <a:rPr lang="nl-NL" sz="1200">
                          <a:effectLst/>
                        </a:rPr>
                        <a:t>3. Als mijn benen/voeten dikker worden dan gewoonlijk, dan neem ik contact op met mijn dokter of verpleegkundige.</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1</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2</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3</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4</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5</a:t>
                      </a:r>
                      <a:endParaRPr lang="nl-BE" sz="1200">
                        <a:effectLst/>
                      </a:endParaRPr>
                    </a:p>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extLst>
                  <a:ext uri="{0D108BD9-81ED-4DB2-BD59-A6C34878D82A}">
                    <a16:rowId xmlns:a16="http://schemas.microsoft.com/office/drawing/2014/main" val="2370648293"/>
                  </a:ext>
                </a:extLst>
              </a:tr>
              <a:tr h="799540">
                <a:tc>
                  <a:txBody>
                    <a:bodyPr/>
                    <a:lstStyle/>
                    <a:p>
                      <a:pPr marL="180340" indent="-180340">
                        <a:spcAft>
                          <a:spcPts val="0"/>
                        </a:spcAft>
                      </a:pPr>
                      <a:r>
                        <a:rPr lang="nl-NL" sz="1200">
                          <a:effectLst/>
                        </a:rPr>
                        <a:t> </a:t>
                      </a:r>
                      <a:endParaRPr lang="nl-BE" sz="1200">
                        <a:effectLst/>
                      </a:endParaRPr>
                    </a:p>
                    <a:p>
                      <a:pPr marL="180340" indent="-180340">
                        <a:spcAft>
                          <a:spcPts val="0"/>
                        </a:spcAft>
                      </a:pPr>
                      <a:r>
                        <a:rPr lang="nl-NL" sz="1200">
                          <a:effectLst/>
                        </a:rPr>
                        <a:t>4. Als ik binnen een week meer dan 2 kilo in gewicht aankom, dan neem ik contact op met mijn dokter of verpleegkundige </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1</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2</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3</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4</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5</a:t>
                      </a:r>
                      <a:endParaRPr lang="nl-BE" sz="1200">
                        <a:effectLst/>
                      </a:endParaRPr>
                    </a:p>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extLst>
                  <a:ext uri="{0D108BD9-81ED-4DB2-BD59-A6C34878D82A}">
                    <a16:rowId xmlns:a16="http://schemas.microsoft.com/office/drawing/2014/main" val="3382549478"/>
                  </a:ext>
                </a:extLst>
              </a:tr>
              <a:tr h="639632">
                <a:tc>
                  <a:txBody>
                    <a:bodyPr/>
                    <a:lstStyle/>
                    <a:p>
                      <a:pPr marL="180340" indent="-180340">
                        <a:spcAft>
                          <a:spcPts val="0"/>
                        </a:spcAft>
                      </a:pPr>
                      <a:r>
                        <a:rPr lang="nl-NL" sz="1200">
                          <a:effectLst/>
                        </a:rPr>
                        <a:t> </a:t>
                      </a:r>
                      <a:endParaRPr lang="nl-BE" sz="1200">
                        <a:effectLst/>
                      </a:endParaRPr>
                    </a:p>
                    <a:p>
                      <a:pPr marL="180340" indent="-180340">
                        <a:spcAft>
                          <a:spcPts val="0"/>
                        </a:spcAft>
                      </a:pPr>
                      <a:r>
                        <a:rPr lang="nl-NL" sz="1200">
                          <a:effectLst/>
                        </a:rPr>
                        <a:t>5. Ik beperk de hoeveelheid vocht die ik drink (ik drink niet meer dan  1½-2½ liter per dag).</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1</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2</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3</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4</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5</a:t>
                      </a:r>
                      <a:endParaRPr lang="nl-BE" sz="1200">
                        <a:effectLst/>
                      </a:endParaRPr>
                    </a:p>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extLst>
                  <a:ext uri="{0D108BD9-81ED-4DB2-BD59-A6C34878D82A}">
                    <a16:rowId xmlns:a16="http://schemas.microsoft.com/office/drawing/2014/main" val="1226617897"/>
                  </a:ext>
                </a:extLst>
              </a:tr>
              <a:tr h="639632">
                <a:tc>
                  <a:txBody>
                    <a:bodyPr/>
                    <a:lstStyle/>
                    <a:p>
                      <a:pPr marL="180340" indent="-180340">
                        <a:spcAft>
                          <a:spcPts val="0"/>
                        </a:spcAft>
                      </a:pPr>
                      <a:r>
                        <a:rPr lang="nl-NL" sz="1200">
                          <a:effectLst/>
                        </a:rPr>
                        <a:t> </a:t>
                      </a:r>
                      <a:endParaRPr lang="nl-BE" sz="1200">
                        <a:effectLst/>
                      </a:endParaRPr>
                    </a:p>
                    <a:p>
                      <a:pPr marL="180340" indent="-180340">
                        <a:spcAft>
                          <a:spcPts val="0"/>
                        </a:spcAft>
                      </a:pPr>
                      <a:r>
                        <a:rPr lang="nl-NL" sz="1200">
                          <a:effectLst/>
                        </a:rPr>
                        <a:t>6. Als ik me toenemend vermoeid voel, dan  neem ik contact op met mijn dokter of verpleegkundige.</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1</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2</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3</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4</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5</a:t>
                      </a:r>
                      <a:endParaRPr lang="nl-BE" sz="1200">
                        <a:effectLst/>
                      </a:endParaRPr>
                    </a:p>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extLst>
                  <a:ext uri="{0D108BD9-81ED-4DB2-BD59-A6C34878D82A}">
                    <a16:rowId xmlns:a16="http://schemas.microsoft.com/office/drawing/2014/main" val="2634504510"/>
                  </a:ext>
                </a:extLst>
              </a:tr>
              <a:tr h="479724">
                <a:tc>
                  <a:txBody>
                    <a:bodyPr/>
                    <a:lstStyle/>
                    <a:p>
                      <a:pPr marL="180340" indent="-180340">
                        <a:spcAft>
                          <a:spcPts val="0"/>
                        </a:spcAft>
                      </a:pPr>
                      <a:r>
                        <a:rPr lang="nl-NL" sz="1200">
                          <a:effectLst/>
                        </a:rPr>
                        <a:t> </a:t>
                      </a:r>
                      <a:endParaRPr lang="nl-BE" sz="1200">
                        <a:effectLst/>
                      </a:endParaRPr>
                    </a:p>
                    <a:p>
                      <a:pPr marL="180340" indent="-180340">
                        <a:spcAft>
                          <a:spcPts val="0"/>
                        </a:spcAft>
                      </a:pPr>
                      <a:r>
                        <a:rPr lang="nl-NL" sz="1200">
                          <a:effectLst/>
                        </a:rPr>
                        <a:t>7. Ik eet zoutbeperkt</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1</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2</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3</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4</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5</a:t>
                      </a:r>
                      <a:endParaRPr lang="nl-BE" sz="1200">
                        <a:effectLst/>
                      </a:endParaRPr>
                    </a:p>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extLst>
                  <a:ext uri="{0D108BD9-81ED-4DB2-BD59-A6C34878D82A}">
                    <a16:rowId xmlns:a16="http://schemas.microsoft.com/office/drawing/2014/main" val="2623682325"/>
                  </a:ext>
                </a:extLst>
              </a:tr>
              <a:tr h="479724">
                <a:tc>
                  <a:txBody>
                    <a:bodyPr/>
                    <a:lstStyle/>
                    <a:p>
                      <a:pPr marL="180340" indent="-180340">
                        <a:spcAft>
                          <a:spcPts val="0"/>
                        </a:spcAft>
                      </a:pPr>
                      <a:r>
                        <a:rPr lang="nl-NL" sz="1200">
                          <a:effectLst/>
                        </a:rPr>
                        <a:t> </a:t>
                      </a:r>
                      <a:endParaRPr lang="nl-BE" sz="1200">
                        <a:effectLst/>
                      </a:endParaRPr>
                    </a:p>
                    <a:p>
                      <a:pPr marL="180340" indent="-180340">
                        <a:spcAft>
                          <a:spcPts val="0"/>
                        </a:spcAft>
                      </a:pPr>
                      <a:r>
                        <a:rPr lang="nl-NL" sz="1200">
                          <a:effectLst/>
                        </a:rPr>
                        <a:t>8. Ik neem mijn medicatie zoals voorgeschreven</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1</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2</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3</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4</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5</a:t>
                      </a:r>
                      <a:endParaRPr lang="nl-BE" sz="1200">
                        <a:effectLst/>
                      </a:endParaRPr>
                    </a:p>
                    <a:p>
                      <a:pPr algn="ctr">
                        <a:spcAft>
                          <a:spcPts val="0"/>
                        </a:spcAft>
                      </a:pPr>
                      <a:r>
                        <a:rPr lang="nl-NL" sz="1200">
                          <a:effectLst/>
                        </a:rPr>
                        <a:t> </a:t>
                      </a:r>
                      <a:endParaRPr lang="nl-BE" sz="1200">
                        <a:effectLst/>
                        <a:latin typeface="Times New Roman" panose="02020603050405020304" pitchFamily="18" charset="0"/>
                        <a:ea typeface="Times New Roman" panose="02020603050405020304" pitchFamily="18" charset="0"/>
                      </a:endParaRPr>
                    </a:p>
                  </a:txBody>
                  <a:tcPr marL="28950" marR="28950" marT="0" marB="0"/>
                </a:tc>
                <a:extLst>
                  <a:ext uri="{0D108BD9-81ED-4DB2-BD59-A6C34878D82A}">
                    <a16:rowId xmlns:a16="http://schemas.microsoft.com/office/drawing/2014/main" val="4021972815"/>
                  </a:ext>
                </a:extLst>
              </a:tr>
              <a:tr h="479724">
                <a:tc>
                  <a:txBody>
                    <a:bodyPr/>
                    <a:lstStyle/>
                    <a:p>
                      <a:pPr marL="180340" indent="-180340">
                        <a:spcAft>
                          <a:spcPts val="0"/>
                        </a:spcAft>
                      </a:pPr>
                      <a:r>
                        <a:rPr lang="nl-NL" sz="1200" dirty="0">
                          <a:effectLst/>
                        </a:rPr>
                        <a:t> </a:t>
                      </a:r>
                      <a:endParaRPr lang="nl-BE" sz="1200" dirty="0">
                        <a:effectLst/>
                      </a:endParaRPr>
                    </a:p>
                    <a:p>
                      <a:pPr marL="180340" indent="-180340">
                        <a:spcAft>
                          <a:spcPts val="0"/>
                        </a:spcAft>
                      </a:pPr>
                      <a:r>
                        <a:rPr lang="nl-NL" sz="1200" dirty="0">
                          <a:effectLst/>
                        </a:rPr>
                        <a:t>9. Ik doe regelmatig aan lichaamsbeweging</a:t>
                      </a:r>
                      <a:endParaRPr lang="nl-BE" sz="1200" dirty="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dirty="0">
                          <a:effectLst/>
                        </a:rPr>
                        <a:t> </a:t>
                      </a:r>
                      <a:endParaRPr lang="nl-BE" sz="1200" dirty="0">
                        <a:effectLst/>
                      </a:endParaRPr>
                    </a:p>
                    <a:p>
                      <a:pPr algn="ctr">
                        <a:spcAft>
                          <a:spcPts val="0"/>
                        </a:spcAft>
                      </a:pPr>
                      <a:r>
                        <a:rPr lang="nl-NL" sz="1200" dirty="0">
                          <a:effectLst/>
                        </a:rPr>
                        <a:t>1</a:t>
                      </a:r>
                      <a:endParaRPr lang="nl-BE" sz="1200" dirty="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2</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3</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a:effectLst/>
                        </a:rPr>
                        <a:t> </a:t>
                      </a:r>
                      <a:endParaRPr lang="nl-BE" sz="1200">
                        <a:effectLst/>
                      </a:endParaRPr>
                    </a:p>
                    <a:p>
                      <a:pPr algn="ctr">
                        <a:spcAft>
                          <a:spcPts val="0"/>
                        </a:spcAft>
                      </a:pPr>
                      <a:r>
                        <a:rPr lang="nl-NL" sz="1200">
                          <a:effectLst/>
                        </a:rPr>
                        <a:t>4</a:t>
                      </a:r>
                      <a:endParaRPr lang="nl-BE" sz="1200">
                        <a:effectLst/>
                        <a:latin typeface="Times New Roman" panose="02020603050405020304" pitchFamily="18" charset="0"/>
                        <a:ea typeface="Times New Roman" panose="02020603050405020304" pitchFamily="18" charset="0"/>
                      </a:endParaRPr>
                    </a:p>
                  </a:txBody>
                  <a:tcPr marL="28950" marR="28950" marT="0" marB="0"/>
                </a:tc>
                <a:tc>
                  <a:txBody>
                    <a:bodyPr/>
                    <a:lstStyle/>
                    <a:p>
                      <a:pPr algn="ctr">
                        <a:spcAft>
                          <a:spcPts val="0"/>
                        </a:spcAft>
                      </a:pPr>
                      <a:r>
                        <a:rPr lang="nl-NL" sz="1200" dirty="0">
                          <a:effectLst/>
                        </a:rPr>
                        <a:t> </a:t>
                      </a:r>
                      <a:endParaRPr lang="nl-BE" sz="1200" dirty="0">
                        <a:effectLst/>
                      </a:endParaRPr>
                    </a:p>
                    <a:p>
                      <a:pPr algn="ctr">
                        <a:spcAft>
                          <a:spcPts val="0"/>
                        </a:spcAft>
                      </a:pPr>
                      <a:r>
                        <a:rPr lang="nl-NL" sz="1200" dirty="0">
                          <a:effectLst/>
                        </a:rPr>
                        <a:t>5</a:t>
                      </a:r>
                      <a:endParaRPr lang="nl-BE" sz="1200" dirty="0">
                        <a:effectLst/>
                      </a:endParaRPr>
                    </a:p>
                    <a:p>
                      <a:pPr algn="ctr">
                        <a:spcAft>
                          <a:spcPts val="0"/>
                        </a:spcAft>
                      </a:pPr>
                      <a:r>
                        <a:rPr lang="nl-NL" sz="1200" dirty="0">
                          <a:effectLst/>
                        </a:rPr>
                        <a:t> </a:t>
                      </a:r>
                      <a:endParaRPr lang="nl-BE" sz="1200" dirty="0">
                        <a:effectLst/>
                        <a:latin typeface="Times New Roman" panose="02020603050405020304" pitchFamily="18" charset="0"/>
                        <a:ea typeface="Times New Roman" panose="02020603050405020304" pitchFamily="18" charset="0"/>
                      </a:endParaRPr>
                    </a:p>
                  </a:txBody>
                  <a:tcPr marL="28950" marR="28950" marT="0" marB="0"/>
                </a:tc>
                <a:extLst>
                  <a:ext uri="{0D108BD9-81ED-4DB2-BD59-A6C34878D82A}">
                    <a16:rowId xmlns:a16="http://schemas.microsoft.com/office/drawing/2014/main" val="1418514690"/>
                  </a:ext>
                </a:extLst>
              </a:tr>
            </a:tbl>
          </a:graphicData>
        </a:graphic>
      </p:graphicFrame>
      <p:pic>
        <p:nvPicPr>
          <p:cNvPr id="2" name="Audiobesta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0060746"/>
      </p:ext>
    </p:extLst>
  </p:cSld>
  <p:clrMapOvr>
    <a:masterClrMapping/>
  </p:clrMapOvr>
  <mc:AlternateContent xmlns:mc="http://schemas.openxmlformats.org/markup-compatibility/2006">
    <mc:Choice xmlns:p14="http://schemas.microsoft.com/office/powerpoint/2010/main" Requires="p14">
      <p:transition spd="slow" p14:dur="2000" advTm="20645"/>
    </mc:Choice>
    <mc:Fallback>
      <p:transition spd="slow" advTm="20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28555355"/>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4" name="Tijdelijke aanduiding voor inhoud 3"/>
          <p:cNvSpPr>
            <a:spLocks noGrp="1"/>
          </p:cNvSpPr>
          <p:nvPr>
            <p:ph sz="half" idx="1"/>
          </p:nvPr>
        </p:nvSpPr>
        <p:spPr>
          <a:xfrm>
            <a:off x="1259521" y="2299968"/>
            <a:ext cx="10711542" cy="3624456"/>
          </a:xfrm>
        </p:spPr>
        <p:txBody>
          <a:bodyPr/>
          <a:lstStyle/>
          <a:p>
            <a:pPr marL="0" indent="0">
              <a:buNone/>
            </a:pPr>
            <a:r>
              <a:rPr lang="nl-BE" dirty="0" smtClean="0"/>
              <a:t>EQ5D VAS</a:t>
            </a:r>
            <a:endParaRPr lang="nl-BE" dirty="0"/>
          </a:p>
          <a:p>
            <a:pPr marL="0" indent="0">
              <a:buNone/>
            </a:pPr>
            <a:r>
              <a:rPr lang="nl-BE" dirty="0" smtClean="0"/>
              <a:t>score </a:t>
            </a:r>
            <a:r>
              <a:rPr lang="nl-BE" dirty="0"/>
              <a:t>op 100 van </a:t>
            </a:r>
            <a:r>
              <a:rPr lang="nl-BE" dirty="0" err="1"/>
              <a:t>gezondheids</a:t>
            </a:r>
            <a:r>
              <a:rPr lang="nl-BE" dirty="0"/>
              <a:t> </a:t>
            </a:r>
            <a:r>
              <a:rPr lang="nl-BE" dirty="0" err="1" smtClean="0"/>
              <a:t>gereleerde</a:t>
            </a:r>
            <a:r>
              <a:rPr lang="nl-BE" dirty="0"/>
              <a:t> </a:t>
            </a:r>
            <a:r>
              <a:rPr lang="nl-BE" dirty="0" smtClean="0"/>
              <a:t>levenskwaliteit/functionaliteit</a:t>
            </a:r>
          </a:p>
          <a:p>
            <a:pPr marL="0" indent="0">
              <a:buNone/>
            </a:pPr>
            <a:endParaRPr lang="nl-BE" dirty="0"/>
          </a:p>
          <a:p>
            <a:pPr marL="0" indent="0">
              <a:buNone/>
            </a:pPr>
            <a:r>
              <a:rPr lang="nl-BE" dirty="0"/>
              <a:t>a</a:t>
            </a:r>
            <a:r>
              <a:rPr lang="nl-BE" dirty="0" smtClean="0"/>
              <a:t>angevuld met:   </a:t>
            </a:r>
            <a:r>
              <a:rPr lang="nl-NL" dirty="0"/>
              <a:t> </a:t>
            </a:r>
            <a:endParaRPr lang="nl-BE" dirty="0"/>
          </a:p>
        </p:txBody>
      </p:sp>
      <p:graphicFrame>
        <p:nvGraphicFramePr>
          <p:cNvPr id="2" name="Tabel 1"/>
          <p:cNvGraphicFramePr>
            <a:graphicFrameLocks noGrp="1"/>
          </p:cNvGraphicFramePr>
          <p:nvPr>
            <p:extLst>
              <p:ext uri="{D42A27DB-BD31-4B8C-83A1-F6EECF244321}">
                <p14:modId xmlns:p14="http://schemas.microsoft.com/office/powerpoint/2010/main" val="4220538762"/>
              </p:ext>
            </p:extLst>
          </p:nvPr>
        </p:nvGraphicFramePr>
        <p:xfrm>
          <a:off x="1259521" y="4279478"/>
          <a:ext cx="10248900" cy="1826921"/>
        </p:xfrm>
        <a:graphic>
          <a:graphicData uri="http://schemas.openxmlformats.org/drawingml/2006/table">
            <a:tbl>
              <a:tblPr/>
              <a:tblGrid>
                <a:gridCol w="3416300">
                  <a:extLst>
                    <a:ext uri="{9D8B030D-6E8A-4147-A177-3AD203B41FA5}">
                      <a16:colId xmlns:a16="http://schemas.microsoft.com/office/drawing/2014/main" val="2636177450"/>
                    </a:ext>
                  </a:extLst>
                </a:gridCol>
                <a:gridCol w="3416300">
                  <a:extLst>
                    <a:ext uri="{9D8B030D-6E8A-4147-A177-3AD203B41FA5}">
                      <a16:colId xmlns:a16="http://schemas.microsoft.com/office/drawing/2014/main" val="1495121981"/>
                    </a:ext>
                  </a:extLst>
                </a:gridCol>
                <a:gridCol w="3416300">
                  <a:extLst>
                    <a:ext uri="{9D8B030D-6E8A-4147-A177-3AD203B41FA5}">
                      <a16:colId xmlns:a16="http://schemas.microsoft.com/office/drawing/2014/main" val="1182542102"/>
                    </a:ext>
                  </a:extLst>
                </a:gridCol>
              </a:tblGrid>
              <a:tr h="274511">
                <a:tc>
                  <a:txBody>
                    <a:bodyPr/>
                    <a:lstStyle/>
                    <a:p>
                      <a:pPr algn="l"/>
                      <a:r>
                        <a:rPr lang="nl-BE" sz="1200" b="1" dirty="0">
                          <a:effectLst/>
                        </a:rPr>
                        <a:t>MOBILITEIT</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DEDE"/>
                    </a:solidFill>
                  </a:tcPr>
                </a:tc>
                <a:tc>
                  <a:txBody>
                    <a:bodyPr/>
                    <a:lstStyle/>
                    <a:p>
                      <a:r>
                        <a:rPr lang="nl-BE" sz="1200">
                          <a:effectLst/>
                        </a:rPr>
                        <a:t>Ik heb geen problemen met rondwandelen. (1)</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nl-BE" sz="1200" b="1">
                          <a:effectLst/>
                        </a:rPr>
                        <a:t>EQ5D01</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DEDE"/>
                    </a:solidFill>
                  </a:tcPr>
                </a:tc>
                <a:extLst>
                  <a:ext uri="{0D108BD9-81ED-4DB2-BD59-A6C34878D82A}">
                    <a16:rowId xmlns:a16="http://schemas.microsoft.com/office/drawing/2014/main" val="2655100497"/>
                  </a:ext>
                </a:extLst>
              </a:tr>
              <a:tr h="501694">
                <a:tc>
                  <a:txBody>
                    <a:bodyPr/>
                    <a:lstStyle/>
                    <a:p>
                      <a:pPr algn="l"/>
                      <a:r>
                        <a:rPr lang="nl-BE" sz="1200" b="1" dirty="0">
                          <a:effectLst/>
                        </a:rPr>
                        <a:t>ZELFZORG</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DEDE"/>
                    </a:solidFill>
                  </a:tcPr>
                </a:tc>
                <a:tc>
                  <a:txBody>
                    <a:bodyPr/>
                    <a:lstStyle/>
                    <a:p>
                      <a:r>
                        <a:rPr lang="nl-BE" sz="1200" dirty="0">
                          <a:effectLst/>
                        </a:rPr>
                        <a:t>Ik heb </a:t>
                      </a:r>
                      <a:r>
                        <a:rPr lang="nl-BE" sz="1200" dirty="0" smtClean="0">
                          <a:effectLst/>
                        </a:rPr>
                        <a:t>een</a:t>
                      </a:r>
                      <a:r>
                        <a:rPr lang="nl-BE" sz="1200" baseline="0" dirty="0" smtClean="0">
                          <a:effectLst/>
                        </a:rPr>
                        <a:t> beetje</a:t>
                      </a:r>
                      <a:r>
                        <a:rPr lang="nl-BE" sz="1200" dirty="0" smtClean="0">
                          <a:effectLst/>
                        </a:rPr>
                        <a:t> </a:t>
                      </a:r>
                      <a:r>
                        <a:rPr lang="nl-BE" sz="1200" dirty="0">
                          <a:effectLst/>
                        </a:rPr>
                        <a:t>problemen om voor mezelf te zorgen. </a:t>
                      </a:r>
                      <a:r>
                        <a:rPr lang="nl-BE" sz="1200" dirty="0" smtClean="0">
                          <a:effectLst/>
                        </a:rPr>
                        <a:t>(2)</a:t>
                      </a:r>
                      <a:endParaRPr lang="nl-BE" sz="1200" dirty="0">
                        <a:effectLst/>
                      </a:endParaRP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nl-BE" sz="1200" b="1">
                          <a:effectLst/>
                        </a:rPr>
                        <a:t>EQ5D02</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DEDE"/>
                    </a:solidFill>
                  </a:tcPr>
                </a:tc>
                <a:extLst>
                  <a:ext uri="{0D108BD9-81ED-4DB2-BD59-A6C34878D82A}">
                    <a16:rowId xmlns:a16="http://schemas.microsoft.com/office/drawing/2014/main" val="3493741359"/>
                  </a:ext>
                </a:extLst>
              </a:tr>
              <a:tr h="501694">
                <a:tc>
                  <a:txBody>
                    <a:bodyPr/>
                    <a:lstStyle/>
                    <a:p>
                      <a:pPr algn="l"/>
                      <a:r>
                        <a:rPr lang="nl-BE" sz="1200" b="1">
                          <a:effectLst/>
                        </a:rPr>
                        <a:t>Dagelijkse activiteiten (bv. werk, studie, huishouden, gezins- of vrijetijdsactiviteiten)</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DEDE"/>
                    </a:solidFill>
                  </a:tcPr>
                </a:tc>
                <a:tc>
                  <a:txBody>
                    <a:bodyPr/>
                    <a:lstStyle/>
                    <a:p>
                      <a:r>
                        <a:rPr lang="nl-BE" sz="1200" dirty="0">
                          <a:effectLst/>
                        </a:rPr>
                        <a:t>Ik heb </a:t>
                      </a:r>
                      <a:r>
                        <a:rPr lang="nl-BE" sz="1200" dirty="0" smtClean="0">
                          <a:effectLst/>
                        </a:rPr>
                        <a:t>matige </a:t>
                      </a:r>
                      <a:r>
                        <a:rPr lang="nl-BE" sz="1200" dirty="0">
                          <a:effectLst/>
                        </a:rPr>
                        <a:t>problemen met mijn dagelijkse activiteiten. </a:t>
                      </a:r>
                      <a:r>
                        <a:rPr lang="nl-BE" sz="1200" dirty="0" smtClean="0">
                          <a:effectLst/>
                        </a:rPr>
                        <a:t>(3)</a:t>
                      </a:r>
                      <a:endParaRPr lang="nl-BE" sz="1200" dirty="0">
                        <a:effectLst/>
                      </a:endParaRP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nl-BE" sz="1200" b="1">
                          <a:effectLst/>
                        </a:rPr>
                        <a:t>EQ5D03</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DEDE"/>
                    </a:solidFill>
                  </a:tcPr>
                </a:tc>
                <a:extLst>
                  <a:ext uri="{0D108BD9-81ED-4DB2-BD59-A6C34878D82A}">
                    <a16:rowId xmlns:a16="http://schemas.microsoft.com/office/drawing/2014/main" val="1722565713"/>
                  </a:ext>
                </a:extLst>
              </a:tr>
              <a:tr h="274511">
                <a:tc>
                  <a:txBody>
                    <a:bodyPr/>
                    <a:lstStyle/>
                    <a:p>
                      <a:pPr algn="l"/>
                      <a:r>
                        <a:rPr lang="nl-BE" sz="1200" b="1">
                          <a:effectLst/>
                        </a:rPr>
                        <a:t>Pijn / klachten</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DEDE"/>
                    </a:solidFill>
                  </a:tcPr>
                </a:tc>
                <a:tc>
                  <a:txBody>
                    <a:bodyPr/>
                    <a:lstStyle/>
                    <a:p>
                      <a:r>
                        <a:rPr lang="nl-BE" sz="1200" dirty="0">
                          <a:effectLst/>
                        </a:rPr>
                        <a:t>Ik heb matige pijn of andere klachten. </a:t>
                      </a:r>
                      <a:r>
                        <a:rPr lang="nl-BE" sz="1200" dirty="0" smtClean="0">
                          <a:effectLst/>
                        </a:rPr>
                        <a:t>(3)</a:t>
                      </a:r>
                      <a:endParaRPr lang="nl-BE" sz="1200" dirty="0">
                        <a:effectLst/>
                      </a:endParaRP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nl-BE" sz="1200" b="1">
                          <a:effectLst/>
                        </a:rPr>
                        <a:t>EQ5D04</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DEDE"/>
                    </a:solidFill>
                  </a:tcPr>
                </a:tc>
                <a:extLst>
                  <a:ext uri="{0D108BD9-81ED-4DB2-BD59-A6C34878D82A}">
                    <a16:rowId xmlns:a16="http://schemas.microsoft.com/office/drawing/2014/main" val="1650326951"/>
                  </a:ext>
                </a:extLst>
              </a:tr>
              <a:tr h="274511">
                <a:tc>
                  <a:txBody>
                    <a:bodyPr/>
                    <a:lstStyle/>
                    <a:p>
                      <a:pPr algn="l"/>
                      <a:r>
                        <a:rPr lang="nl-BE" sz="1200" b="1" dirty="0">
                          <a:effectLst/>
                        </a:rPr>
                        <a:t>Angst / depressie</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DEDE"/>
                    </a:solidFill>
                  </a:tcPr>
                </a:tc>
                <a:tc>
                  <a:txBody>
                    <a:bodyPr/>
                    <a:lstStyle/>
                    <a:p>
                      <a:r>
                        <a:rPr lang="nl-BE" sz="1200" dirty="0">
                          <a:effectLst/>
                        </a:rPr>
                        <a:t>Ik ben </a:t>
                      </a:r>
                      <a:r>
                        <a:rPr lang="nl-BE" sz="1200" dirty="0" smtClean="0">
                          <a:effectLst/>
                        </a:rPr>
                        <a:t>extreem </a:t>
                      </a:r>
                      <a:r>
                        <a:rPr lang="nl-BE" sz="1200" dirty="0">
                          <a:effectLst/>
                        </a:rPr>
                        <a:t>angstig of depressief. </a:t>
                      </a:r>
                      <a:r>
                        <a:rPr lang="nl-BE" sz="1200" dirty="0" smtClean="0">
                          <a:effectLst/>
                        </a:rPr>
                        <a:t>(5)</a:t>
                      </a:r>
                      <a:endParaRPr lang="nl-BE" sz="1200" dirty="0">
                        <a:effectLst/>
                      </a:endParaRP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r>
                        <a:rPr lang="nl-BE" sz="1200" b="1" dirty="0">
                          <a:effectLst/>
                        </a:rPr>
                        <a:t>EQ5D05</a:t>
                      </a:r>
                    </a:p>
                  </a:txBody>
                  <a:tcPr marL="19050" marR="19050"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EDEDE"/>
                    </a:solidFill>
                  </a:tcPr>
                </a:tc>
                <a:extLst>
                  <a:ext uri="{0D108BD9-81ED-4DB2-BD59-A6C34878D82A}">
                    <a16:rowId xmlns:a16="http://schemas.microsoft.com/office/drawing/2014/main" val="4083995580"/>
                  </a:ext>
                </a:extLst>
              </a:tr>
            </a:tbl>
          </a:graphicData>
        </a:graphic>
      </p:graphicFrame>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48371500"/>
      </p:ext>
    </p:extLst>
  </p:cSld>
  <p:clrMapOvr>
    <a:masterClrMapping/>
  </p:clrMapOvr>
  <mc:AlternateContent xmlns:mc="http://schemas.openxmlformats.org/markup-compatibility/2006">
    <mc:Choice xmlns:p14="http://schemas.microsoft.com/office/powerpoint/2010/main" Requires="p14">
      <p:transition spd="slow" p14:dur="2000" advTm="39294"/>
    </mc:Choice>
    <mc:Fallback>
      <p:transition spd="slow" advTm="39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28555355"/>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BE"/>
          </a:p>
        </p:txBody>
      </p:sp>
      <p:sp>
        <p:nvSpPr>
          <p:cNvPr id="4" name="Tijdelijke aanduiding voor inhoud 3"/>
          <p:cNvSpPr>
            <a:spLocks noGrp="1"/>
          </p:cNvSpPr>
          <p:nvPr>
            <p:ph sz="half" idx="1"/>
          </p:nvPr>
        </p:nvSpPr>
        <p:spPr>
          <a:xfrm>
            <a:off x="1259521" y="2299968"/>
            <a:ext cx="10711542" cy="3624456"/>
          </a:xfrm>
        </p:spPr>
        <p:txBody>
          <a:bodyPr/>
          <a:lstStyle/>
          <a:p>
            <a:pPr>
              <a:buFont typeface="Arial" panose="020B0604020202020204" pitchFamily="34" charset="0"/>
              <a:buChar char="•"/>
            </a:pPr>
            <a:r>
              <a:rPr lang="nl-BE" dirty="0" err="1"/>
              <a:t>t</a:t>
            </a:r>
            <a:r>
              <a:rPr lang="nl-BE" dirty="0" err="1" smtClean="0"/>
              <a:t>each</a:t>
            </a:r>
            <a:r>
              <a:rPr lang="nl-BE" dirty="0" smtClean="0"/>
              <a:t> back methode	</a:t>
            </a:r>
          </a:p>
          <a:p>
            <a:pPr lvl="1">
              <a:buFont typeface="Arial" panose="020B0604020202020204" pitchFamily="34" charset="0"/>
              <a:buChar char="•"/>
            </a:pPr>
            <a:r>
              <a:rPr lang="nl-BE" dirty="0"/>
              <a:t>l</a:t>
            </a:r>
            <a:r>
              <a:rPr lang="nl-BE" dirty="0" smtClean="0"/>
              <a:t>aat de patiënt het jou uitleggen</a:t>
            </a:r>
          </a:p>
          <a:p>
            <a:pPr>
              <a:buFont typeface="Arial" panose="020B0604020202020204" pitchFamily="34" charset="0"/>
              <a:buChar char="•"/>
            </a:pPr>
            <a:endParaRPr lang="nl-BE" dirty="0"/>
          </a:p>
          <a:p>
            <a:pPr>
              <a:buFont typeface="Arial" panose="020B0604020202020204" pitchFamily="34" charset="0"/>
              <a:buChar char="•"/>
            </a:pPr>
            <a:r>
              <a:rPr lang="nl-BE" dirty="0" err="1" smtClean="0"/>
              <a:t>motivationeel</a:t>
            </a:r>
            <a:r>
              <a:rPr lang="nl-BE" dirty="0" smtClean="0"/>
              <a:t> interview</a:t>
            </a:r>
          </a:p>
          <a:p>
            <a:pPr lvl="1">
              <a:buFont typeface="Arial" panose="020B0604020202020204" pitchFamily="34" charset="0"/>
              <a:buChar char="•"/>
            </a:pPr>
            <a:r>
              <a:rPr lang="nl-BE" dirty="0"/>
              <a:t>g</a:t>
            </a:r>
            <a:r>
              <a:rPr lang="nl-BE" dirty="0" smtClean="0"/>
              <a:t>esprekstechniek om de patiënt zelf een oplossing te laten zien die haalbaar is voor hem. (vergt echter training)</a:t>
            </a:r>
            <a:endParaRPr lang="nl-BE" dirty="0"/>
          </a:p>
        </p:txBody>
      </p:sp>
      <p:pic>
        <p:nvPicPr>
          <p:cNvPr id="6" name="Audiobesta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40979979"/>
      </p:ext>
    </p:extLst>
  </p:cSld>
  <p:clrMapOvr>
    <a:masterClrMapping/>
  </p:clrMapOvr>
  <mc:AlternateContent xmlns:mc="http://schemas.openxmlformats.org/markup-compatibility/2006">
    <mc:Choice xmlns:p14="http://schemas.microsoft.com/office/powerpoint/2010/main" Requires="p14">
      <p:transition spd="slow" p14:dur="2000" advTm="81176"/>
    </mc:Choice>
    <mc:Fallback>
      <p:transition spd="slow" advTm="8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Interessante websites</a:t>
            </a:r>
            <a:endParaRPr lang="nl-BE" dirty="0"/>
          </a:p>
        </p:txBody>
      </p:sp>
      <p:sp>
        <p:nvSpPr>
          <p:cNvPr id="3" name="Tijdelijke aanduiding voor inhoud 2"/>
          <p:cNvSpPr>
            <a:spLocks noGrp="1"/>
          </p:cNvSpPr>
          <p:nvPr>
            <p:ph idx="1"/>
          </p:nvPr>
        </p:nvSpPr>
        <p:spPr/>
        <p:txBody>
          <a:bodyPr/>
          <a:lstStyle/>
          <a:p>
            <a:r>
              <a:rPr lang="nl-BE" dirty="0" smtClean="0">
                <a:hlinkClick r:id="rId5"/>
              </a:rPr>
              <a:t>www.heartfailurematters.org</a:t>
            </a:r>
            <a:endParaRPr lang="nl-BE" dirty="0" smtClean="0"/>
          </a:p>
          <a:p>
            <a:r>
              <a:rPr lang="nl-BE" dirty="0" smtClean="0">
                <a:hlinkClick r:id="rId6"/>
              </a:rPr>
              <a:t>www.hart-falen.be</a:t>
            </a:r>
            <a:endParaRPr lang="nl-BE" dirty="0" smtClean="0"/>
          </a:p>
          <a:p>
            <a:r>
              <a:rPr lang="nl-BE" dirty="0" smtClean="0">
                <a:hlinkClick r:id="rId7"/>
              </a:rPr>
              <a:t>www.insufficiance-cardiaque.be</a:t>
            </a:r>
            <a:endParaRPr lang="nl-BE" dirty="0" smtClean="0"/>
          </a:p>
          <a:p>
            <a:pPr marL="0" indent="0">
              <a:buNone/>
            </a:pPr>
            <a:endParaRPr lang="nl-BE" dirty="0" smtClean="0"/>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77</a:t>
            </a:fld>
            <a:endParaRPr lang="nl-BE">
              <a:solidFill>
                <a:srgbClr val="FFFFFF"/>
              </a:solidFill>
            </a:endParaRPr>
          </a:p>
        </p:txBody>
      </p:sp>
      <p:pic>
        <p:nvPicPr>
          <p:cNvPr id="5" name="Audiobesta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3117201"/>
      </p:ext>
    </p:extLst>
  </p:cSld>
  <p:clrMapOvr>
    <a:masterClrMapping/>
  </p:clrMapOvr>
  <mc:AlternateContent xmlns:mc="http://schemas.openxmlformats.org/markup-compatibility/2006">
    <mc:Choice xmlns:p14="http://schemas.microsoft.com/office/powerpoint/2010/main" Requires="p14">
      <p:transition spd="slow" p14:dur="2000" advTm="26753"/>
    </mc:Choice>
    <mc:Fallback>
      <p:transition spd="slow" advTm="26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nl-BE" dirty="0" smtClean="0"/>
              <a:t>Bedankt voor jullie aandacht! </a:t>
            </a:r>
            <a:endParaRPr lang="nl-BE" dirty="0"/>
          </a:p>
        </p:txBody>
      </p:sp>
      <p:pic>
        <p:nvPicPr>
          <p:cNvPr id="10244" name="Picture 4" descr="Afbeeldingsresultaat voor ques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953" y="2506864"/>
            <a:ext cx="4852085" cy="3185598"/>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78</a:t>
            </a:fld>
            <a:endParaRPr lang="nl-BE">
              <a:solidFill>
                <a:srgbClr val="FFFFFF"/>
              </a:solidFill>
            </a:endParaRPr>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88747745"/>
      </p:ext>
    </p:extLst>
  </p:cSld>
  <p:clrMapOvr>
    <a:masterClrMapping/>
  </p:clrMapOvr>
  <mc:AlternateContent xmlns:mc="http://schemas.openxmlformats.org/markup-compatibility/2006">
    <mc:Choice xmlns:p14="http://schemas.microsoft.com/office/powerpoint/2010/main" Requires="p14">
      <p:transition spd="slow" p14:dur="2000" advTm="2298"/>
    </mc:Choice>
    <mc:Fallback>
      <p:transition spd="slow" advTm="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Niet altijd een probleem van “te veel vocht”</a:t>
            </a:r>
          </a:p>
        </p:txBody>
      </p:sp>
      <p:sp>
        <p:nvSpPr>
          <p:cNvPr id="4" name="Tijdelijke aanduiding voor dianummer 3"/>
          <p:cNvSpPr>
            <a:spLocks noGrp="1"/>
          </p:cNvSpPr>
          <p:nvPr>
            <p:ph type="sldNum" sz="quarter" idx="12"/>
          </p:nvPr>
        </p:nvSpPr>
        <p:spPr/>
        <p:txBody>
          <a:bodyPr/>
          <a:lstStyle/>
          <a:p>
            <a:fld id="{8FD2C048-0A6B-4F41-B01A-13676D1ED5E1}" type="slidenum">
              <a:rPr lang="nl-BE" smtClean="0">
                <a:solidFill>
                  <a:srgbClr val="FFFFFF"/>
                </a:solidFill>
              </a:rPr>
              <a:pPr/>
              <a:t>8</a:t>
            </a:fld>
            <a:endParaRPr lang="nl-BE">
              <a:solidFill>
                <a:srgbClr val="FFFFFF"/>
              </a:solidFill>
            </a:endParaRPr>
          </a:p>
        </p:txBody>
      </p:sp>
      <p:sp>
        <p:nvSpPr>
          <p:cNvPr id="8" name="Afgeronde rechthoek 7"/>
          <p:cNvSpPr/>
          <p:nvPr/>
        </p:nvSpPr>
        <p:spPr bwMode="auto">
          <a:xfrm>
            <a:off x="7700718" y="2130022"/>
            <a:ext cx="2458677" cy="1217094"/>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lang="nl-BE" sz="2100" b="1" dirty="0" smtClean="0">
                <a:solidFill>
                  <a:schemeClr val="bg1"/>
                </a:solidFill>
                <a:latin typeface="Arial" charset="0"/>
              </a:rPr>
              <a:t>(</a:t>
            </a:r>
            <a:r>
              <a:rPr lang="nl-BE" sz="2100" b="1" dirty="0" err="1" smtClean="0">
                <a:solidFill>
                  <a:schemeClr val="bg1"/>
                </a:solidFill>
                <a:latin typeface="Arial" charset="0"/>
              </a:rPr>
              <a:t>inotropica</a:t>
            </a:r>
            <a:r>
              <a:rPr lang="nl-BE" sz="2100" b="1" dirty="0" smtClean="0">
                <a:solidFill>
                  <a:schemeClr val="bg1"/>
                </a:solidFill>
                <a:latin typeface="Arial" charset="0"/>
              </a:rPr>
              <a:t>)</a:t>
            </a:r>
          </a:p>
          <a:p>
            <a:pPr marL="0" marR="0" indent="0" algn="ctr" defTabSz="1042988" rtl="0" eaLnBrk="1" fontAlgn="base" latinLnBrk="0" hangingPunct="1">
              <a:lnSpc>
                <a:spcPct val="100000"/>
              </a:lnSpc>
              <a:spcBef>
                <a:spcPct val="0"/>
              </a:spcBef>
              <a:spcAft>
                <a:spcPct val="0"/>
              </a:spcAft>
              <a:buClrTx/>
              <a:buSzTx/>
              <a:buFontTx/>
              <a:buNone/>
              <a:tabLst/>
            </a:pPr>
            <a:r>
              <a:rPr lang="nl-BE" sz="1600" dirty="0">
                <a:solidFill>
                  <a:schemeClr val="bg1"/>
                </a:solidFill>
                <a:latin typeface="Arial" charset="0"/>
              </a:rPr>
              <a:t>h</a:t>
            </a:r>
            <a:r>
              <a:rPr lang="nl-BE" sz="1600" dirty="0" smtClean="0">
                <a:solidFill>
                  <a:schemeClr val="bg1"/>
                </a:solidFill>
                <a:latin typeface="Arial" charset="0"/>
              </a:rPr>
              <a:t>artdebiet stimuleren</a:t>
            </a:r>
            <a:endParaRPr lang="nl-BE" sz="1600" dirty="0">
              <a:solidFill>
                <a:schemeClr val="bg1"/>
              </a:solidFill>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endParaRPr kumimoji="0" lang="nl-BE" sz="2800" b="0" i="0" u="none" strike="noStrike" cap="none" normalizeH="0" baseline="0" dirty="0" smtClean="0">
              <a:ln>
                <a:noFill/>
              </a:ln>
              <a:solidFill>
                <a:schemeClr val="tx1"/>
              </a:solidFill>
              <a:effectLst/>
              <a:latin typeface="Arial" charset="0"/>
            </a:endParaRPr>
          </a:p>
        </p:txBody>
      </p:sp>
      <p:sp>
        <p:nvSpPr>
          <p:cNvPr id="9" name="Afgeronde rechthoek 8"/>
          <p:cNvSpPr/>
          <p:nvPr/>
        </p:nvSpPr>
        <p:spPr bwMode="auto">
          <a:xfrm>
            <a:off x="7700718" y="4012935"/>
            <a:ext cx="2458677" cy="1217094"/>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1"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lang="nl-BE" sz="2100" b="1" dirty="0" err="1" smtClean="0">
                <a:solidFill>
                  <a:schemeClr val="bg1"/>
                </a:solidFill>
                <a:latin typeface="Arial" charset="0"/>
              </a:rPr>
              <a:t>vasodilatantia</a:t>
            </a:r>
            <a:endParaRPr lang="nl-BE" sz="2100" b="1" dirty="0">
              <a:solidFill>
                <a:schemeClr val="bg1"/>
              </a:solidFill>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endParaRPr kumimoji="0" lang="nl-BE" sz="2800" b="0" i="0" u="none" strike="noStrike" cap="none" normalizeH="0" baseline="0" dirty="0" smtClean="0">
              <a:ln>
                <a:noFill/>
              </a:ln>
              <a:solidFill>
                <a:schemeClr val="tx1"/>
              </a:solidFill>
              <a:effectLst/>
              <a:latin typeface="Arial" charset="0"/>
            </a:endParaRPr>
          </a:p>
        </p:txBody>
      </p:sp>
      <p:sp>
        <p:nvSpPr>
          <p:cNvPr id="10" name="Afgeronde rechthoek 9"/>
          <p:cNvSpPr/>
          <p:nvPr/>
        </p:nvSpPr>
        <p:spPr bwMode="auto">
          <a:xfrm>
            <a:off x="2330324" y="2232668"/>
            <a:ext cx="3028950" cy="2940315"/>
          </a:xfrm>
          <a:prstGeom prst="roundRect">
            <a:avLst/>
          </a:prstGeom>
          <a:solidFill>
            <a:srgbClr val="00B0F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endParaRPr lang="nl-BE" sz="2100" dirty="0">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dirty="0" smtClean="0">
              <a:ln>
                <a:noFill/>
              </a:ln>
              <a:solidFill>
                <a:schemeClr val="tx1"/>
              </a:solidFill>
              <a:effectLst/>
              <a:latin typeface="Arial" charset="0"/>
            </a:endParaRPr>
          </a:p>
          <a:p>
            <a:pPr marL="0" marR="0" indent="0" algn="ctr" defTabSz="1042988" rtl="0" eaLnBrk="1" fontAlgn="base" latinLnBrk="0" hangingPunct="1">
              <a:lnSpc>
                <a:spcPct val="100000"/>
              </a:lnSpc>
              <a:spcBef>
                <a:spcPct val="0"/>
              </a:spcBef>
              <a:spcAft>
                <a:spcPct val="0"/>
              </a:spcAft>
              <a:buClrTx/>
              <a:buSzTx/>
              <a:buFontTx/>
              <a:buNone/>
              <a:tabLst/>
            </a:pPr>
            <a:r>
              <a:rPr lang="nl-BE" sz="2800" b="1" dirty="0">
                <a:solidFill>
                  <a:schemeClr val="bg1"/>
                </a:solidFill>
                <a:latin typeface="Arial" charset="0"/>
              </a:rPr>
              <a:t>v</a:t>
            </a:r>
            <a:r>
              <a:rPr lang="nl-BE" sz="2800" b="1" dirty="0" smtClean="0">
                <a:solidFill>
                  <a:schemeClr val="bg1"/>
                </a:solidFill>
                <a:latin typeface="Arial" charset="0"/>
              </a:rPr>
              <a:t>erminderd hartdebiet</a:t>
            </a:r>
            <a:r>
              <a:rPr kumimoji="0" lang="nl-BE" sz="2800" b="1" i="0" u="none" strike="noStrike" cap="none" normalizeH="0" baseline="0" dirty="0" smtClean="0">
                <a:ln>
                  <a:noFill/>
                </a:ln>
                <a:solidFill>
                  <a:schemeClr val="bg1"/>
                </a:solidFill>
                <a:effectLst/>
                <a:latin typeface="Arial" charset="0"/>
              </a:rPr>
              <a:t>?</a:t>
            </a:r>
          </a:p>
        </p:txBody>
      </p:sp>
      <p:sp>
        <p:nvSpPr>
          <p:cNvPr id="12" name="Afgeronde rechthoek 11"/>
          <p:cNvSpPr/>
          <p:nvPr/>
        </p:nvSpPr>
        <p:spPr bwMode="auto">
          <a:xfrm>
            <a:off x="732502" y="5597985"/>
            <a:ext cx="10941029" cy="481633"/>
          </a:xfrm>
          <a:prstGeom prst="roundRect">
            <a:avLst/>
          </a:prstGeom>
          <a:solidFill>
            <a:srgbClr val="FFC00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ctr" defTabSz="1042988" rtl="0" eaLnBrk="1" fontAlgn="base" latinLnBrk="0" hangingPunct="1">
              <a:lnSpc>
                <a:spcPct val="100000"/>
              </a:lnSpc>
              <a:spcBef>
                <a:spcPct val="0"/>
              </a:spcBef>
              <a:spcAft>
                <a:spcPct val="0"/>
              </a:spcAft>
              <a:buClrTx/>
              <a:buSzTx/>
              <a:buFontTx/>
              <a:buNone/>
              <a:tabLst/>
            </a:pPr>
            <a:r>
              <a:rPr lang="nl-BE" sz="2100" dirty="0">
                <a:solidFill>
                  <a:schemeClr val="bg1"/>
                </a:solidFill>
                <a:latin typeface="Arial" charset="0"/>
              </a:rPr>
              <a:t>a</a:t>
            </a:r>
            <a:r>
              <a:rPr kumimoji="0" lang="nl-BE" sz="2100" b="0" i="0" u="none" strike="noStrike" cap="none" normalizeH="0" baseline="0" dirty="0" smtClean="0">
                <a:ln>
                  <a:noFill/>
                </a:ln>
                <a:solidFill>
                  <a:schemeClr val="bg1"/>
                </a:solidFill>
                <a:effectLst/>
                <a:latin typeface="Arial" charset="0"/>
              </a:rPr>
              <a:t>ndere ondersteunende maatregelen: zuurstof, CPAP, morfine</a:t>
            </a:r>
          </a:p>
        </p:txBody>
      </p:sp>
      <p:sp>
        <p:nvSpPr>
          <p:cNvPr id="14" name="Pijl-rechts 13"/>
          <p:cNvSpPr/>
          <p:nvPr/>
        </p:nvSpPr>
        <p:spPr bwMode="auto">
          <a:xfrm>
            <a:off x="6203017" y="4374740"/>
            <a:ext cx="666750" cy="400050"/>
          </a:xfrm>
          <a:prstGeom prst="rightArrow">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smtClean="0">
              <a:ln>
                <a:noFill/>
              </a:ln>
              <a:solidFill>
                <a:schemeClr val="tx1"/>
              </a:solidFill>
              <a:effectLst/>
              <a:latin typeface="Arial" charset="0"/>
            </a:endParaRPr>
          </a:p>
        </p:txBody>
      </p:sp>
      <p:sp>
        <p:nvSpPr>
          <p:cNvPr id="15" name="Pijl-rechts 14"/>
          <p:cNvSpPr/>
          <p:nvPr/>
        </p:nvSpPr>
        <p:spPr bwMode="auto">
          <a:xfrm>
            <a:off x="6213682" y="2595590"/>
            <a:ext cx="666750" cy="400050"/>
          </a:xfrm>
          <a:prstGeom prst="rightArrow">
            <a:avLst/>
          </a:prstGeom>
          <a:solidFill>
            <a:schemeClr val="accent1"/>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1042988" rtl="0" eaLnBrk="1" fontAlgn="base" latinLnBrk="0" hangingPunct="1">
              <a:lnSpc>
                <a:spcPct val="100000"/>
              </a:lnSpc>
              <a:spcBef>
                <a:spcPct val="0"/>
              </a:spcBef>
              <a:spcAft>
                <a:spcPct val="0"/>
              </a:spcAft>
              <a:buClrTx/>
              <a:buSzTx/>
              <a:buFontTx/>
              <a:buNone/>
              <a:tabLst/>
            </a:pPr>
            <a:endParaRPr kumimoji="0" lang="nl-BE" sz="2100" b="0" i="0" u="none" strike="noStrike" cap="none" normalizeH="0" baseline="0" smtClean="0">
              <a:ln>
                <a:noFill/>
              </a:ln>
              <a:solidFill>
                <a:schemeClr val="tx1"/>
              </a:solidFill>
              <a:effectLst/>
              <a:latin typeface="Arial" charset="0"/>
            </a:endParaRPr>
          </a:p>
        </p:txBody>
      </p:sp>
      <p:pic>
        <p:nvPicPr>
          <p:cNvPr id="3" name="Audiobesta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432264"/>
      </p:ext>
    </p:extLst>
  </p:cSld>
  <p:clrMapOvr>
    <a:masterClrMapping/>
  </p:clrMapOvr>
  <mc:AlternateContent xmlns:mc="http://schemas.openxmlformats.org/markup-compatibility/2006">
    <mc:Choice xmlns:p14="http://schemas.microsoft.com/office/powerpoint/2010/main" Requires="p14">
      <p:transition spd="slow" p14:dur="2000" advTm="30902"/>
    </mc:Choice>
    <mc:Fallback>
      <p:transition spd="slow" advTm="3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455800312"/>
              </p:ext>
            </p:extLst>
          </p:nvPr>
        </p:nvGraphicFramePr>
        <p:xfrm>
          <a:off x="2307759" y="1143128"/>
          <a:ext cx="8152424" cy="1111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jdelijke aanduiding voor inhoud 2"/>
          <p:cNvSpPr>
            <a:spLocks noGrp="1"/>
          </p:cNvSpPr>
          <p:nvPr>
            <p:ph idx="1"/>
          </p:nvPr>
        </p:nvSpPr>
        <p:spPr>
          <a:xfrm>
            <a:off x="1333954" y="2254735"/>
            <a:ext cx="10248085" cy="3851665"/>
          </a:xfrm>
        </p:spPr>
        <p:txBody>
          <a:bodyPr/>
          <a:lstStyle/>
          <a:p>
            <a:r>
              <a:rPr lang="nl-BE" sz="2800" dirty="0" smtClean="0"/>
              <a:t>werking: </a:t>
            </a:r>
          </a:p>
          <a:p>
            <a:pPr marL="0" indent="0">
              <a:buNone/>
            </a:pPr>
            <a:r>
              <a:rPr lang="nl-BE" sz="2800" dirty="0" smtClean="0"/>
              <a:t>	- verhogen urineproductie </a:t>
            </a:r>
          </a:p>
          <a:p>
            <a:pPr marL="0" indent="0">
              <a:buNone/>
            </a:pPr>
            <a:r>
              <a:rPr lang="nl-BE" sz="2800" dirty="0"/>
              <a:t>	</a:t>
            </a:r>
            <a:r>
              <a:rPr lang="nl-BE" sz="2800" dirty="0" smtClean="0"/>
              <a:t>- verminderen van het teveel aan vocht  </a:t>
            </a:r>
          </a:p>
          <a:p>
            <a:pPr marL="0" indent="0">
              <a:buNone/>
            </a:pPr>
            <a:r>
              <a:rPr lang="nl-BE" sz="2800" dirty="0"/>
              <a:t>	</a:t>
            </a:r>
            <a:r>
              <a:rPr lang="nl-BE" sz="2800" dirty="0" smtClean="0"/>
              <a:t>- beschermen tegen vochtophoping </a:t>
            </a:r>
          </a:p>
          <a:p>
            <a:pPr marL="0" indent="0">
              <a:buNone/>
            </a:pPr>
            <a:r>
              <a:rPr lang="nl-BE" sz="2800" dirty="0"/>
              <a:t>	</a:t>
            </a:r>
            <a:r>
              <a:rPr lang="nl-BE" sz="2800" dirty="0" smtClean="0"/>
              <a:t>- symptoomverbetering (dyspnoe, oedeem)</a:t>
            </a:r>
          </a:p>
          <a:p>
            <a:endParaRPr lang="nl-BE" sz="2000" dirty="0" smtClean="0"/>
          </a:p>
        </p:txBody>
      </p:sp>
      <p:pic>
        <p:nvPicPr>
          <p:cNvPr id="7" name="Audiobesta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5326720"/>
      </p:ext>
    </p:extLst>
  </p:cSld>
  <p:clrMapOvr>
    <a:masterClrMapping/>
  </p:clrMapOvr>
  <mc:AlternateContent xmlns:mc="http://schemas.openxmlformats.org/markup-compatibility/2006">
    <mc:Choice xmlns:p14="http://schemas.microsoft.com/office/powerpoint/2010/main" Requires="p14">
      <p:transition spd="slow" p14:dur="2000" advTm="31931"/>
    </mc:Choice>
    <mc:Fallback>
      <p:transition spd="slow" advTm="3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6|10.4|11.4"/>
</p:tagLst>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powerpoint_wit_zonder logo met watermerk">
  <a:themeElements>
    <a:clrScheme name="Powerpoint_Blau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_Blauw">
      <a:majorFont>
        <a:latin typeface="Gill Sans Std"/>
        <a:ea typeface=""/>
        <a:cs typeface=""/>
      </a:majorFont>
      <a:minorFont>
        <a:latin typeface="Gill Sans Std"/>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lnDef>
  </a:objectDefaults>
  <a:extraClrSchemeLst>
    <a:extraClrScheme>
      <a:clrScheme name="Powerpoint_Blau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_Blau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_Blau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_Blau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_Blau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_Blau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_Blau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_Blau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_Blau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_Blau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_Blau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_Blau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powerpoint_blauw_zonder_logo">
  <a:themeElements>
    <a:clrScheme name="Powerpoint_Blau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owerpoint_Blauw">
      <a:majorFont>
        <a:latin typeface="Gill Sans Std"/>
        <a:ea typeface=""/>
        <a:cs typeface=""/>
      </a:majorFont>
      <a:minorFont>
        <a:latin typeface="Gill Sans Std"/>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nl-NL" sz="2100" b="0" i="0" u="none" strike="noStrike" cap="none" normalizeH="0" baseline="0" smtClean="0">
            <a:ln>
              <a:noFill/>
            </a:ln>
            <a:solidFill>
              <a:schemeClr val="tx1"/>
            </a:solidFill>
            <a:effectLst/>
            <a:latin typeface="Arial" charset="0"/>
          </a:defRPr>
        </a:defPPr>
      </a:lstStyle>
    </a:lnDef>
  </a:objectDefaults>
  <a:extraClrSchemeLst>
    <a:extraClrScheme>
      <a:clrScheme name="Powerpoint_Blau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_Blau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_Blau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_Blau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_Blau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_Blau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_Blau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_Blau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_Blau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_Blau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_Blau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_Blau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15313</TotalTime>
  <Words>5360</Words>
  <Application>Microsoft Office PowerPoint</Application>
  <PresentationFormat>Breedbeeld</PresentationFormat>
  <Paragraphs>1094</Paragraphs>
  <Slides>78</Slides>
  <Notes>27</Notes>
  <HiddenSlides>0</HiddenSlides>
  <MMClips>79</MMClips>
  <ScaleCrop>false</ScaleCrop>
  <HeadingPairs>
    <vt:vector size="6" baseType="variant">
      <vt:variant>
        <vt:lpstr>Gebruikte lettertypen</vt:lpstr>
      </vt:variant>
      <vt:variant>
        <vt:i4>10</vt:i4>
      </vt:variant>
      <vt:variant>
        <vt:lpstr>Thema</vt:lpstr>
      </vt:variant>
      <vt:variant>
        <vt:i4>3</vt:i4>
      </vt:variant>
      <vt:variant>
        <vt:lpstr>Diatitels</vt:lpstr>
      </vt:variant>
      <vt:variant>
        <vt:i4>78</vt:i4>
      </vt:variant>
    </vt:vector>
  </HeadingPairs>
  <TitlesOfParts>
    <vt:vector size="91" baseType="lpstr">
      <vt:lpstr>Arial</vt:lpstr>
      <vt:lpstr>Calibri</vt:lpstr>
      <vt:lpstr>Constantia</vt:lpstr>
      <vt:lpstr>GarageGothic-Bold</vt:lpstr>
      <vt:lpstr>Gill Sans Std</vt:lpstr>
      <vt:lpstr>Helvetica</vt:lpstr>
      <vt:lpstr>Symbol</vt:lpstr>
      <vt:lpstr>Times New Roman</vt:lpstr>
      <vt:lpstr>Wingdings</vt:lpstr>
      <vt:lpstr>Wingdings 2</vt:lpstr>
      <vt:lpstr>powerpoint_wit_zonder logo met watermerk</vt:lpstr>
      <vt:lpstr>Flow</vt:lpstr>
      <vt:lpstr>powerpoint_blauw_zonder_logo</vt:lpstr>
      <vt:lpstr>Hartfalen voor educatoren</vt:lpstr>
      <vt:lpstr>Inhoud </vt:lpstr>
      <vt:lpstr>Inhoud </vt:lpstr>
      <vt:lpstr>PowerPoint-presentatie</vt:lpstr>
      <vt:lpstr>Klinische presentaties</vt:lpstr>
      <vt:lpstr>PowerPoint-presentatie</vt:lpstr>
      <vt:lpstr>Niet altijd een probleem van “te veel vocht”</vt:lpstr>
      <vt:lpstr>Niet altijd een probleem van “te veel vocht”</vt:lpstr>
      <vt:lpstr>PowerPoint-presentatie</vt:lpstr>
      <vt:lpstr>PowerPoint-presentatie</vt:lpstr>
      <vt:lpstr>PowerPoint-presentatie</vt:lpstr>
      <vt:lpstr>PowerPoint-presentatie</vt:lpstr>
      <vt:lpstr>PowerPoint-presentatie</vt:lpstr>
      <vt:lpstr>PowerPoint-presentatie</vt:lpstr>
      <vt:lpstr>Inhoud </vt:lpstr>
      <vt:lpstr>PowerPoint-presentatie</vt:lpstr>
      <vt:lpstr>PowerPoint-presentatie</vt:lpstr>
      <vt:lpstr>PowerPoint-presentatie</vt:lpstr>
      <vt:lpstr>PowerPoint-presentatie</vt:lpstr>
      <vt:lpstr>PowerPoint-presentatie</vt:lpstr>
      <vt:lpstr>PowerPoint-presentatie</vt:lpstr>
      <vt:lpstr>PowerPoint-presentatie</vt:lpstr>
      <vt:lpstr>ACE-inhibitor</vt:lpstr>
      <vt:lpstr>ACE-inhibitor</vt:lpstr>
      <vt:lpstr>Angiotensine II receptor blokker (ARB)</vt:lpstr>
      <vt:lpstr>Bètablokkers</vt:lpstr>
      <vt:lpstr>Bètablokkers</vt:lpstr>
      <vt:lpstr>Mineralocorticoïdreceptor antagonist (MRA)</vt:lpstr>
      <vt:lpstr>Recente ontwikkelingen/maken nu deel uit van de standaard behandeling (flow-chart ESC 2016)</vt:lpstr>
      <vt:lpstr>Recente ontwikkelingen voor de toekomstige guidelines:</vt:lpstr>
      <vt:lpstr>Interacties tussen hartfalenmedicatie</vt:lpstr>
      <vt:lpstr>Interacties tussen hartfalenmedicatie</vt:lpstr>
      <vt:lpstr>Geen paniek…</vt:lpstr>
      <vt:lpstr>ESC guidelines 2016</vt:lpstr>
      <vt:lpstr>PowerPoint-presentatie</vt:lpstr>
      <vt:lpstr>Niet-medicamenteus</vt:lpstr>
      <vt:lpstr>PowerPoint-presentatie</vt:lpstr>
      <vt:lpstr>PowerPoint-presentatie</vt:lpstr>
      <vt:lpstr>PowerPoint-presentatie</vt:lpstr>
      <vt:lpstr>PowerPoint-presentatie</vt:lpstr>
      <vt:lpstr>PowerPoint-presentatie</vt:lpstr>
      <vt:lpstr>PowerPoint-presentatie</vt:lpstr>
      <vt:lpstr>Inhoud </vt:lpstr>
      <vt:lpstr>PowerPoint-presentatie</vt:lpstr>
      <vt:lpstr>Inhoud </vt:lpstr>
      <vt:lpstr>PowerPoint-presentatie</vt:lpstr>
      <vt:lpstr>PowerPoint-presentatie</vt:lpstr>
      <vt:lpstr>PowerPoint-presentatie</vt:lpstr>
      <vt:lpstr>PowerPoint-presentatie</vt:lpstr>
      <vt:lpstr>PowerPoint-presentatie</vt:lpstr>
      <vt:lpstr>Inhoud </vt:lpstr>
      <vt:lpstr>PowerPoint-presentatie</vt:lpstr>
      <vt:lpstr>I. Introductie</vt:lpstr>
      <vt:lpstr>II. Kennis van de aandoening</vt:lpstr>
      <vt:lpstr>II. Kennis van de aandoening</vt:lpstr>
      <vt:lpstr>III. Kennis van de behandeling – levensstijl</vt:lpstr>
      <vt:lpstr>III. Kennis van de behandeling – levensstijl</vt:lpstr>
      <vt:lpstr>III. Kennis van de behandeling – levensstijl </vt:lpstr>
      <vt:lpstr>III. Kennis van de behandeling – levensstijl </vt:lpstr>
      <vt:lpstr>III. Kennis van de behandeling – levensstijl </vt:lpstr>
      <vt:lpstr>III. Kennis van de behandeling – levensstijl </vt:lpstr>
      <vt:lpstr>III. Kennis van de behandeling – levensstijl </vt:lpstr>
      <vt:lpstr>III. Kennis van de behandeling – levensstijl </vt:lpstr>
      <vt:lpstr>III. Kennis van de behandeling – levensstijl </vt:lpstr>
      <vt:lpstr>III. Kennis van de behandeling – levensstijl </vt:lpstr>
      <vt:lpstr>Zwachteltherapie en hartfalen?</vt:lpstr>
      <vt:lpstr>IV. Kennis van de behandeling – medicatie </vt:lpstr>
      <vt:lpstr>IV. Kennis van de behandeling – medicatie </vt:lpstr>
      <vt:lpstr>IV. Kennis van de behandeling – medicatie </vt:lpstr>
      <vt:lpstr>V. Patiëntgebonden noden</vt:lpstr>
      <vt:lpstr>VI. Alarmsignalen </vt:lpstr>
      <vt:lpstr>VI. Alarmsignalen </vt:lpstr>
      <vt:lpstr>PowerPoint-presentatie</vt:lpstr>
      <vt:lpstr>PowerPoint-presentatie</vt:lpstr>
      <vt:lpstr>PowerPoint-presentatie</vt:lpstr>
      <vt:lpstr>PowerPoint-presentatie</vt:lpstr>
      <vt:lpstr>Interessante websites</vt:lpstr>
      <vt:lpstr>Bedankt voor jullie aandacht! </vt:lpstr>
    </vt:vector>
  </TitlesOfParts>
  <Company>UZLeuven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Hartfalen</dc:title>
  <dc:creator>Lien Sevenants</dc:creator>
  <cp:lastModifiedBy>Jan Kennes</cp:lastModifiedBy>
  <cp:revision>787</cp:revision>
  <cp:lastPrinted>2019-04-11T14:28:34Z</cp:lastPrinted>
  <dcterms:created xsi:type="dcterms:W3CDTF">2016-12-22T09:07:45Z</dcterms:created>
  <dcterms:modified xsi:type="dcterms:W3CDTF">2020-05-05T09:27:02Z</dcterms:modified>
</cp:coreProperties>
</file>