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70"/>
  </p:notesMasterIdLst>
  <p:sldIdLst>
    <p:sldId id="256" r:id="rId4"/>
    <p:sldId id="547" r:id="rId5"/>
    <p:sldId id="562" r:id="rId6"/>
    <p:sldId id="461" r:id="rId7"/>
    <p:sldId id="565" r:id="rId8"/>
    <p:sldId id="538" r:id="rId9"/>
    <p:sldId id="539" r:id="rId10"/>
    <p:sldId id="536" r:id="rId11"/>
    <p:sldId id="537" r:id="rId12"/>
    <p:sldId id="540" r:id="rId13"/>
    <p:sldId id="564" r:id="rId14"/>
    <p:sldId id="563" r:id="rId15"/>
    <p:sldId id="535" r:id="rId16"/>
    <p:sldId id="459" r:id="rId17"/>
    <p:sldId id="567" r:id="rId18"/>
    <p:sldId id="462" r:id="rId19"/>
    <p:sldId id="480" r:id="rId20"/>
    <p:sldId id="479" r:id="rId21"/>
    <p:sldId id="481" r:id="rId22"/>
    <p:sldId id="556" r:id="rId23"/>
    <p:sldId id="438" r:id="rId24"/>
    <p:sldId id="458" r:id="rId25"/>
    <p:sldId id="439" r:id="rId26"/>
    <p:sldId id="542" r:id="rId27"/>
    <p:sldId id="557" r:id="rId28"/>
    <p:sldId id="492" r:id="rId29"/>
    <p:sldId id="279" r:id="rId30"/>
    <p:sldId id="277" r:id="rId31"/>
    <p:sldId id="493" r:id="rId32"/>
    <p:sldId id="282" r:id="rId33"/>
    <p:sldId id="471" r:id="rId34"/>
    <p:sldId id="558" r:id="rId35"/>
    <p:sldId id="495" r:id="rId36"/>
    <p:sldId id="494" r:id="rId37"/>
    <p:sldId id="496" r:id="rId38"/>
    <p:sldId id="559" r:id="rId39"/>
    <p:sldId id="544" r:id="rId40"/>
    <p:sldId id="393" r:id="rId41"/>
    <p:sldId id="370" r:id="rId42"/>
    <p:sldId id="560" r:id="rId43"/>
    <p:sldId id="491" r:id="rId44"/>
    <p:sldId id="561" r:id="rId45"/>
    <p:sldId id="497" r:id="rId46"/>
    <p:sldId id="498" r:id="rId47"/>
    <p:sldId id="500" r:id="rId48"/>
    <p:sldId id="501" r:id="rId49"/>
    <p:sldId id="568" r:id="rId50"/>
    <p:sldId id="499" r:id="rId51"/>
    <p:sldId id="502" r:id="rId52"/>
    <p:sldId id="549" r:id="rId53"/>
    <p:sldId id="550" r:id="rId54"/>
    <p:sldId id="532" r:id="rId55"/>
    <p:sldId id="534" r:id="rId56"/>
    <p:sldId id="551" r:id="rId57"/>
    <p:sldId id="552" r:id="rId58"/>
    <p:sldId id="503" r:id="rId59"/>
    <p:sldId id="555" r:id="rId60"/>
    <p:sldId id="533" r:id="rId61"/>
    <p:sldId id="553" r:id="rId62"/>
    <p:sldId id="554" r:id="rId63"/>
    <p:sldId id="474" r:id="rId64"/>
    <p:sldId id="504" r:id="rId65"/>
    <p:sldId id="506" r:id="rId66"/>
    <p:sldId id="505" r:id="rId67"/>
    <p:sldId id="368" r:id="rId68"/>
    <p:sldId id="357" r:id="rId69"/>
  </p:sldIdLst>
  <p:sldSz cx="12192000" cy="6858000"/>
  <p:notesSz cx="6797675" cy="99822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90" y="72"/>
      </p:cViewPr>
      <p:guideLst/>
    </p:cSldViewPr>
  </p:slideViewPr>
  <p:outlineViewPr>
    <p:cViewPr>
      <p:scale>
        <a:sx n="33" d="100"/>
        <a:sy n="33" d="100"/>
      </p:scale>
      <p:origin x="0" y="-903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geleiding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doorstroming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volumes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LVEF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A6BE713-3454-43B0-870F-F0E2E1AF338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4659F1A-D605-4550-B6E1-FFF9485F7152}">
      <dgm:prSet phldrT="[Tekst]" phldr="1"/>
      <dgm:spPr>
        <a:solidFill>
          <a:srgbClr val="00B050"/>
        </a:solidFill>
      </dgm:spPr>
      <dgm:t>
        <a:bodyPr/>
        <a:lstStyle/>
        <a:p>
          <a:endParaRPr lang="nl-NL" dirty="0"/>
        </a:p>
      </dgm:t>
    </dgm:pt>
    <dgm:pt modelId="{6290F10B-7BAA-4AD6-A0BD-829BF502CC05}" type="parTrans" cxnId="{07F29926-D875-4916-A69F-C36C6F181C88}">
      <dgm:prSet/>
      <dgm:spPr/>
      <dgm:t>
        <a:bodyPr/>
        <a:lstStyle/>
        <a:p>
          <a:endParaRPr lang="nl-NL"/>
        </a:p>
      </dgm:t>
    </dgm:pt>
    <dgm:pt modelId="{A40400AE-5A00-4612-B62C-16CAD2648DDE}" type="sibTrans" cxnId="{07F29926-D875-4916-A69F-C36C6F181C88}">
      <dgm:prSet/>
      <dgm:spPr/>
      <dgm:t>
        <a:bodyPr/>
        <a:lstStyle/>
        <a:p>
          <a:endParaRPr lang="nl-NL"/>
        </a:p>
      </dgm:t>
    </dgm:pt>
    <dgm:pt modelId="{A12365F8-754B-43AB-9CD8-CB1789022F11}">
      <dgm:prSet phldrT="[Tekst]" custT="1"/>
      <dgm:spPr/>
      <dgm:t>
        <a:bodyPr/>
        <a:lstStyle/>
        <a:p>
          <a:r>
            <a:rPr lang="nl-BE" sz="2000" dirty="0" smtClean="0">
              <a:solidFill>
                <a:schemeClr val="bg2"/>
              </a:solidFill>
            </a:rPr>
            <a:t>structurele en/of functionele afwijking van het hart (acuut of chronisch)</a:t>
          </a:r>
          <a:endParaRPr lang="nl-NL" sz="2000" dirty="0">
            <a:solidFill>
              <a:schemeClr val="bg2"/>
            </a:solidFill>
          </a:endParaRPr>
        </a:p>
      </dgm:t>
    </dgm:pt>
    <dgm:pt modelId="{1DBF99AF-37B6-4C87-8B6F-469F8D8D003D}" type="parTrans" cxnId="{1104E58E-807B-48BC-8DDB-8F002D3FCE14}">
      <dgm:prSet/>
      <dgm:spPr/>
      <dgm:t>
        <a:bodyPr/>
        <a:lstStyle/>
        <a:p>
          <a:endParaRPr lang="nl-NL"/>
        </a:p>
      </dgm:t>
    </dgm:pt>
    <dgm:pt modelId="{47BB69E3-93F1-4B69-9EAA-FA621200AA7C}" type="sibTrans" cxnId="{1104E58E-807B-48BC-8DDB-8F002D3FCE14}">
      <dgm:prSet/>
      <dgm:spPr/>
      <dgm:t>
        <a:bodyPr/>
        <a:lstStyle/>
        <a:p>
          <a:endParaRPr lang="nl-NL"/>
        </a:p>
      </dgm:t>
    </dgm:pt>
    <dgm:pt modelId="{D7D46DC7-E9BB-4D87-9EC5-86F90F4F1F86}">
      <dgm:prSet phldrT="[Tekst]" phldr="1"/>
      <dgm:spPr>
        <a:solidFill>
          <a:srgbClr val="92D050"/>
        </a:solidFill>
      </dgm:spPr>
      <dgm:t>
        <a:bodyPr/>
        <a:lstStyle/>
        <a:p>
          <a:endParaRPr lang="nl-NL" dirty="0"/>
        </a:p>
      </dgm:t>
    </dgm:pt>
    <dgm:pt modelId="{86DE9E64-E6D5-41E7-A588-E90AB783D663}" type="parTrans" cxnId="{AC7D5781-684E-45DE-A66A-C960BE931577}">
      <dgm:prSet/>
      <dgm:spPr/>
      <dgm:t>
        <a:bodyPr/>
        <a:lstStyle/>
        <a:p>
          <a:endParaRPr lang="nl-NL"/>
        </a:p>
      </dgm:t>
    </dgm:pt>
    <dgm:pt modelId="{6B1EB9E8-6CF8-4A00-8C80-8AF8809891DC}" type="sibTrans" cxnId="{AC7D5781-684E-45DE-A66A-C960BE931577}">
      <dgm:prSet/>
      <dgm:spPr/>
      <dgm:t>
        <a:bodyPr/>
        <a:lstStyle/>
        <a:p>
          <a:endParaRPr lang="nl-NL"/>
        </a:p>
      </dgm:t>
    </dgm:pt>
    <dgm:pt modelId="{B3322387-43AE-42BC-86CE-F3A9D3362CBE}">
      <dgm:prSet phldrT="[Tekst]" custT="1"/>
      <dgm:spPr/>
      <dgm:t>
        <a:bodyPr/>
        <a:lstStyle/>
        <a:p>
          <a:r>
            <a:rPr lang="nl-BE" sz="2000" dirty="0" smtClean="0">
              <a:solidFill>
                <a:schemeClr val="bg2"/>
              </a:solidFill>
            </a:rPr>
            <a:t>verminderde pompfunctie van het hart = gedaald hartdebiet</a:t>
          </a:r>
          <a:endParaRPr lang="nl-NL" sz="2000" dirty="0">
            <a:solidFill>
              <a:schemeClr val="bg2"/>
            </a:solidFill>
          </a:endParaRPr>
        </a:p>
      </dgm:t>
    </dgm:pt>
    <dgm:pt modelId="{9EEEAFB7-E072-4A6E-8CD8-9FF5BC815F22}" type="parTrans" cxnId="{79A695C5-099C-4E38-B63A-779640FCABE5}">
      <dgm:prSet/>
      <dgm:spPr/>
      <dgm:t>
        <a:bodyPr/>
        <a:lstStyle/>
        <a:p>
          <a:endParaRPr lang="nl-NL"/>
        </a:p>
      </dgm:t>
    </dgm:pt>
    <dgm:pt modelId="{7D27B335-452A-4791-AB41-316E34E343F4}" type="sibTrans" cxnId="{79A695C5-099C-4E38-B63A-779640FCABE5}">
      <dgm:prSet/>
      <dgm:spPr/>
      <dgm:t>
        <a:bodyPr/>
        <a:lstStyle/>
        <a:p>
          <a:endParaRPr lang="nl-NL"/>
        </a:p>
      </dgm:t>
    </dgm:pt>
    <dgm:pt modelId="{0340E101-1141-48AE-844C-41A9206300B7}">
      <dgm:prSet phldrT="[Tekst]" phldr="1"/>
      <dgm:spPr>
        <a:solidFill>
          <a:srgbClr val="FFC000"/>
        </a:solidFill>
      </dgm:spPr>
      <dgm:t>
        <a:bodyPr/>
        <a:lstStyle/>
        <a:p>
          <a:endParaRPr lang="nl-NL"/>
        </a:p>
      </dgm:t>
    </dgm:pt>
    <dgm:pt modelId="{AE63F268-AE67-44F7-BD4A-98C97A632609}" type="parTrans" cxnId="{018A708B-BBDE-4CB7-957B-355255C6D847}">
      <dgm:prSet/>
      <dgm:spPr/>
      <dgm:t>
        <a:bodyPr/>
        <a:lstStyle/>
        <a:p>
          <a:endParaRPr lang="nl-NL"/>
        </a:p>
      </dgm:t>
    </dgm:pt>
    <dgm:pt modelId="{0710429D-53DF-452D-9DFE-F2856F0FF7A3}" type="sibTrans" cxnId="{018A708B-BBDE-4CB7-957B-355255C6D847}">
      <dgm:prSet/>
      <dgm:spPr/>
      <dgm:t>
        <a:bodyPr/>
        <a:lstStyle/>
        <a:p>
          <a:endParaRPr lang="nl-NL"/>
        </a:p>
      </dgm:t>
    </dgm:pt>
    <dgm:pt modelId="{06B70230-B25E-4B2F-A635-87D369B87206}">
      <dgm:prSet phldrT="[Tekst]" custT="1"/>
      <dgm:spPr/>
      <dgm:t>
        <a:bodyPr/>
        <a:lstStyle/>
        <a:p>
          <a:r>
            <a:rPr lang="nl-BE" sz="2000" dirty="0" smtClean="0">
              <a:solidFill>
                <a:schemeClr val="bg2"/>
              </a:solidFill>
            </a:rPr>
            <a:t>overbelasting van een reeds verzwakt hart = inadequaat antwoord = </a:t>
          </a:r>
          <a:r>
            <a:rPr lang="nl-BE" sz="2000" dirty="0" err="1" smtClean="0">
              <a:solidFill>
                <a:schemeClr val="bg2"/>
              </a:solidFill>
            </a:rPr>
            <a:t>remodeling</a:t>
          </a:r>
          <a:endParaRPr lang="nl-NL" sz="2000" dirty="0">
            <a:solidFill>
              <a:schemeClr val="bg2"/>
            </a:solidFill>
          </a:endParaRPr>
        </a:p>
      </dgm:t>
    </dgm:pt>
    <dgm:pt modelId="{9EBEDB8E-BDAE-4011-A50B-06230A346D80}" type="parTrans" cxnId="{4F215AF6-4F46-4498-BA8C-9A014D10B785}">
      <dgm:prSet/>
      <dgm:spPr/>
      <dgm:t>
        <a:bodyPr/>
        <a:lstStyle/>
        <a:p>
          <a:endParaRPr lang="nl-NL"/>
        </a:p>
      </dgm:t>
    </dgm:pt>
    <dgm:pt modelId="{AA5177D3-C8EC-4EC6-A1B7-ED22BBD83AF5}" type="sibTrans" cxnId="{4F215AF6-4F46-4498-BA8C-9A014D10B785}">
      <dgm:prSet/>
      <dgm:spPr/>
      <dgm:t>
        <a:bodyPr/>
        <a:lstStyle/>
        <a:p>
          <a:endParaRPr lang="nl-NL"/>
        </a:p>
      </dgm:t>
    </dgm:pt>
    <dgm:pt modelId="{1CCFFCF9-233F-42B7-99C3-A710D4BD7675}">
      <dgm:prSet/>
      <dgm:spPr>
        <a:solidFill>
          <a:srgbClr val="FFFF00"/>
        </a:solidFill>
      </dgm:spPr>
      <dgm:t>
        <a:bodyPr/>
        <a:lstStyle/>
        <a:p>
          <a:endParaRPr lang="nl-NL"/>
        </a:p>
      </dgm:t>
    </dgm:pt>
    <dgm:pt modelId="{F7A58D4B-3965-4606-B47C-D215B3FEEE61}" type="parTrans" cxnId="{5C8C0B7B-1F72-48E9-90CF-E8031B757DE5}">
      <dgm:prSet/>
      <dgm:spPr/>
      <dgm:t>
        <a:bodyPr/>
        <a:lstStyle/>
        <a:p>
          <a:endParaRPr lang="nl-NL"/>
        </a:p>
      </dgm:t>
    </dgm:pt>
    <dgm:pt modelId="{D57ABDB5-2424-4FB5-903C-880F3FFC9F72}" type="sibTrans" cxnId="{5C8C0B7B-1F72-48E9-90CF-E8031B757DE5}">
      <dgm:prSet/>
      <dgm:spPr/>
      <dgm:t>
        <a:bodyPr/>
        <a:lstStyle/>
        <a:p>
          <a:endParaRPr lang="nl-NL"/>
        </a:p>
      </dgm:t>
    </dgm:pt>
    <dgm:pt modelId="{4D8B7887-089F-4E63-BFBA-2987D5A4EA40}">
      <dgm:prSet/>
      <dgm:spPr>
        <a:solidFill>
          <a:srgbClr val="FF0000"/>
        </a:solidFill>
      </dgm:spPr>
      <dgm:t>
        <a:bodyPr/>
        <a:lstStyle/>
        <a:p>
          <a:endParaRPr lang="nl-NL"/>
        </a:p>
      </dgm:t>
    </dgm:pt>
    <dgm:pt modelId="{3255FF5C-1D5C-40CD-B0E6-8C2CB0509AFA}" type="parTrans" cxnId="{B14E34BB-F211-47B9-8649-81CFFC045260}">
      <dgm:prSet/>
      <dgm:spPr/>
      <dgm:t>
        <a:bodyPr/>
        <a:lstStyle/>
        <a:p>
          <a:endParaRPr lang="nl-NL"/>
        </a:p>
      </dgm:t>
    </dgm:pt>
    <dgm:pt modelId="{774A30E4-A28C-42D2-80E5-2F077C0F1EB6}" type="sibTrans" cxnId="{B14E34BB-F211-47B9-8649-81CFFC045260}">
      <dgm:prSet/>
      <dgm:spPr/>
      <dgm:t>
        <a:bodyPr/>
        <a:lstStyle/>
        <a:p>
          <a:endParaRPr lang="nl-NL"/>
        </a:p>
      </dgm:t>
    </dgm:pt>
    <dgm:pt modelId="{0122C16C-9548-49B1-9CF3-A5AF26174A29}">
      <dgm:prSet custT="1"/>
      <dgm:spPr/>
      <dgm:t>
        <a:bodyPr/>
        <a:lstStyle/>
        <a:p>
          <a:r>
            <a:rPr lang="nl-BE" sz="2000" dirty="0" err="1" smtClean="0">
              <a:solidFill>
                <a:schemeClr val="bg2"/>
              </a:solidFill>
            </a:rPr>
            <a:t>neurohormonale</a:t>
          </a:r>
          <a:r>
            <a:rPr lang="nl-BE" sz="2000" dirty="0" smtClean="0">
              <a:solidFill>
                <a:schemeClr val="bg2"/>
              </a:solidFill>
            </a:rPr>
            <a:t> activatie om normaal hartdebiet te waarborgen</a:t>
          </a:r>
          <a:endParaRPr lang="nl-NL" sz="2000" dirty="0">
            <a:solidFill>
              <a:schemeClr val="bg2"/>
            </a:solidFill>
          </a:endParaRPr>
        </a:p>
      </dgm:t>
    </dgm:pt>
    <dgm:pt modelId="{205C1CCD-C9D0-4963-B503-0BA1DF34A717}" type="parTrans" cxnId="{1BCD7E61-A692-4146-A991-644C5731D668}">
      <dgm:prSet/>
      <dgm:spPr/>
      <dgm:t>
        <a:bodyPr/>
        <a:lstStyle/>
        <a:p>
          <a:endParaRPr lang="nl-NL"/>
        </a:p>
      </dgm:t>
    </dgm:pt>
    <dgm:pt modelId="{520A0BCE-3B73-4EC0-91B8-9312B8805EA7}" type="sibTrans" cxnId="{1BCD7E61-A692-4146-A991-644C5731D668}">
      <dgm:prSet/>
      <dgm:spPr/>
      <dgm:t>
        <a:bodyPr/>
        <a:lstStyle/>
        <a:p>
          <a:endParaRPr lang="nl-NL"/>
        </a:p>
      </dgm:t>
    </dgm:pt>
    <dgm:pt modelId="{D575CE53-3E4B-471A-87D4-B818D2261BF1}">
      <dgm:prSet custT="1"/>
      <dgm:spPr/>
      <dgm:t>
        <a:bodyPr/>
        <a:lstStyle/>
        <a:p>
          <a:r>
            <a:rPr lang="nl-BE" sz="2000" dirty="0" smtClean="0">
              <a:solidFill>
                <a:schemeClr val="bg2"/>
              </a:solidFill>
            </a:rPr>
            <a:t>neerwaartse spiraal: verdere verzwakking van het hart</a:t>
          </a:r>
          <a:endParaRPr lang="nl-NL" sz="2000" dirty="0">
            <a:solidFill>
              <a:schemeClr val="bg2"/>
            </a:solidFill>
          </a:endParaRPr>
        </a:p>
      </dgm:t>
    </dgm:pt>
    <dgm:pt modelId="{5B3EDE3F-DA10-4197-9215-8B3CB93ECBB1}" type="parTrans" cxnId="{793670D9-F292-4112-8A0F-C873CDA37676}">
      <dgm:prSet/>
      <dgm:spPr/>
      <dgm:t>
        <a:bodyPr/>
        <a:lstStyle/>
        <a:p>
          <a:endParaRPr lang="nl-NL"/>
        </a:p>
      </dgm:t>
    </dgm:pt>
    <dgm:pt modelId="{46557F6F-4D4D-4990-B21E-C4DACABD605C}" type="sibTrans" cxnId="{793670D9-F292-4112-8A0F-C873CDA37676}">
      <dgm:prSet/>
      <dgm:spPr/>
      <dgm:t>
        <a:bodyPr/>
        <a:lstStyle/>
        <a:p>
          <a:endParaRPr lang="nl-NL"/>
        </a:p>
      </dgm:t>
    </dgm:pt>
    <dgm:pt modelId="{5D254E7A-E1DC-4E77-A117-24EE417722B5}" type="pres">
      <dgm:prSet presAssocID="{CA6BE713-3454-43B0-870F-F0E2E1AF338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F5E659F3-C6DF-4373-87FD-4B2D788A71BF}" type="pres">
      <dgm:prSet presAssocID="{04659F1A-D605-4550-B6E1-FFF9485F7152}" presName="composite" presStyleCnt="0"/>
      <dgm:spPr/>
    </dgm:pt>
    <dgm:pt modelId="{3E6FDF03-8549-44CB-A61F-2B180CA0E585}" type="pres">
      <dgm:prSet presAssocID="{04659F1A-D605-4550-B6E1-FFF9485F715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C440682-9408-4E24-9786-85ADAA14D813}" type="pres">
      <dgm:prSet presAssocID="{04659F1A-D605-4550-B6E1-FFF9485F715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27B72B5-7E46-4EE0-A117-B7B7CEB1FB16}" type="pres">
      <dgm:prSet presAssocID="{A40400AE-5A00-4612-B62C-16CAD2648DDE}" presName="sp" presStyleCnt="0"/>
      <dgm:spPr/>
    </dgm:pt>
    <dgm:pt modelId="{61D23DBC-C7A1-4B67-8C56-FF8CB8D5E29E}" type="pres">
      <dgm:prSet presAssocID="{D7D46DC7-E9BB-4D87-9EC5-86F90F4F1F86}" presName="composite" presStyleCnt="0"/>
      <dgm:spPr/>
    </dgm:pt>
    <dgm:pt modelId="{DA60AED7-6EF5-4CEF-B88D-5E9B2303A82E}" type="pres">
      <dgm:prSet presAssocID="{D7D46DC7-E9BB-4D87-9EC5-86F90F4F1F8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79F3440-4EE3-412B-8F05-8FDDF8E82454}" type="pres">
      <dgm:prSet presAssocID="{D7D46DC7-E9BB-4D87-9EC5-86F90F4F1F86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530FCCA-D9B0-416D-A9AA-066F29B6FC84}" type="pres">
      <dgm:prSet presAssocID="{6B1EB9E8-6CF8-4A00-8C80-8AF8809891DC}" presName="sp" presStyleCnt="0"/>
      <dgm:spPr/>
    </dgm:pt>
    <dgm:pt modelId="{62E91AF4-890F-4FE0-B352-0F9463F35DDB}" type="pres">
      <dgm:prSet presAssocID="{1CCFFCF9-233F-42B7-99C3-A710D4BD7675}" presName="composite" presStyleCnt="0"/>
      <dgm:spPr/>
    </dgm:pt>
    <dgm:pt modelId="{99074556-57C9-4853-8B7C-D19AED10EF75}" type="pres">
      <dgm:prSet presAssocID="{1CCFFCF9-233F-42B7-99C3-A710D4BD7675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FF96E56-088C-4868-864B-0389FA8E2441}" type="pres">
      <dgm:prSet presAssocID="{1CCFFCF9-233F-42B7-99C3-A710D4BD7675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512C104-734E-4315-B053-4066CF949518}" type="pres">
      <dgm:prSet presAssocID="{D57ABDB5-2424-4FB5-903C-880F3FFC9F72}" presName="sp" presStyleCnt="0"/>
      <dgm:spPr/>
    </dgm:pt>
    <dgm:pt modelId="{51670DDC-4B4B-42B6-B4E0-BDAE52486E4A}" type="pres">
      <dgm:prSet presAssocID="{0340E101-1141-48AE-844C-41A9206300B7}" presName="composite" presStyleCnt="0"/>
      <dgm:spPr/>
    </dgm:pt>
    <dgm:pt modelId="{00154924-AC0B-4EF7-B4F3-597D3FD993C7}" type="pres">
      <dgm:prSet presAssocID="{0340E101-1141-48AE-844C-41A9206300B7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E5C0406-03BD-4293-9B51-BD9F9AA97EDC}" type="pres">
      <dgm:prSet presAssocID="{0340E101-1141-48AE-844C-41A9206300B7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E3C8245-24D7-4AA9-BBC9-06B43910D0FA}" type="pres">
      <dgm:prSet presAssocID="{0710429D-53DF-452D-9DFE-F2856F0FF7A3}" presName="sp" presStyleCnt="0"/>
      <dgm:spPr/>
    </dgm:pt>
    <dgm:pt modelId="{60732599-93CE-4241-A7C0-1D28953DD2D4}" type="pres">
      <dgm:prSet presAssocID="{4D8B7887-089F-4E63-BFBA-2987D5A4EA40}" presName="composite" presStyleCnt="0"/>
      <dgm:spPr/>
    </dgm:pt>
    <dgm:pt modelId="{626E8F51-8806-4EA8-8BD6-68AB865B0CF8}" type="pres">
      <dgm:prSet presAssocID="{4D8B7887-089F-4E63-BFBA-2987D5A4EA4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F9A7058-61B8-419B-A1FF-362AE4EAE140}" type="pres">
      <dgm:prSet presAssocID="{4D8B7887-089F-4E63-BFBA-2987D5A4EA40}" presName="descendantText" presStyleLbl="alignAcc1" presStyleIdx="4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5C8C0B7B-1F72-48E9-90CF-E8031B757DE5}" srcId="{CA6BE713-3454-43B0-870F-F0E2E1AF3382}" destId="{1CCFFCF9-233F-42B7-99C3-A710D4BD7675}" srcOrd="2" destOrd="0" parTransId="{F7A58D4B-3965-4606-B47C-D215B3FEEE61}" sibTransId="{D57ABDB5-2424-4FB5-903C-880F3FFC9F72}"/>
    <dgm:cxn modelId="{B14E34BB-F211-47B9-8649-81CFFC045260}" srcId="{CA6BE713-3454-43B0-870F-F0E2E1AF3382}" destId="{4D8B7887-089F-4E63-BFBA-2987D5A4EA40}" srcOrd="4" destOrd="0" parTransId="{3255FF5C-1D5C-40CD-B0E6-8C2CB0509AFA}" sibTransId="{774A30E4-A28C-42D2-80E5-2F077C0F1EB6}"/>
    <dgm:cxn modelId="{793670D9-F292-4112-8A0F-C873CDA37676}" srcId="{4D8B7887-089F-4E63-BFBA-2987D5A4EA40}" destId="{D575CE53-3E4B-471A-87D4-B818D2261BF1}" srcOrd="0" destOrd="0" parTransId="{5B3EDE3F-DA10-4197-9215-8B3CB93ECBB1}" sibTransId="{46557F6F-4D4D-4990-B21E-C4DACABD605C}"/>
    <dgm:cxn modelId="{942D9F04-0163-4542-9C41-A982477FA46D}" type="presOf" srcId="{06B70230-B25E-4B2F-A635-87D369B87206}" destId="{3E5C0406-03BD-4293-9B51-BD9F9AA97EDC}" srcOrd="0" destOrd="0" presId="urn:microsoft.com/office/officeart/2005/8/layout/chevron2"/>
    <dgm:cxn modelId="{6787B411-39CC-46C0-8012-817AF14C015A}" type="presOf" srcId="{D7D46DC7-E9BB-4D87-9EC5-86F90F4F1F86}" destId="{DA60AED7-6EF5-4CEF-B88D-5E9B2303A82E}" srcOrd="0" destOrd="0" presId="urn:microsoft.com/office/officeart/2005/8/layout/chevron2"/>
    <dgm:cxn modelId="{1BCD7E61-A692-4146-A991-644C5731D668}" srcId="{1CCFFCF9-233F-42B7-99C3-A710D4BD7675}" destId="{0122C16C-9548-49B1-9CF3-A5AF26174A29}" srcOrd="0" destOrd="0" parTransId="{205C1CCD-C9D0-4963-B503-0BA1DF34A717}" sibTransId="{520A0BCE-3B73-4EC0-91B8-9312B8805EA7}"/>
    <dgm:cxn modelId="{80B946E7-D0D0-43CC-9445-219E36012831}" type="presOf" srcId="{0340E101-1141-48AE-844C-41A9206300B7}" destId="{00154924-AC0B-4EF7-B4F3-597D3FD993C7}" srcOrd="0" destOrd="0" presId="urn:microsoft.com/office/officeart/2005/8/layout/chevron2"/>
    <dgm:cxn modelId="{8EEA313F-ACFC-4279-B2A4-BDFA9840572E}" type="presOf" srcId="{D575CE53-3E4B-471A-87D4-B818D2261BF1}" destId="{AF9A7058-61B8-419B-A1FF-362AE4EAE140}" srcOrd="0" destOrd="0" presId="urn:microsoft.com/office/officeart/2005/8/layout/chevron2"/>
    <dgm:cxn modelId="{16AB25EB-4007-4242-93CE-77E61F30932B}" type="presOf" srcId="{1CCFFCF9-233F-42B7-99C3-A710D4BD7675}" destId="{99074556-57C9-4853-8B7C-D19AED10EF75}" srcOrd="0" destOrd="0" presId="urn:microsoft.com/office/officeart/2005/8/layout/chevron2"/>
    <dgm:cxn modelId="{7721B2FF-2C61-4A17-9A85-780A51387D7F}" type="presOf" srcId="{0122C16C-9548-49B1-9CF3-A5AF26174A29}" destId="{0FF96E56-088C-4868-864B-0389FA8E2441}" srcOrd="0" destOrd="0" presId="urn:microsoft.com/office/officeart/2005/8/layout/chevron2"/>
    <dgm:cxn modelId="{AC7D5781-684E-45DE-A66A-C960BE931577}" srcId="{CA6BE713-3454-43B0-870F-F0E2E1AF3382}" destId="{D7D46DC7-E9BB-4D87-9EC5-86F90F4F1F86}" srcOrd="1" destOrd="0" parTransId="{86DE9E64-E6D5-41E7-A588-E90AB783D663}" sibTransId="{6B1EB9E8-6CF8-4A00-8C80-8AF8809891DC}"/>
    <dgm:cxn modelId="{79A695C5-099C-4E38-B63A-779640FCABE5}" srcId="{D7D46DC7-E9BB-4D87-9EC5-86F90F4F1F86}" destId="{B3322387-43AE-42BC-86CE-F3A9D3362CBE}" srcOrd="0" destOrd="0" parTransId="{9EEEAFB7-E072-4A6E-8CD8-9FF5BC815F22}" sibTransId="{7D27B335-452A-4791-AB41-316E34E343F4}"/>
    <dgm:cxn modelId="{825E31E7-8F9B-491D-A44E-AD38C03FF73A}" type="presOf" srcId="{CA6BE713-3454-43B0-870F-F0E2E1AF3382}" destId="{5D254E7A-E1DC-4E77-A117-24EE417722B5}" srcOrd="0" destOrd="0" presId="urn:microsoft.com/office/officeart/2005/8/layout/chevron2"/>
    <dgm:cxn modelId="{018A708B-BBDE-4CB7-957B-355255C6D847}" srcId="{CA6BE713-3454-43B0-870F-F0E2E1AF3382}" destId="{0340E101-1141-48AE-844C-41A9206300B7}" srcOrd="3" destOrd="0" parTransId="{AE63F268-AE67-44F7-BD4A-98C97A632609}" sibTransId="{0710429D-53DF-452D-9DFE-F2856F0FF7A3}"/>
    <dgm:cxn modelId="{1104E58E-807B-48BC-8DDB-8F002D3FCE14}" srcId="{04659F1A-D605-4550-B6E1-FFF9485F7152}" destId="{A12365F8-754B-43AB-9CD8-CB1789022F11}" srcOrd="0" destOrd="0" parTransId="{1DBF99AF-37B6-4C87-8B6F-469F8D8D003D}" sibTransId="{47BB69E3-93F1-4B69-9EAA-FA621200AA7C}"/>
    <dgm:cxn modelId="{5A407D40-EA26-43DC-B4F9-914C5D789133}" type="presOf" srcId="{A12365F8-754B-43AB-9CD8-CB1789022F11}" destId="{FC440682-9408-4E24-9786-85ADAA14D813}" srcOrd="0" destOrd="0" presId="urn:microsoft.com/office/officeart/2005/8/layout/chevron2"/>
    <dgm:cxn modelId="{4F215AF6-4F46-4498-BA8C-9A014D10B785}" srcId="{0340E101-1141-48AE-844C-41A9206300B7}" destId="{06B70230-B25E-4B2F-A635-87D369B87206}" srcOrd="0" destOrd="0" parTransId="{9EBEDB8E-BDAE-4011-A50B-06230A346D80}" sibTransId="{AA5177D3-C8EC-4EC6-A1B7-ED22BBD83AF5}"/>
    <dgm:cxn modelId="{32F0B63B-D2D5-4454-9CF4-75E963D35391}" type="presOf" srcId="{04659F1A-D605-4550-B6E1-FFF9485F7152}" destId="{3E6FDF03-8549-44CB-A61F-2B180CA0E585}" srcOrd="0" destOrd="0" presId="urn:microsoft.com/office/officeart/2005/8/layout/chevron2"/>
    <dgm:cxn modelId="{09C61AE8-DF35-4719-9494-A3A6A61A96D9}" type="presOf" srcId="{B3322387-43AE-42BC-86CE-F3A9D3362CBE}" destId="{D79F3440-4EE3-412B-8F05-8FDDF8E82454}" srcOrd="0" destOrd="0" presId="urn:microsoft.com/office/officeart/2005/8/layout/chevron2"/>
    <dgm:cxn modelId="{F8530EAE-3821-47DE-B76D-9FE8146E1B2E}" type="presOf" srcId="{4D8B7887-089F-4E63-BFBA-2987D5A4EA40}" destId="{626E8F51-8806-4EA8-8BD6-68AB865B0CF8}" srcOrd="0" destOrd="0" presId="urn:microsoft.com/office/officeart/2005/8/layout/chevron2"/>
    <dgm:cxn modelId="{07F29926-D875-4916-A69F-C36C6F181C88}" srcId="{CA6BE713-3454-43B0-870F-F0E2E1AF3382}" destId="{04659F1A-D605-4550-B6E1-FFF9485F7152}" srcOrd="0" destOrd="0" parTransId="{6290F10B-7BAA-4AD6-A0BD-829BF502CC05}" sibTransId="{A40400AE-5A00-4612-B62C-16CAD2648DDE}"/>
    <dgm:cxn modelId="{75208AB1-D203-43AA-ADFD-54FBD44B8FCC}" type="presParOf" srcId="{5D254E7A-E1DC-4E77-A117-24EE417722B5}" destId="{F5E659F3-C6DF-4373-87FD-4B2D788A71BF}" srcOrd="0" destOrd="0" presId="urn:microsoft.com/office/officeart/2005/8/layout/chevron2"/>
    <dgm:cxn modelId="{A6D16E8D-F138-4DD2-B51B-B39EF7C5F4FC}" type="presParOf" srcId="{F5E659F3-C6DF-4373-87FD-4B2D788A71BF}" destId="{3E6FDF03-8549-44CB-A61F-2B180CA0E585}" srcOrd="0" destOrd="0" presId="urn:microsoft.com/office/officeart/2005/8/layout/chevron2"/>
    <dgm:cxn modelId="{3AD42670-595D-4D31-A5A9-51056BB999A6}" type="presParOf" srcId="{F5E659F3-C6DF-4373-87FD-4B2D788A71BF}" destId="{FC440682-9408-4E24-9786-85ADAA14D813}" srcOrd="1" destOrd="0" presId="urn:microsoft.com/office/officeart/2005/8/layout/chevron2"/>
    <dgm:cxn modelId="{AFB76DE7-16C4-45B8-A922-ACB62EB98132}" type="presParOf" srcId="{5D254E7A-E1DC-4E77-A117-24EE417722B5}" destId="{727B72B5-7E46-4EE0-A117-B7B7CEB1FB16}" srcOrd="1" destOrd="0" presId="urn:microsoft.com/office/officeart/2005/8/layout/chevron2"/>
    <dgm:cxn modelId="{EFFA94FE-6772-41CF-A374-FFAF8E89EBB4}" type="presParOf" srcId="{5D254E7A-E1DC-4E77-A117-24EE417722B5}" destId="{61D23DBC-C7A1-4B67-8C56-FF8CB8D5E29E}" srcOrd="2" destOrd="0" presId="urn:microsoft.com/office/officeart/2005/8/layout/chevron2"/>
    <dgm:cxn modelId="{23380F72-64DA-424F-B2DF-5CA5F2BBB1FE}" type="presParOf" srcId="{61D23DBC-C7A1-4B67-8C56-FF8CB8D5E29E}" destId="{DA60AED7-6EF5-4CEF-B88D-5E9B2303A82E}" srcOrd="0" destOrd="0" presId="urn:microsoft.com/office/officeart/2005/8/layout/chevron2"/>
    <dgm:cxn modelId="{2997F6CF-E88B-407D-96B6-5871CFAA4E15}" type="presParOf" srcId="{61D23DBC-C7A1-4B67-8C56-FF8CB8D5E29E}" destId="{D79F3440-4EE3-412B-8F05-8FDDF8E82454}" srcOrd="1" destOrd="0" presId="urn:microsoft.com/office/officeart/2005/8/layout/chevron2"/>
    <dgm:cxn modelId="{9C4E6A2A-A966-404A-940A-EB3C0C1DD034}" type="presParOf" srcId="{5D254E7A-E1DC-4E77-A117-24EE417722B5}" destId="{B530FCCA-D9B0-416D-A9AA-066F29B6FC84}" srcOrd="3" destOrd="0" presId="urn:microsoft.com/office/officeart/2005/8/layout/chevron2"/>
    <dgm:cxn modelId="{544EBAA9-ECE9-423A-8B1C-861767CA0E6B}" type="presParOf" srcId="{5D254E7A-E1DC-4E77-A117-24EE417722B5}" destId="{62E91AF4-890F-4FE0-B352-0F9463F35DDB}" srcOrd="4" destOrd="0" presId="urn:microsoft.com/office/officeart/2005/8/layout/chevron2"/>
    <dgm:cxn modelId="{8739FEAE-AD93-4D87-82D2-87E99C3F3FF1}" type="presParOf" srcId="{62E91AF4-890F-4FE0-B352-0F9463F35DDB}" destId="{99074556-57C9-4853-8B7C-D19AED10EF75}" srcOrd="0" destOrd="0" presId="urn:microsoft.com/office/officeart/2005/8/layout/chevron2"/>
    <dgm:cxn modelId="{AB0FE686-9340-4410-9E8A-CF3F3A78D2DF}" type="presParOf" srcId="{62E91AF4-890F-4FE0-B352-0F9463F35DDB}" destId="{0FF96E56-088C-4868-864B-0389FA8E2441}" srcOrd="1" destOrd="0" presId="urn:microsoft.com/office/officeart/2005/8/layout/chevron2"/>
    <dgm:cxn modelId="{EDB8EABC-12E9-4D12-B913-4EA513DD5BEA}" type="presParOf" srcId="{5D254E7A-E1DC-4E77-A117-24EE417722B5}" destId="{C512C104-734E-4315-B053-4066CF949518}" srcOrd="5" destOrd="0" presId="urn:microsoft.com/office/officeart/2005/8/layout/chevron2"/>
    <dgm:cxn modelId="{0629DE93-C85B-47A1-801E-4259E9325CBA}" type="presParOf" srcId="{5D254E7A-E1DC-4E77-A117-24EE417722B5}" destId="{51670DDC-4B4B-42B6-B4E0-BDAE52486E4A}" srcOrd="6" destOrd="0" presId="urn:microsoft.com/office/officeart/2005/8/layout/chevron2"/>
    <dgm:cxn modelId="{8A4BF16A-92B0-4592-908E-A7D823F5FDAE}" type="presParOf" srcId="{51670DDC-4B4B-42B6-B4E0-BDAE52486E4A}" destId="{00154924-AC0B-4EF7-B4F3-597D3FD993C7}" srcOrd="0" destOrd="0" presId="urn:microsoft.com/office/officeart/2005/8/layout/chevron2"/>
    <dgm:cxn modelId="{7993ABC4-0558-412F-97B4-37E9593D3BBB}" type="presParOf" srcId="{51670DDC-4B4B-42B6-B4E0-BDAE52486E4A}" destId="{3E5C0406-03BD-4293-9B51-BD9F9AA97EDC}" srcOrd="1" destOrd="0" presId="urn:microsoft.com/office/officeart/2005/8/layout/chevron2"/>
    <dgm:cxn modelId="{0F5A35FF-3031-4116-BA0B-EB2E3DB1F498}" type="presParOf" srcId="{5D254E7A-E1DC-4E77-A117-24EE417722B5}" destId="{8E3C8245-24D7-4AA9-BBC9-06B43910D0FA}" srcOrd="7" destOrd="0" presId="urn:microsoft.com/office/officeart/2005/8/layout/chevron2"/>
    <dgm:cxn modelId="{9A461611-ED0B-4D26-B28A-1DE90CE95DBE}" type="presParOf" srcId="{5D254E7A-E1DC-4E77-A117-24EE417722B5}" destId="{60732599-93CE-4241-A7C0-1D28953DD2D4}" srcOrd="8" destOrd="0" presId="urn:microsoft.com/office/officeart/2005/8/layout/chevron2"/>
    <dgm:cxn modelId="{B6EFB505-0A08-4F06-960C-F67AF63DABB5}" type="presParOf" srcId="{60732599-93CE-4241-A7C0-1D28953DD2D4}" destId="{626E8F51-8806-4EA8-8BD6-68AB865B0CF8}" srcOrd="0" destOrd="0" presId="urn:microsoft.com/office/officeart/2005/8/layout/chevron2"/>
    <dgm:cxn modelId="{098A1883-C071-4E4A-95D0-15C44679ED6D}" type="presParOf" srcId="{60732599-93CE-4241-A7C0-1D28953DD2D4}" destId="{AF9A7058-61B8-419B-A1FF-362AE4EAE1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2. Hartfalen – definitie 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2. Hartfalen – definitie 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2. Hartfalen – definitie 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2. Hartfalen – definitie </a:t>
          </a:r>
          <a:r>
            <a:rPr lang="nl-NL" b="0" dirty="0" err="1" smtClean="0"/>
            <a:t>patiëntenkarakteristieken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3. Hartfalen - soorten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40067331-3868-40A2-89F7-F803BEBE3C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20FEB05-672F-4CF7-BCF7-79B01A81D1EB}">
      <dgm:prSet phldrT="[Tekst]"/>
      <dgm:spPr>
        <a:solidFill>
          <a:srgbClr val="0070C0"/>
        </a:solidFill>
        <a:effectLst>
          <a:softEdge rad="0"/>
        </a:effectLst>
      </dgm:spPr>
      <dgm:t>
        <a:bodyPr/>
        <a:lstStyle/>
        <a:p>
          <a:r>
            <a:rPr lang="nl-NL" dirty="0" err="1" smtClean="0"/>
            <a:t>HFpEF</a:t>
          </a:r>
          <a:r>
            <a:rPr lang="nl-NL" dirty="0" smtClean="0"/>
            <a:t>		       LVEF 50%</a:t>
          </a:r>
          <a:endParaRPr lang="nl-NL" dirty="0"/>
        </a:p>
      </dgm:t>
    </dgm:pt>
    <dgm:pt modelId="{2B2B999B-1A49-425D-A57A-A0DAF6691F92}" type="parTrans" cxnId="{009328F3-7889-469C-B19D-A7F4C7065DD0}">
      <dgm:prSet/>
      <dgm:spPr/>
      <dgm:t>
        <a:bodyPr/>
        <a:lstStyle/>
        <a:p>
          <a:endParaRPr lang="nl-NL"/>
        </a:p>
      </dgm:t>
    </dgm:pt>
    <dgm:pt modelId="{9910C526-33F7-443A-A65F-3F2C969B355F}" type="sibTrans" cxnId="{009328F3-7889-469C-B19D-A7F4C7065DD0}">
      <dgm:prSet/>
      <dgm:spPr/>
      <dgm:t>
        <a:bodyPr/>
        <a:lstStyle/>
        <a:p>
          <a:endParaRPr lang="nl-NL"/>
        </a:p>
      </dgm:t>
    </dgm:pt>
    <dgm:pt modelId="{0F49552D-4F7F-4951-BE53-1DA771B79867}">
      <dgm:prSet phldrT="[Tekst]"/>
      <dgm:spPr>
        <a:solidFill>
          <a:schemeClr val="accent3">
            <a:lumMod val="65000"/>
          </a:schemeClr>
        </a:solidFill>
      </dgm:spPr>
      <dgm:t>
        <a:bodyPr/>
        <a:lstStyle/>
        <a:p>
          <a:r>
            <a:rPr lang="nl-NL" dirty="0" err="1" smtClean="0"/>
            <a:t>HFmrEF</a:t>
          </a:r>
          <a:r>
            <a:rPr lang="nl-NL" dirty="0" smtClean="0"/>
            <a:t>	     LVEF 40-49%  </a:t>
          </a:r>
          <a:endParaRPr lang="nl-NL" dirty="0"/>
        </a:p>
      </dgm:t>
    </dgm:pt>
    <dgm:pt modelId="{4FE86D09-B3E9-4E1F-98FE-B1530C9904E7}" type="parTrans" cxnId="{4F360050-54D9-4951-99AD-D5009FE08474}">
      <dgm:prSet/>
      <dgm:spPr/>
      <dgm:t>
        <a:bodyPr/>
        <a:lstStyle/>
        <a:p>
          <a:endParaRPr lang="nl-NL"/>
        </a:p>
      </dgm:t>
    </dgm:pt>
    <dgm:pt modelId="{FD84E1A2-6124-4F80-8231-582906D10050}" type="sibTrans" cxnId="{4F360050-54D9-4951-99AD-D5009FE08474}">
      <dgm:prSet/>
      <dgm:spPr/>
      <dgm:t>
        <a:bodyPr/>
        <a:lstStyle/>
        <a:p>
          <a:endParaRPr lang="nl-NL"/>
        </a:p>
      </dgm:t>
    </dgm:pt>
    <dgm:pt modelId="{086704D8-E103-4B71-B02F-F445A2B3BF6F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err="1" smtClean="0"/>
            <a:t>HFrEF</a:t>
          </a:r>
          <a:r>
            <a:rPr lang="nl-NL" dirty="0" smtClean="0"/>
            <a:t>		       LVEF &lt; 40%</a:t>
          </a:r>
          <a:endParaRPr lang="nl-NL" dirty="0"/>
        </a:p>
      </dgm:t>
    </dgm:pt>
    <dgm:pt modelId="{CFFF3EBE-3CB2-4137-8F36-E8C6B1F6103F}" type="parTrans" cxnId="{541E4E42-427B-4B2C-9F01-4068FCA4A1CD}">
      <dgm:prSet/>
      <dgm:spPr/>
      <dgm:t>
        <a:bodyPr/>
        <a:lstStyle/>
        <a:p>
          <a:endParaRPr lang="nl-NL"/>
        </a:p>
      </dgm:t>
    </dgm:pt>
    <dgm:pt modelId="{7BBC382F-3DB7-44F2-B87D-458F0CC9059B}" type="sibTrans" cxnId="{541E4E42-427B-4B2C-9F01-4068FCA4A1CD}">
      <dgm:prSet/>
      <dgm:spPr/>
      <dgm:t>
        <a:bodyPr/>
        <a:lstStyle/>
        <a:p>
          <a:endParaRPr lang="nl-NL"/>
        </a:p>
      </dgm:t>
    </dgm:pt>
    <dgm:pt modelId="{8FCDCB48-E21A-46E5-A738-760C335084E7}" type="pres">
      <dgm:prSet presAssocID="{40067331-3868-40A2-89F7-F803BEBE3C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nl-NL"/>
        </a:p>
      </dgm:t>
    </dgm:pt>
    <dgm:pt modelId="{92D0EB04-1BCC-48FE-8D51-471A95489A7A}" type="pres">
      <dgm:prSet presAssocID="{40067331-3868-40A2-89F7-F803BEBE3C51}" presName="Name1" presStyleCnt="0"/>
      <dgm:spPr/>
    </dgm:pt>
    <dgm:pt modelId="{7EFC4264-2F0B-4D83-9357-570AEDD06AAB}" type="pres">
      <dgm:prSet presAssocID="{40067331-3868-40A2-89F7-F803BEBE3C51}" presName="cycle" presStyleCnt="0"/>
      <dgm:spPr/>
    </dgm:pt>
    <dgm:pt modelId="{483AA167-AB9B-4915-9EAB-A6AC624594AE}" type="pres">
      <dgm:prSet presAssocID="{40067331-3868-40A2-89F7-F803BEBE3C51}" presName="srcNode" presStyleLbl="node1" presStyleIdx="0" presStyleCnt="3"/>
      <dgm:spPr/>
    </dgm:pt>
    <dgm:pt modelId="{D3A28115-D105-44CB-B24A-454070010BD6}" type="pres">
      <dgm:prSet presAssocID="{40067331-3868-40A2-89F7-F803BEBE3C51}" presName="conn" presStyleLbl="parChTrans1D2" presStyleIdx="0" presStyleCnt="1"/>
      <dgm:spPr/>
      <dgm:t>
        <a:bodyPr/>
        <a:lstStyle/>
        <a:p>
          <a:endParaRPr lang="nl-NL"/>
        </a:p>
      </dgm:t>
    </dgm:pt>
    <dgm:pt modelId="{4665DFE2-AFBF-4558-9F79-4A178CAE28E2}" type="pres">
      <dgm:prSet presAssocID="{40067331-3868-40A2-89F7-F803BEBE3C51}" presName="extraNode" presStyleLbl="node1" presStyleIdx="0" presStyleCnt="3"/>
      <dgm:spPr/>
    </dgm:pt>
    <dgm:pt modelId="{4B29277C-458B-47F9-9A52-D09D7DBA1B1B}" type="pres">
      <dgm:prSet presAssocID="{40067331-3868-40A2-89F7-F803BEBE3C51}" presName="dstNode" presStyleLbl="node1" presStyleIdx="0" presStyleCnt="3"/>
      <dgm:spPr/>
    </dgm:pt>
    <dgm:pt modelId="{1F3A6B13-0602-4805-BEB2-979A6C1B1FA6}" type="pres">
      <dgm:prSet presAssocID="{420FEB05-672F-4CF7-BCF7-79B01A81D1E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391D5B4-4572-4152-A415-4E2A7BDF59D9}" type="pres">
      <dgm:prSet presAssocID="{420FEB05-672F-4CF7-BCF7-79B01A81D1EB}" presName="accent_1" presStyleCnt="0"/>
      <dgm:spPr/>
    </dgm:pt>
    <dgm:pt modelId="{34FD6D95-2159-48E6-AF79-A82BC5C5D93D}" type="pres">
      <dgm:prSet presAssocID="{420FEB05-672F-4CF7-BCF7-79B01A81D1EB}" presName="accentRepeatNode" presStyleLbl="solidFgAcc1" presStyleIdx="0" presStyleCnt="3"/>
      <dgm:spPr/>
      <dgm:t>
        <a:bodyPr/>
        <a:lstStyle/>
        <a:p>
          <a:endParaRPr lang="nl-NL"/>
        </a:p>
      </dgm:t>
    </dgm:pt>
    <dgm:pt modelId="{D0E3E286-3783-4221-A7F8-CCF2265706B7}" type="pres">
      <dgm:prSet presAssocID="{0F49552D-4F7F-4951-BE53-1DA771B7986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B6FF0E3-6DE8-44C4-A26A-9441F3FFD0A3}" type="pres">
      <dgm:prSet presAssocID="{0F49552D-4F7F-4951-BE53-1DA771B79867}" presName="accent_2" presStyleCnt="0"/>
      <dgm:spPr/>
    </dgm:pt>
    <dgm:pt modelId="{DBA5614C-FEE2-45BB-BE13-061921798A9A}" type="pres">
      <dgm:prSet presAssocID="{0F49552D-4F7F-4951-BE53-1DA771B79867}" presName="accentRepeatNode" presStyleLbl="solidFgAcc1" presStyleIdx="1" presStyleCnt="3"/>
      <dgm:spPr/>
    </dgm:pt>
    <dgm:pt modelId="{F9A2CC0F-A1A1-4C4A-BAA8-7A89B8E6A11C}" type="pres">
      <dgm:prSet presAssocID="{086704D8-E103-4B71-B02F-F445A2B3BF6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E08A800-46A6-4F51-85A8-A6AEE2E45145}" type="pres">
      <dgm:prSet presAssocID="{086704D8-E103-4B71-B02F-F445A2B3BF6F}" presName="accent_3" presStyleCnt="0"/>
      <dgm:spPr/>
    </dgm:pt>
    <dgm:pt modelId="{DD95F2C1-2BAE-4F32-B87B-34A648E3074F}" type="pres">
      <dgm:prSet presAssocID="{086704D8-E103-4B71-B02F-F445A2B3BF6F}" presName="accentRepeatNode" presStyleLbl="solidFgAcc1" presStyleIdx="2" presStyleCnt="3"/>
      <dgm:spPr/>
    </dgm:pt>
  </dgm:ptLst>
  <dgm:cxnLst>
    <dgm:cxn modelId="{541E4E42-427B-4B2C-9F01-4068FCA4A1CD}" srcId="{40067331-3868-40A2-89F7-F803BEBE3C51}" destId="{086704D8-E103-4B71-B02F-F445A2B3BF6F}" srcOrd="2" destOrd="0" parTransId="{CFFF3EBE-3CB2-4137-8F36-E8C6B1F6103F}" sibTransId="{7BBC382F-3DB7-44F2-B87D-458F0CC9059B}"/>
    <dgm:cxn modelId="{4F360050-54D9-4951-99AD-D5009FE08474}" srcId="{40067331-3868-40A2-89F7-F803BEBE3C51}" destId="{0F49552D-4F7F-4951-BE53-1DA771B79867}" srcOrd="1" destOrd="0" parTransId="{4FE86D09-B3E9-4E1F-98FE-B1530C9904E7}" sibTransId="{FD84E1A2-6124-4F80-8231-582906D10050}"/>
    <dgm:cxn modelId="{819309AC-9BAF-4475-B12A-F90A9AEA6EDD}" type="presOf" srcId="{420FEB05-672F-4CF7-BCF7-79B01A81D1EB}" destId="{1F3A6B13-0602-4805-BEB2-979A6C1B1FA6}" srcOrd="0" destOrd="0" presId="urn:microsoft.com/office/officeart/2008/layout/VerticalCurvedList"/>
    <dgm:cxn modelId="{4CC26C96-6A98-4CDA-94D5-FA01C79E1099}" type="presOf" srcId="{9910C526-33F7-443A-A65F-3F2C969B355F}" destId="{D3A28115-D105-44CB-B24A-454070010BD6}" srcOrd="0" destOrd="0" presId="urn:microsoft.com/office/officeart/2008/layout/VerticalCurvedList"/>
    <dgm:cxn modelId="{983FB230-ABAC-4AC9-B474-3D818E4FC74E}" type="presOf" srcId="{086704D8-E103-4B71-B02F-F445A2B3BF6F}" destId="{F9A2CC0F-A1A1-4C4A-BAA8-7A89B8E6A11C}" srcOrd="0" destOrd="0" presId="urn:microsoft.com/office/officeart/2008/layout/VerticalCurvedList"/>
    <dgm:cxn modelId="{009328F3-7889-469C-B19D-A7F4C7065DD0}" srcId="{40067331-3868-40A2-89F7-F803BEBE3C51}" destId="{420FEB05-672F-4CF7-BCF7-79B01A81D1EB}" srcOrd="0" destOrd="0" parTransId="{2B2B999B-1A49-425D-A57A-A0DAF6691F92}" sibTransId="{9910C526-33F7-443A-A65F-3F2C969B355F}"/>
    <dgm:cxn modelId="{87BAA7DC-A95D-4F0B-B116-BC9D6877E1C7}" type="presOf" srcId="{0F49552D-4F7F-4951-BE53-1DA771B79867}" destId="{D0E3E286-3783-4221-A7F8-CCF2265706B7}" srcOrd="0" destOrd="0" presId="urn:microsoft.com/office/officeart/2008/layout/VerticalCurvedList"/>
    <dgm:cxn modelId="{4A262D33-264F-47E5-8360-CD6F15688CC8}" type="presOf" srcId="{40067331-3868-40A2-89F7-F803BEBE3C51}" destId="{8FCDCB48-E21A-46E5-A738-760C335084E7}" srcOrd="0" destOrd="0" presId="urn:microsoft.com/office/officeart/2008/layout/VerticalCurvedList"/>
    <dgm:cxn modelId="{8BE9D42C-E81D-458C-A0F4-E19D809ACB3E}" type="presParOf" srcId="{8FCDCB48-E21A-46E5-A738-760C335084E7}" destId="{92D0EB04-1BCC-48FE-8D51-471A95489A7A}" srcOrd="0" destOrd="0" presId="urn:microsoft.com/office/officeart/2008/layout/VerticalCurvedList"/>
    <dgm:cxn modelId="{C25D3729-F1D7-4E0E-B791-915A9037F3B7}" type="presParOf" srcId="{92D0EB04-1BCC-48FE-8D51-471A95489A7A}" destId="{7EFC4264-2F0B-4D83-9357-570AEDD06AAB}" srcOrd="0" destOrd="0" presId="urn:microsoft.com/office/officeart/2008/layout/VerticalCurvedList"/>
    <dgm:cxn modelId="{5CD1B5BC-2FCA-4016-A5D4-5A3044639388}" type="presParOf" srcId="{7EFC4264-2F0B-4D83-9357-570AEDD06AAB}" destId="{483AA167-AB9B-4915-9EAB-A6AC624594AE}" srcOrd="0" destOrd="0" presId="urn:microsoft.com/office/officeart/2008/layout/VerticalCurvedList"/>
    <dgm:cxn modelId="{5B0AC31F-DDE9-48C0-8A9C-130D92B2FC91}" type="presParOf" srcId="{7EFC4264-2F0B-4D83-9357-570AEDD06AAB}" destId="{D3A28115-D105-44CB-B24A-454070010BD6}" srcOrd="1" destOrd="0" presId="urn:microsoft.com/office/officeart/2008/layout/VerticalCurvedList"/>
    <dgm:cxn modelId="{8FD0C9AF-C4B8-4E0D-B301-3FDFD2FB5F77}" type="presParOf" srcId="{7EFC4264-2F0B-4D83-9357-570AEDD06AAB}" destId="{4665DFE2-AFBF-4558-9F79-4A178CAE28E2}" srcOrd="2" destOrd="0" presId="urn:microsoft.com/office/officeart/2008/layout/VerticalCurvedList"/>
    <dgm:cxn modelId="{1F1A065A-5D00-4A86-A681-08216FE5378F}" type="presParOf" srcId="{7EFC4264-2F0B-4D83-9357-570AEDD06AAB}" destId="{4B29277C-458B-47F9-9A52-D09D7DBA1B1B}" srcOrd="3" destOrd="0" presId="urn:microsoft.com/office/officeart/2008/layout/VerticalCurvedList"/>
    <dgm:cxn modelId="{C1E83A05-13E9-4215-BE0B-A738AF50783E}" type="presParOf" srcId="{92D0EB04-1BCC-48FE-8D51-471A95489A7A}" destId="{1F3A6B13-0602-4805-BEB2-979A6C1B1FA6}" srcOrd="1" destOrd="0" presId="urn:microsoft.com/office/officeart/2008/layout/VerticalCurvedList"/>
    <dgm:cxn modelId="{384535B0-96F7-4852-84F1-AA5AA8134923}" type="presParOf" srcId="{92D0EB04-1BCC-48FE-8D51-471A95489A7A}" destId="{C391D5B4-4572-4152-A415-4E2A7BDF59D9}" srcOrd="2" destOrd="0" presId="urn:microsoft.com/office/officeart/2008/layout/VerticalCurvedList"/>
    <dgm:cxn modelId="{956E4DEC-94CE-43B1-AD34-A447A7FDE9F1}" type="presParOf" srcId="{C391D5B4-4572-4152-A415-4E2A7BDF59D9}" destId="{34FD6D95-2159-48E6-AF79-A82BC5C5D93D}" srcOrd="0" destOrd="0" presId="urn:microsoft.com/office/officeart/2008/layout/VerticalCurvedList"/>
    <dgm:cxn modelId="{D71244C2-F7CC-44FE-AFB7-40D4E030C754}" type="presParOf" srcId="{92D0EB04-1BCC-48FE-8D51-471A95489A7A}" destId="{D0E3E286-3783-4221-A7F8-CCF2265706B7}" srcOrd="3" destOrd="0" presId="urn:microsoft.com/office/officeart/2008/layout/VerticalCurvedList"/>
    <dgm:cxn modelId="{3D108B48-92BA-45BD-8873-2294E3F01B94}" type="presParOf" srcId="{92D0EB04-1BCC-48FE-8D51-471A95489A7A}" destId="{AB6FF0E3-6DE8-44C4-A26A-9441F3FFD0A3}" srcOrd="4" destOrd="0" presId="urn:microsoft.com/office/officeart/2008/layout/VerticalCurvedList"/>
    <dgm:cxn modelId="{BB702165-EF96-4C9E-99BE-30CEE08DE8F4}" type="presParOf" srcId="{AB6FF0E3-6DE8-44C4-A26A-9441F3FFD0A3}" destId="{DBA5614C-FEE2-45BB-BE13-061921798A9A}" srcOrd="0" destOrd="0" presId="urn:microsoft.com/office/officeart/2008/layout/VerticalCurvedList"/>
    <dgm:cxn modelId="{85540831-CA0B-4A6A-BE5C-17FD1C7E2ACE}" type="presParOf" srcId="{92D0EB04-1BCC-48FE-8D51-471A95489A7A}" destId="{F9A2CC0F-A1A1-4C4A-BAA8-7A89B8E6A11C}" srcOrd="5" destOrd="0" presId="urn:microsoft.com/office/officeart/2008/layout/VerticalCurvedList"/>
    <dgm:cxn modelId="{C5F686EC-D65E-4B81-A461-1314F12C3497}" type="presParOf" srcId="{92D0EB04-1BCC-48FE-8D51-471A95489A7A}" destId="{FE08A800-46A6-4F51-85A8-A6AEE2E45145}" srcOrd="6" destOrd="0" presId="urn:microsoft.com/office/officeart/2008/layout/VerticalCurvedList"/>
    <dgm:cxn modelId="{226FC978-4B93-45E0-8C70-F7CF1C447173}" type="presParOf" srcId="{FE08A800-46A6-4F51-85A8-A6AEE2E45145}" destId="{DD95F2C1-2BAE-4F32-B87B-34A648E307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3. Soorten hartfalen - conclusie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92D05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4. Hartfalen - oorzaken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4. Hartfalen - oorzaken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4. Hartfalen - oorzaken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5. Hartfalen - evolutie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6. Hartfalen - prognose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F9761A10-8793-499A-90FD-8D502741D4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430E195-FAF6-4DD2-B967-F44CE11DC00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1. Normaal hart</a:t>
          </a:r>
          <a:endParaRPr lang="nl-NL" dirty="0"/>
        </a:p>
      </dgm:t>
    </dgm:pt>
    <dgm:pt modelId="{BE4A31A5-F650-4A55-8CE8-B5E4F764A4B0}" type="parTrans" cxnId="{4C765463-3948-400F-B08C-53CC644770CF}">
      <dgm:prSet/>
      <dgm:spPr/>
      <dgm:t>
        <a:bodyPr/>
        <a:lstStyle/>
        <a:p>
          <a:endParaRPr lang="nl-NL"/>
        </a:p>
      </dgm:t>
    </dgm:pt>
    <dgm:pt modelId="{42F853AE-A97D-4540-9D95-046A81B683A1}" type="sibTrans" cxnId="{4C765463-3948-400F-B08C-53CC644770CF}">
      <dgm:prSet/>
      <dgm:spPr/>
      <dgm:t>
        <a:bodyPr/>
        <a:lstStyle/>
        <a:p>
          <a:endParaRPr lang="nl-NL"/>
        </a:p>
      </dgm:t>
    </dgm:pt>
    <dgm:pt modelId="{3A4F77D6-DC62-452C-BF2E-F5567DF5B759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2. Definitie hartfalen</a:t>
          </a:r>
          <a:endParaRPr lang="nl-NL" dirty="0"/>
        </a:p>
      </dgm:t>
    </dgm:pt>
    <dgm:pt modelId="{37B7541E-47AD-4495-95D9-F0D7386C668C}" type="parTrans" cxnId="{74EE8A41-CBA2-451A-9D88-BD21990E7B87}">
      <dgm:prSet/>
      <dgm:spPr/>
      <dgm:t>
        <a:bodyPr/>
        <a:lstStyle/>
        <a:p>
          <a:endParaRPr lang="nl-NL"/>
        </a:p>
      </dgm:t>
    </dgm:pt>
    <dgm:pt modelId="{77CF18D8-E542-465E-A1DD-0AA5B24CE65C}" type="sibTrans" cxnId="{74EE8A41-CBA2-451A-9D88-BD21990E7B87}">
      <dgm:prSet/>
      <dgm:spPr/>
      <dgm:t>
        <a:bodyPr/>
        <a:lstStyle/>
        <a:p>
          <a:endParaRPr lang="nl-NL"/>
        </a:p>
      </dgm:t>
    </dgm:pt>
    <dgm:pt modelId="{2227AFE3-2768-4CD0-8B8E-42D67BD2E1D5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3. Soorten hartfalen</a:t>
          </a:r>
          <a:endParaRPr lang="nl-NL" dirty="0"/>
        </a:p>
      </dgm:t>
    </dgm:pt>
    <dgm:pt modelId="{DBA04719-4BD8-410B-A8C6-A451099C8867}" type="parTrans" cxnId="{DDA72EC9-0D9B-441F-8D7E-615865D8A285}">
      <dgm:prSet/>
      <dgm:spPr/>
      <dgm:t>
        <a:bodyPr/>
        <a:lstStyle/>
        <a:p>
          <a:endParaRPr lang="nl-NL"/>
        </a:p>
      </dgm:t>
    </dgm:pt>
    <dgm:pt modelId="{43D7EDB1-C3D8-4DFE-B732-2C93D7728AF2}" type="sibTrans" cxnId="{DDA72EC9-0D9B-441F-8D7E-615865D8A285}">
      <dgm:prSet/>
      <dgm:spPr/>
      <dgm:t>
        <a:bodyPr/>
        <a:lstStyle/>
        <a:p>
          <a:endParaRPr lang="nl-NL"/>
        </a:p>
      </dgm:t>
    </dgm:pt>
    <dgm:pt modelId="{88CF87DF-56B8-4E38-9330-94952D7627E7}">
      <dgm:prSet/>
      <dgm:spPr>
        <a:solidFill>
          <a:srgbClr val="0070C0"/>
        </a:solidFill>
      </dgm:spPr>
      <dgm:t>
        <a:bodyPr/>
        <a:lstStyle/>
        <a:p>
          <a:r>
            <a:rPr lang="nl-NL" dirty="0" smtClean="0"/>
            <a:t>4. Oorzaken hartfalen</a:t>
          </a:r>
          <a:endParaRPr lang="nl-NL" dirty="0"/>
        </a:p>
      </dgm:t>
    </dgm:pt>
    <dgm:pt modelId="{EF49B869-3AAE-47CA-9AA1-82A77E1A2EA0}" type="parTrans" cxnId="{CBEF2FD1-8A5F-44E8-A73B-CA3755B1872B}">
      <dgm:prSet/>
      <dgm:spPr/>
      <dgm:t>
        <a:bodyPr/>
        <a:lstStyle/>
        <a:p>
          <a:endParaRPr lang="nl-NL"/>
        </a:p>
      </dgm:t>
    </dgm:pt>
    <dgm:pt modelId="{855BE256-F2B1-4B59-AD10-061F3CABC96B}" type="sibTrans" cxnId="{CBEF2FD1-8A5F-44E8-A73B-CA3755B1872B}">
      <dgm:prSet/>
      <dgm:spPr/>
      <dgm:t>
        <a:bodyPr/>
        <a:lstStyle/>
        <a:p>
          <a:endParaRPr lang="nl-NL"/>
        </a:p>
      </dgm:t>
    </dgm:pt>
    <dgm:pt modelId="{E3A2B3F4-F648-497E-940B-B2C1FBFFBFCC}" type="pres">
      <dgm:prSet presAssocID="{F9761A10-8793-499A-90FD-8D502741D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26C167-B653-4FAC-A852-A617C182D9E6}" type="pres">
      <dgm:prSet presAssocID="{A430E195-FAF6-4DD2-B967-F44CE11DC00E}" presName="parentLin" presStyleCnt="0"/>
      <dgm:spPr/>
    </dgm:pt>
    <dgm:pt modelId="{EE3C8FDA-23D2-489B-9FBB-A672A10D8E8D}" type="pres">
      <dgm:prSet presAssocID="{A430E195-FAF6-4DD2-B967-F44CE11DC00E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150202D0-4FC9-43DD-817D-654A8201D45E}" type="pres">
      <dgm:prSet presAssocID="{A430E195-FAF6-4DD2-B967-F44CE11DC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14B5DE-033F-49D5-B3D9-8D45A4BB381F}" type="pres">
      <dgm:prSet presAssocID="{A430E195-FAF6-4DD2-B967-F44CE11DC00E}" presName="negativeSpace" presStyleCnt="0"/>
      <dgm:spPr/>
    </dgm:pt>
    <dgm:pt modelId="{38F3AFD8-44B1-4AE2-A9C4-D430D9BD3E2D}" type="pres">
      <dgm:prSet presAssocID="{A430E195-FAF6-4DD2-B967-F44CE11DC00E}" presName="childText" presStyleLbl="conFgAcc1" presStyleIdx="0" presStyleCnt="4">
        <dgm:presLayoutVars>
          <dgm:bulletEnabled val="1"/>
        </dgm:presLayoutVars>
      </dgm:prSet>
      <dgm:spPr/>
    </dgm:pt>
    <dgm:pt modelId="{5BACFC0F-CE30-4826-838B-64DB85E76E3B}" type="pres">
      <dgm:prSet presAssocID="{42F853AE-A97D-4540-9D95-046A81B683A1}" presName="spaceBetweenRectangles" presStyleCnt="0"/>
      <dgm:spPr/>
    </dgm:pt>
    <dgm:pt modelId="{06E45D3F-7C7B-4532-ABF3-806DBCB79ED5}" type="pres">
      <dgm:prSet presAssocID="{3A4F77D6-DC62-452C-BF2E-F5567DF5B759}" presName="parentLin" presStyleCnt="0"/>
      <dgm:spPr/>
    </dgm:pt>
    <dgm:pt modelId="{9AFC6BB3-1F69-4550-BE53-8C02AB74CC8F}" type="pres">
      <dgm:prSet presAssocID="{3A4F77D6-DC62-452C-BF2E-F5567DF5B759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678C1A9C-9A24-4EB4-89F2-56B238000C20}" type="pres">
      <dgm:prSet presAssocID="{3A4F77D6-DC62-452C-BF2E-F5567DF5B7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FD291-B0A4-478F-9E51-3183CA0E6808}" type="pres">
      <dgm:prSet presAssocID="{3A4F77D6-DC62-452C-BF2E-F5567DF5B759}" presName="negativeSpace" presStyleCnt="0"/>
      <dgm:spPr/>
    </dgm:pt>
    <dgm:pt modelId="{D53EFE61-4BC0-40DA-9290-1A45799B1498}" type="pres">
      <dgm:prSet presAssocID="{3A4F77D6-DC62-452C-BF2E-F5567DF5B759}" presName="childText" presStyleLbl="conFgAcc1" presStyleIdx="1" presStyleCnt="4">
        <dgm:presLayoutVars>
          <dgm:bulletEnabled val="1"/>
        </dgm:presLayoutVars>
      </dgm:prSet>
      <dgm:spPr/>
    </dgm:pt>
    <dgm:pt modelId="{77FEBA66-B7CF-4DF1-87F2-D7592FC3C662}" type="pres">
      <dgm:prSet presAssocID="{77CF18D8-E542-465E-A1DD-0AA5B24CE65C}" presName="spaceBetweenRectangles" presStyleCnt="0"/>
      <dgm:spPr/>
    </dgm:pt>
    <dgm:pt modelId="{85E39225-A75F-45EE-B6D0-7DB8BA7F5C52}" type="pres">
      <dgm:prSet presAssocID="{2227AFE3-2768-4CD0-8B8E-42D67BD2E1D5}" presName="parentLin" presStyleCnt="0"/>
      <dgm:spPr/>
    </dgm:pt>
    <dgm:pt modelId="{8F4A5314-98FD-4983-B906-CF8F31A2AD9F}" type="pres">
      <dgm:prSet presAssocID="{2227AFE3-2768-4CD0-8B8E-42D67BD2E1D5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D69A26CA-E94E-4346-A57A-E74688998B68}" type="pres">
      <dgm:prSet presAssocID="{2227AFE3-2768-4CD0-8B8E-42D67BD2E1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A0CE18-B682-4C78-9963-4CAB52C5858F}" type="pres">
      <dgm:prSet presAssocID="{2227AFE3-2768-4CD0-8B8E-42D67BD2E1D5}" presName="negativeSpace" presStyleCnt="0"/>
      <dgm:spPr/>
    </dgm:pt>
    <dgm:pt modelId="{6C8F9A8B-3053-4985-A934-01CCF5233922}" type="pres">
      <dgm:prSet presAssocID="{2227AFE3-2768-4CD0-8B8E-42D67BD2E1D5}" presName="childText" presStyleLbl="conFgAcc1" presStyleIdx="2" presStyleCnt="4">
        <dgm:presLayoutVars>
          <dgm:bulletEnabled val="1"/>
        </dgm:presLayoutVars>
      </dgm:prSet>
      <dgm:spPr/>
    </dgm:pt>
    <dgm:pt modelId="{D93C083C-3545-4D88-AB84-44EF36B8D980}" type="pres">
      <dgm:prSet presAssocID="{43D7EDB1-C3D8-4DFE-B732-2C93D7728AF2}" presName="spaceBetweenRectangles" presStyleCnt="0"/>
      <dgm:spPr/>
    </dgm:pt>
    <dgm:pt modelId="{7EA0179E-EC8E-4DD1-BB87-777C0F193562}" type="pres">
      <dgm:prSet presAssocID="{88CF87DF-56B8-4E38-9330-94952D7627E7}" presName="parentLin" presStyleCnt="0"/>
      <dgm:spPr/>
    </dgm:pt>
    <dgm:pt modelId="{7882ADAC-A020-4CF3-B037-E0155A4F7281}" type="pres">
      <dgm:prSet presAssocID="{88CF87DF-56B8-4E38-9330-94952D7627E7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BC5A6CE5-8190-486C-B9AC-65F5E63BDB8F}" type="pres">
      <dgm:prSet presAssocID="{88CF87DF-56B8-4E38-9330-94952D7627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87ECAA-405D-4CD8-9621-4DDA8FB97347}" type="pres">
      <dgm:prSet presAssocID="{88CF87DF-56B8-4E38-9330-94952D7627E7}" presName="negativeSpace" presStyleCnt="0"/>
      <dgm:spPr/>
    </dgm:pt>
    <dgm:pt modelId="{BDDC099C-62D1-42D7-82E7-B2D91A5BEA68}" type="pres">
      <dgm:prSet presAssocID="{88CF87DF-56B8-4E38-9330-94952D7627E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EF2FD1-8A5F-44E8-A73B-CA3755B1872B}" srcId="{F9761A10-8793-499A-90FD-8D502741D4DE}" destId="{88CF87DF-56B8-4E38-9330-94952D7627E7}" srcOrd="3" destOrd="0" parTransId="{EF49B869-3AAE-47CA-9AA1-82A77E1A2EA0}" sibTransId="{855BE256-F2B1-4B59-AD10-061F3CABC96B}"/>
    <dgm:cxn modelId="{4C765463-3948-400F-B08C-53CC644770CF}" srcId="{F9761A10-8793-499A-90FD-8D502741D4DE}" destId="{A430E195-FAF6-4DD2-B967-F44CE11DC00E}" srcOrd="0" destOrd="0" parTransId="{BE4A31A5-F650-4A55-8CE8-B5E4F764A4B0}" sibTransId="{42F853AE-A97D-4540-9D95-046A81B683A1}"/>
    <dgm:cxn modelId="{3F44877D-B572-4B66-8AA2-9F109E1FA13D}" type="presOf" srcId="{88CF87DF-56B8-4E38-9330-94952D7627E7}" destId="{BC5A6CE5-8190-486C-B9AC-65F5E63BDB8F}" srcOrd="1" destOrd="0" presId="urn:microsoft.com/office/officeart/2005/8/layout/list1"/>
    <dgm:cxn modelId="{FCE0FB2B-2228-45E8-BE1B-48588C9DE041}" type="presOf" srcId="{F9761A10-8793-499A-90FD-8D502741D4DE}" destId="{E3A2B3F4-F648-497E-940B-B2C1FBFFBFCC}" srcOrd="0" destOrd="0" presId="urn:microsoft.com/office/officeart/2005/8/layout/list1"/>
    <dgm:cxn modelId="{7396F3B3-8EC2-4763-B42C-DE48B5032A11}" type="presOf" srcId="{2227AFE3-2768-4CD0-8B8E-42D67BD2E1D5}" destId="{D69A26CA-E94E-4346-A57A-E74688998B68}" srcOrd="1" destOrd="0" presId="urn:microsoft.com/office/officeart/2005/8/layout/list1"/>
    <dgm:cxn modelId="{53CE7405-D458-4A8B-AC7D-11EC901AFD8E}" type="presOf" srcId="{3A4F77D6-DC62-452C-BF2E-F5567DF5B759}" destId="{9AFC6BB3-1F69-4550-BE53-8C02AB74CC8F}" srcOrd="0" destOrd="0" presId="urn:microsoft.com/office/officeart/2005/8/layout/list1"/>
    <dgm:cxn modelId="{6028E637-7553-4709-BC2E-E94844EEDD3B}" type="presOf" srcId="{3A4F77D6-DC62-452C-BF2E-F5567DF5B759}" destId="{678C1A9C-9A24-4EB4-89F2-56B238000C20}" srcOrd="1" destOrd="0" presId="urn:microsoft.com/office/officeart/2005/8/layout/list1"/>
    <dgm:cxn modelId="{74EE8A41-CBA2-451A-9D88-BD21990E7B87}" srcId="{F9761A10-8793-499A-90FD-8D502741D4DE}" destId="{3A4F77D6-DC62-452C-BF2E-F5567DF5B759}" srcOrd="1" destOrd="0" parTransId="{37B7541E-47AD-4495-95D9-F0D7386C668C}" sibTransId="{77CF18D8-E542-465E-A1DD-0AA5B24CE65C}"/>
    <dgm:cxn modelId="{17C0860E-E85F-431E-BC66-349079F39EF6}" type="presOf" srcId="{2227AFE3-2768-4CD0-8B8E-42D67BD2E1D5}" destId="{8F4A5314-98FD-4983-B906-CF8F31A2AD9F}" srcOrd="0" destOrd="0" presId="urn:microsoft.com/office/officeart/2005/8/layout/list1"/>
    <dgm:cxn modelId="{0DA5BB95-9BA6-451F-83E9-5559F8C4D6CE}" type="presOf" srcId="{88CF87DF-56B8-4E38-9330-94952D7627E7}" destId="{7882ADAC-A020-4CF3-B037-E0155A4F7281}" srcOrd="0" destOrd="0" presId="urn:microsoft.com/office/officeart/2005/8/layout/list1"/>
    <dgm:cxn modelId="{5BA12FFE-4EDC-4DCA-A4CA-29DBBE987070}" type="presOf" srcId="{A430E195-FAF6-4DD2-B967-F44CE11DC00E}" destId="{EE3C8FDA-23D2-489B-9FBB-A672A10D8E8D}" srcOrd="0" destOrd="0" presId="urn:microsoft.com/office/officeart/2005/8/layout/list1"/>
    <dgm:cxn modelId="{1D5EF045-47CA-45D1-814E-3BA5DC0C23CE}" type="presOf" srcId="{A430E195-FAF6-4DD2-B967-F44CE11DC00E}" destId="{150202D0-4FC9-43DD-817D-654A8201D45E}" srcOrd="1" destOrd="0" presId="urn:microsoft.com/office/officeart/2005/8/layout/list1"/>
    <dgm:cxn modelId="{DDA72EC9-0D9B-441F-8D7E-615865D8A285}" srcId="{F9761A10-8793-499A-90FD-8D502741D4DE}" destId="{2227AFE3-2768-4CD0-8B8E-42D67BD2E1D5}" srcOrd="2" destOrd="0" parTransId="{DBA04719-4BD8-410B-A8C6-A451099C8867}" sibTransId="{43D7EDB1-C3D8-4DFE-B732-2C93D7728AF2}"/>
    <dgm:cxn modelId="{80C6FB31-F84C-4D8B-B2AD-FE28C657CE8C}" type="presParOf" srcId="{E3A2B3F4-F648-497E-940B-B2C1FBFFBFCC}" destId="{9C26C167-B653-4FAC-A852-A617C182D9E6}" srcOrd="0" destOrd="0" presId="urn:microsoft.com/office/officeart/2005/8/layout/list1"/>
    <dgm:cxn modelId="{F7994E2F-504A-42FD-B803-2F483C65D77C}" type="presParOf" srcId="{9C26C167-B653-4FAC-A852-A617C182D9E6}" destId="{EE3C8FDA-23D2-489B-9FBB-A672A10D8E8D}" srcOrd="0" destOrd="0" presId="urn:microsoft.com/office/officeart/2005/8/layout/list1"/>
    <dgm:cxn modelId="{95ECAD27-773B-4621-926D-2515C3CB710F}" type="presParOf" srcId="{9C26C167-B653-4FAC-A852-A617C182D9E6}" destId="{150202D0-4FC9-43DD-817D-654A8201D45E}" srcOrd="1" destOrd="0" presId="urn:microsoft.com/office/officeart/2005/8/layout/list1"/>
    <dgm:cxn modelId="{C95FCB10-2FBF-4E9B-8839-400709FD72F6}" type="presParOf" srcId="{E3A2B3F4-F648-497E-940B-B2C1FBFFBFCC}" destId="{3514B5DE-033F-49D5-B3D9-8D45A4BB381F}" srcOrd="1" destOrd="0" presId="urn:microsoft.com/office/officeart/2005/8/layout/list1"/>
    <dgm:cxn modelId="{E3F8D41B-0506-462F-AA72-D6EA08637A8C}" type="presParOf" srcId="{E3A2B3F4-F648-497E-940B-B2C1FBFFBFCC}" destId="{38F3AFD8-44B1-4AE2-A9C4-D430D9BD3E2D}" srcOrd="2" destOrd="0" presId="urn:microsoft.com/office/officeart/2005/8/layout/list1"/>
    <dgm:cxn modelId="{A3B5E073-A960-4B38-9AD1-97444CE55605}" type="presParOf" srcId="{E3A2B3F4-F648-497E-940B-B2C1FBFFBFCC}" destId="{5BACFC0F-CE30-4826-838B-64DB85E76E3B}" srcOrd="3" destOrd="0" presId="urn:microsoft.com/office/officeart/2005/8/layout/list1"/>
    <dgm:cxn modelId="{F604311E-F3D5-4A6C-86C6-5CE0B8EEDF95}" type="presParOf" srcId="{E3A2B3F4-F648-497E-940B-B2C1FBFFBFCC}" destId="{06E45D3F-7C7B-4532-ABF3-806DBCB79ED5}" srcOrd="4" destOrd="0" presId="urn:microsoft.com/office/officeart/2005/8/layout/list1"/>
    <dgm:cxn modelId="{9D1BBA2F-8EC7-4D5A-9F34-0923606C3618}" type="presParOf" srcId="{06E45D3F-7C7B-4532-ABF3-806DBCB79ED5}" destId="{9AFC6BB3-1F69-4550-BE53-8C02AB74CC8F}" srcOrd="0" destOrd="0" presId="urn:microsoft.com/office/officeart/2005/8/layout/list1"/>
    <dgm:cxn modelId="{4984E356-CECB-4F60-A6F4-D583BCBCB72A}" type="presParOf" srcId="{06E45D3F-7C7B-4532-ABF3-806DBCB79ED5}" destId="{678C1A9C-9A24-4EB4-89F2-56B238000C20}" srcOrd="1" destOrd="0" presId="urn:microsoft.com/office/officeart/2005/8/layout/list1"/>
    <dgm:cxn modelId="{8E74CA2B-1362-4EA9-A535-069F336C0262}" type="presParOf" srcId="{E3A2B3F4-F648-497E-940B-B2C1FBFFBFCC}" destId="{225FD291-B0A4-478F-9E51-3183CA0E6808}" srcOrd="5" destOrd="0" presId="urn:microsoft.com/office/officeart/2005/8/layout/list1"/>
    <dgm:cxn modelId="{12F5C1A4-DEDB-4CC8-9587-8CB53884840E}" type="presParOf" srcId="{E3A2B3F4-F648-497E-940B-B2C1FBFFBFCC}" destId="{D53EFE61-4BC0-40DA-9290-1A45799B1498}" srcOrd="6" destOrd="0" presId="urn:microsoft.com/office/officeart/2005/8/layout/list1"/>
    <dgm:cxn modelId="{7FDA2CC4-3C4B-4980-B49B-74BAEEDAE7B4}" type="presParOf" srcId="{E3A2B3F4-F648-497E-940B-B2C1FBFFBFCC}" destId="{77FEBA66-B7CF-4DF1-87F2-D7592FC3C662}" srcOrd="7" destOrd="0" presId="urn:microsoft.com/office/officeart/2005/8/layout/list1"/>
    <dgm:cxn modelId="{0C00DD19-962F-4AB6-B667-E134E0A34A1C}" type="presParOf" srcId="{E3A2B3F4-F648-497E-940B-B2C1FBFFBFCC}" destId="{85E39225-A75F-45EE-B6D0-7DB8BA7F5C52}" srcOrd="8" destOrd="0" presId="urn:microsoft.com/office/officeart/2005/8/layout/list1"/>
    <dgm:cxn modelId="{6C97B09D-EA64-4A08-820F-2DC87F6D171A}" type="presParOf" srcId="{85E39225-A75F-45EE-B6D0-7DB8BA7F5C52}" destId="{8F4A5314-98FD-4983-B906-CF8F31A2AD9F}" srcOrd="0" destOrd="0" presId="urn:microsoft.com/office/officeart/2005/8/layout/list1"/>
    <dgm:cxn modelId="{57C1CDEE-FADA-4513-AE29-DC994C41A2E3}" type="presParOf" srcId="{85E39225-A75F-45EE-B6D0-7DB8BA7F5C52}" destId="{D69A26CA-E94E-4346-A57A-E74688998B68}" srcOrd="1" destOrd="0" presId="urn:microsoft.com/office/officeart/2005/8/layout/list1"/>
    <dgm:cxn modelId="{ED3CA78B-171C-4DA5-8895-08FFDCF682BB}" type="presParOf" srcId="{E3A2B3F4-F648-497E-940B-B2C1FBFFBFCC}" destId="{D4A0CE18-B682-4C78-9963-4CAB52C5858F}" srcOrd="9" destOrd="0" presId="urn:microsoft.com/office/officeart/2005/8/layout/list1"/>
    <dgm:cxn modelId="{AB372885-69EA-436A-A39C-0C1E530DC7D0}" type="presParOf" srcId="{E3A2B3F4-F648-497E-940B-B2C1FBFFBFCC}" destId="{6C8F9A8B-3053-4985-A934-01CCF5233922}" srcOrd="10" destOrd="0" presId="urn:microsoft.com/office/officeart/2005/8/layout/list1"/>
    <dgm:cxn modelId="{1C112627-394A-4CF3-8D85-BD6BC5EA099E}" type="presParOf" srcId="{E3A2B3F4-F648-497E-940B-B2C1FBFFBFCC}" destId="{D93C083C-3545-4D88-AB84-44EF36B8D980}" srcOrd="11" destOrd="0" presId="urn:microsoft.com/office/officeart/2005/8/layout/list1"/>
    <dgm:cxn modelId="{2EA9091A-DEA5-48EC-B48C-EA3F652ECFB2}" type="presParOf" srcId="{E3A2B3F4-F648-497E-940B-B2C1FBFFBFCC}" destId="{7EA0179E-EC8E-4DD1-BB87-777C0F193562}" srcOrd="12" destOrd="0" presId="urn:microsoft.com/office/officeart/2005/8/layout/list1"/>
    <dgm:cxn modelId="{185D8012-1124-4E20-8FE1-98B539EB43CC}" type="presParOf" srcId="{7EA0179E-EC8E-4DD1-BB87-777C0F193562}" destId="{7882ADAC-A020-4CF3-B037-E0155A4F7281}" srcOrd="0" destOrd="0" presId="urn:microsoft.com/office/officeart/2005/8/layout/list1"/>
    <dgm:cxn modelId="{C41276BA-11CD-45F9-9409-F9955C1C1F02}" type="presParOf" srcId="{7EA0179E-EC8E-4DD1-BB87-777C0F193562}" destId="{BC5A6CE5-8190-486C-B9AC-65F5E63BDB8F}" srcOrd="1" destOrd="0" presId="urn:microsoft.com/office/officeart/2005/8/layout/list1"/>
    <dgm:cxn modelId="{7C3D7BAB-6A2D-4E16-99B6-9C4FB2A1A40E}" type="presParOf" srcId="{E3A2B3F4-F648-497E-940B-B2C1FBFFBFCC}" destId="{DA87ECAA-405D-4CD8-9621-4DDA8FB97347}" srcOrd="13" destOrd="0" presId="urn:microsoft.com/office/officeart/2005/8/layout/list1"/>
    <dgm:cxn modelId="{808E8627-A291-4E1E-A98E-6720C72EC228}" type="presParOf" srcId="{E3A2B3F4-F648-497E-940B-B2C1FBFFBFCC}" destId="{BDDC099C-62D1-42D7-82E7-B2D91A5BEA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E440983-EB7B-4997-8228-8B7520F6B5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DF0A082-7AF7-4BBF-A315-5467C6A0FCE4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5. Evolutie hartfalen </a:t>
          </a:r>
          <a:endParaRPr lang="nl-NL" dirty="0"/>
        </a:p>
      </dgm:t>
    </dgm:pt>
    <dgm:pt modelId="{616F1350-080A-4B90-BE02-2CE29E49DDFC}" type="parTrans" cxnId="{ADDD415F-1446-4AD3-9C1B-3AEEC0BC69BA}">
      <dgm:prSet/>
      <dgm:spPr/>
      <dgm:t>
        <a:bodyPr/>
        <a:lstStyle/>
        <a:p>
          <a:endParaRPr lang="nl-NL"/>
        </a:p>
      </dgm:t>
    </dgm:pt>
    <dgm:pt modelId="{9C302BF5-5A72-4764-8A48-8638A92D3BB8}" type="sibTrans" cxnId="{ADDD415F-1446-4AD3-9C1B-3AEEC0BC69BA}">
      <dgm:prSet/>
      <dgm:spPr/>
      <dgm:t>
        <a:bodyPr/>
        <a:lstStyle/>
        <a:p>
          <a:endParaRPr lang="nl-NL"/>
        </a:p>
      </dgm:t>
    </dgm:pt>
    <dgm:pt modelId="{6EB714E1-19E8-43D8-B7A6-4B205E30092D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 smtClean="0"/>
            <a:t>6. Prognose hartfalen</a:t>
          </a:r>
          <a:endParaRPr lang="nl-NL" dirty="0"/>
        </a:p>
      </dgm:t>
    </dgm:pt>
    <dgm:pt modelId="{256446E8-CA82-4DD6-9700-49CE15688ADA}" type="parTrans" cxnId="{8D041F3D-1C9B-4E25-88A3-821EE43E744C}">
      <dgm:prSet/>
      <dgm:spPr/>
      <dgm:t>
        <a:bodyPr/>
        <a:lstStyle/>
        <a:p>
          <a:endParaRPr lang="nl-NL"/>
        </a:p>
      </dgm:t>
    </dgm:pt>
    <dgm:pt modelId="{B9BAEEF4-503F-4B3F-846B-20ABD0367FF5}" type="sibTrans" cxnId="{8D041F3D-1C9B-4E25-88A3-821EE43E744C}">
      <dgm:prSet/>
      <dgm:spPr/>
      <dgm:t>
        <a:bodyPr/>
        <a:lstStyle/>
        <a:p>
          <a:endParaRPr lang="nl-NL"/>
        </a:p>
      </dgm:t>
    </dgm:pt>
    <dgm:pt modelId="{30F1E2DC-B034-4497-9B68-AFA84D5DAA43}">
      <dgm:prSet/>
      <dgm:spPr>
        <a:solidFill>
          <a:srgbClr val="0070C0"/>
        </a:solidFill>
      </dgm:spPr>
      <dgm:t>
        <a:bodyPr/>
        <a:lstStyle/>
        <a:p>
          <a:endParaRPr lang="nl-NL" dirty="0"/>
        </a:p>
      </dgm:t>
    </dgm:pt>
    <dgm:pt modelId="{2A26FB84-1F02-41C0-807B-06A63F1A64B6}" type="sibTrans" cxnId="{2ACD8EF1-8CF0-40D9-A439-2BFFAF5571D4}">
      <dgm:prSet/>
      <dgm:spPr/>
      <dgm:t>
        <a:bodyPr/>
        <a:lstStyle/>
        <a:p>
          <a:endParaRPr lang="nl-NL"/>
        </a:p>
      </dgm:t>
    </dgm:pt>
    <dgm:pt modelId="{DB5C27D5-C33C-4C94-83CC-128830D2D3CC}" type="parTrans" cxnId="{2ACD8EF1-8CF0-40D9-A439-2BFFAF5571D4}">
      <dgm:prSet/>
      <dgm:spPr/>
      <dgm:t>
        <a:bodyPr/>
        <a:lstStyle/>
        <a:p>
          <a:endParaRPr lang="nl-NL"/>
        </a:p>
      </dgm:t>
    </dgm:pt>
    <dgm:pt modelId="{E5553890-DAA8-4D37-8A9A-AE413A5084DB}">
      <dgm:prSet phldrT="[Tekst]"/>
      <dgm:spPr>
        <a:solidFill>
          <a:srgbClr val="92D050"/>
        </a:solidFill>
      </dgm:spPr>
      <dgm:t>
        <a:bodyPr/>
        <a:lstStyle/>
        <a:p>
          <a:r>
            <a:rPr lang="nl-NL" dirty="0" smtClean="0"/>
            <a:t>7. Diagnostiek hartfalen</a:t>
          </a:r>
          <a:endParaRPr lang="nl-NL" dirty="0"/>
        </a:p>
      </dgm:t>
    </dgm:pt>
    <dgm:pt modelId="{F45EDD5C-4704-4125-97EE-774202B71DCD}" type="sibTrans" cxnId="{1D7CA65E-C1F9-46BB-9471-897583B26437}">
      <dgm:prSet/>
      <dgm:spPr/>
      <dgm:t>
        <a:bodyPr/>
        <a:lstStyle/>
        <a:p>
          <a:endParaRPr lang="nl-NL"/>
        </a:p>
      </dgm:t>
    </dgm:pt>
    <dgm:pt modelId="{A243A0BC-BF12-4257-B8B8-8C2A3C48A515}" type="parTrans" cxnId="{1D7CA65E-C1F9-46BB-9471-897583B26437}">
      <dgm:prSet/>
      <dgm:spPr/>
      <dgm:t>
        <a:bodyPr/>
        <a:lstStyle/>
        <a:p>
          <a:endParaRPr lang="nl-NL"/>
        </a:p>
      </dgm:t>
    </dgm:pt>
    <dgm:pt modelId="{001A0F54-CD2C-4C7F-9E7D-02CF0891FDF6}" type="pres">
      <dgm:prSet presAssocID="{2E440983-EB7B-4997-8228-8B7520F6B5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CCE75D5-D59C-47F8-884B-7F6C8A72E7BC}" type="pres">
      <dgm:prSet presAssocID="{8DF0A082-7AF7-4BBF-A315-5467C6A0FCE4}" presName="parentLin" presStyleCnt="0"/>
      <dgm:spPr/>
    </dgm:pt>
    <dgm:pt modelId="{CAE35F36-FC93-4A77-B542-D0AF02D783BA}" type="pres">
      <dgm:prSet presAssocID="{8DF0A082-7AF7-4BBF-A315-5467C6A0FCE4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EF5DCED2-A70C-4F37-8E04-57ED899AEA47}" type="pres">
      <dgm:prSet presAssocID="{8DF0A082-7AF7-4BBF-A315-5467C6A0FC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63914A-534F-43F9-A99C-09F28AA835DF}" type="pres">
      <dgm:prSet presAssocID="{8DF0A082-7AF7-4BBF-A315-5467C6A0FCE4}" presName="negativeSpace" presStyleCnt="0"/>
      <dgm:spPr/>
    </dgm:pt>
    <dgm:pt modelId="{1D28A268-3A84-4958-8519-30D54E516D1D}" type="pres">
      <dgm:prSet presAssocID="{8DF0A082-7AF7-4BBF-A315-5467C6A0FCE4}" presName="childText" presStyleLbl="conFgAcc1" presStyleIdx="0" presStyleCnt="4">
        <dgm:presLayoutVars>
          <dgm:bulletEnabled val="1"/>
        </dgm:presLayoutVars>
      </dgm:prSet>
      <dgm:spPr/>
    </dgm:pt>
    <dgm:pt modelId="{1FAF01DC-4132-4B59-8FBB-762F56B5A032}" type="pres">
      <dgm:prSet presAssocID="{9C302BF5-5A72-4764-8A48-8638A92D3BB8}" presName="spaceBetweenRectangles" presStyleCnt="0"/>
      <dgm:spPr/>
    </dgm:pt>
    <dgm:pt modelId="{04E5B2B4-E30F-44DF-8515-89B076D9CBAF}" type="pres">
      <dgm:prSet presAssocID="{6EB714E1-19E8-43D8-B7A6-4B205E30092D}" presName="parentLin" presStyleCnt="0"/>
      <dgm:spPr/>
    </dgm:pt>
    <dgm:pt modelId="{9243E5A5-385B-43C6-827A-2CED6369B92B}" type="pres">
      <dgm:prSet presAssocID="{6EB714E1-19E8-43D8-B7A6-4B205E30092D}" presName="parentLeftMargin" presStyleLbl="node1" presStyleIdx="0" presStyleCnt="4"/>
      <dgm:spPr/>
      <dgm:t>
        <a:bodyPr/>
        <a:lstStyle/>
        <a:p>
          <a:endParaRPr lang="nl-NL"/>
        </a:p>
      </dgm:t>
    </dgm:pt>
    <dgm:pt modelId="{732C5B82-B015-487F-BA99-185378CCDCDB}" type="pres">
      <dgm:prSet presAssocID="{6EB714E1-19E8-43D8-B7A6-4B205E30092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2D85F-0710-4753-A3DA-36C947269036}" type="pres">
      <dgm:prSet presAssocID="{6EB714E1-19E8-43D8-B7A6-4B205E30092D}" presName="negativeSpace" presStyleCnt="0"/>
      <dgm:spPr/>
    </dgm:pt>
    <dgm:pt modelId="{7A1CC4BD-3F04-4114-B24C-AE2C6DC9DB6B}" type="pres">
      <dgm:prSet presAssocID="{6EB714E1-19E8-43D8-B7A6-4B205E30092D}" presName="childText" presStyleLbl="conFgAcc1" presStyleIdx="1" presStyleCnt="4">
        <dgm:presLayoutVars>
          <dgm:bulletEnabled val="1"/>
        </dgm:presLayoutVars>
      </dgm:prSet>
      <dgm:spPr/>
    </dgm:pt>
    <dgm:pt modelId="{102D9B4E-BA59-4FF1-B862-536B263698A7}" type="pres">
      <dgm:prSet presAssocID="{B9BAEEF4-503F-4B3F-846B-20ABD0367FF5}" presName="spaceBetweenRectangles" presStyleCnt="0"/>
      <dgm:spPr/>
    </dgm:pt>
    <dgm:pt modelId="{AA830AA7-5EF2-417B-B521-7E9ECD66D717}" type="pres">
      <dgm:prSet presAssocID="{E5553890-DAA8-4D37-8A9A-AE413A5084DB}" presName="parentLin" presStyleCnt="0"/>
      <dgm:spPr/>
    </dgm:pt>
    <dgm:pt modelId="{A0081DB7-B98D-4640-B5C5-B0FFD2C20491}" type="pres">
      <dgm:prSet presAssocID="{E5553890-DAA8-4D37-8A9A-AE413A5084DB}" presName="parentLeftMargin" presStyleLbl="node1" presStyleIdx="1" presStyleCnt="4"/>
      <dgm:spPr/>
      <dgm:t>
        <a:bodyPr/>
        <a:lstStyle/>
        <a:p>
          <a:endParaRPr lang="nl-NL"/>
        </a:p>
      </dgm:t>
    </dgm:pt>
    <dgm:pt modelId="{6A6315D7-73A3-455B-A587-E6FC9D350724}" type="pres">
      <dgm:prSet presAssocID="{E5553890-DAA8-4D37-8A9A-AE413A50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08ECA9-25C2-4DA1-847F-7A1B96ED5B08}" type="pres">
      <dgm:prSet presAssocID="{E5553890-DAA8-4D37-8A9A-AE413A5084DB}" presName="negativeSpace" presStyleCnt="0"/>
      <dgm:spPr/>
    </dgm:pt>
    <dgm:pt modelId="{08E10762-081A-4841-B26E-B13FA2B9EBD4}" type="pres">
      <dgm:prSet presAssocID="{E5553890-DAA8-4D37-8A9A-AE413A5084DB}" presName="childText" presStyleLbl="conFgAcc1" presStyleIdx="2" presStyleCnt="4">
        <dgm:presLayoutVars>
          <dgm:bulletEnabled val="1"/>
        </dgm:presLayoutVars>
      </dgm:prSet>
      <dgm:spPr/>
    </dgm:pt>
    <dgm:pt modelId="{FF1ECA61-E71D-4A97-B783-A0C3A4A41216}" type="pres">
      <dgm:prSet presAssocID="{F45EDD5C-4704-4125-97EE-774202B71DCD}" presName="spaceBetweenRectangles" presStyleCnt="0"/>
      <dgm:spPr/>
    </dgm:pt>
    <dgm:pt modelId="{4F159419-F1AE-4551-B966-AD4D088BC2B9}" type="pres">
      <dgm:prSet presAssocID="{30F1E2DC-B034-4497-9B68-AFA84D5DAA43}" presName="parentLin" presStyleCnt="0"/>
      <dgm:spPr/>
    </dgm:pt>
    <dgm:pt modelId="{9986270F-7399-41BE-830F-302D25139218}" type="pres">
      <dgm:prSet presAssocID="{30F1E2DC-B034-4497-9B68-AFA84D5DAA43}" presName="parentLeftMargin" presStyleLbl="node1" presStyleIdx="2" presStyleCnt="4"/>
      <dgm:spPr/>
      <dgm:t>
        <a:bodyPr/>
        <a:lstStyle/>
        <a:p>
          <a:endParaRPr lang="nl-NL"/>
        </a:p>
      </dgm:t>
    </dgm:pt>
    <dgm:pt modelId="{D6116A33-75DF-4C72-A5FC-F65F9ECD9F20}" type="pres">
      <dgm:prSet presAssocID="{30F1E2DC-B034-4497-9B68-AFA84D5DAA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F912E8-A630-4DAA-8A35-9D42D7B354CA}" type="pres">
      <dgm:prSet presAssocID="{30F1E2DC-B034-4497-9B68-AFA84D5DAA43}" presName="negativeSpace" presStyleCnt="0"/>
      <dgm:spPr/>
    </dgm:pt>
    <dgm:pt modelId="{292FB247-DFB3-4E80-978C-CCAF26A08772}" type="pres">
      <dgm:prSet presAssocID="{30F1E2DC-B034-4497-9B68-AFA84D5DAA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14CEB3-3D2A-4AC8-9502-94003DE26B1E}" type="presOf" srcId="{6EB714E1-19E8-43D8-B7A6-4B205E30092D}" destId="{732C5B82-B015-487F-BA99-185378CCDCDB}" srcOrd="1" destOrd="0" presId="urn:microsoft.com/office/officeart/2005/8/layout/list1"/>
    <dgm:cxn modelId="{8D041F3D-1C9B-4E25-88A3-821EE43E744C}" srcId="{2E440983-EB7B-4997-8228-8B7520F6B5E8}" destId="{6EB714E1-19E8-43D8-B7A6-4B205E30092D}" srcOrd="1" destOrd="0" parTransId="{256446E8-CA82-4DD6-9700-49CE15688ADA}" sibTransId="{B9BAEEF4-503F-4B3F-846B-20ABD0367FF5}"/>
    <dgm:cxn modelId="{3852700A-45E5-449E-9869-648162A41B6A}" type="presOf" srcId="{6EB714E1-19E8-43D8-B7A6-4B205E30092D}" destId="{9243E5A5-385B-43C6-827A-2CED6369B92B}" srcOrd="0" destOrd="0" presId="urn:microsoft.com/office/officeart/2005/8/layout/list1"/>
    <dgm:cxn modelId="{35B94300-5477-4A16-9003-289A325D61FF}" type="presOf" srcId="{8DF0A082-7AF7-4BBF-A315-5467C6A0FCE4}" destId="{EF5DCED2-A70C-4F37-8E04-57ED899AEA47}" srcOrd="1" destOrd="0" presId="urn:microsoft.com/office/officeart/2005/8/layout/list1"/>
    <dgm:cxn modelId="{E57A91B7-6EAC-4AB3-9C8C-43EFE5B2163A}" type="presOf" srcId="{30F1E2DC-B034-4497-9B68-AFA84D5DAA43}" destId="{9986270F-7399-41BE-830F-302D25139218}" srcOrd="0" destOrd="0" presId="urn:microsoft.com/office/officeart/2005/8/layout/list1"/>
    <dgm:cxn modelId="{3213E5BF-0246-4817-ADFB-F830F823BF72}" type="presOf" srcId="{8DF0A082-7AF7-4BBF-A315-5467C6A0FCE4}" destId="{CAE35F36-FC93-4A77-B542-D0AF02D783BA}" srcOrd="0" destOrd="0" presId="urn:microsoft.com/office/officeart/2005/8/layout/list1"/>
    <dgm:cxn modelId="{2ACD8EF1-8CF0-40D9-A439-2BFFAF5571D4}" srcId="{2E440983-EB7B-4997-8228-8B7520F6B5E8}" destId="{30F1E2DC-B034-4497-9B68-AFA84D5DAA43}" srcOrd="3" destOrd="0" parTransId="{DB5C27D5-C33C-4C94-83CC-128830D2D3CC}" sibTransId="{2A26FB84-1F02-41C0-807B-06A63F1A64B6}"/>
    <dgm:cxn modelId="{0FF68949-5568-4790-B024-F8E5D13048F2}" type="presOf" srcId="{30F1E2DC-B034-4497-9B68-AFA84D5DAA43}" destId="{D6116A33-75DF-4C72-A5FC-F65F9ECD9F20}" srcOrd="1" destOrd="0" presId="urn:microsoft.com/office/officeart/2005/8/layout/list1"/>
    <dgm:cxn modelId="{ADDD415F-1446-4AD3-9C1B-3AEEC0BC69BA}" srcId="{2E440983-EB7B-4997-8228-8B7520F6B5E8}" destId="{8DF0A082-7AF7-4BBF-A315-5467C6A0FCE4}" srcOrd="0" destOrd="0" parTransId="{616F1350-080A-4B90-BE02-2CE29E49DDFC}" sibTransId="{9C302BF5-5A72-4764-8A48-8638A92D3BB8}"/>
    <dgm:cxn modelId="{1D7CA65E-C1F9-46BB-9471-897583B26437}" srcId="{2E440983-EB7B-4997-8228-8B7520F6B5E8}" destId="{E5553890-DAA8-4D37-8A9A-AE413A5084DB}" srcOrd="2" destOrd="0" parTransId="{A243A0BC-BF12-4257-B8B8-8C2A3C48A515}" sibTransId="{F45EDD5C-4704-4125-97EE-774202B71DCD}"/>
    <dgm:cxn modelId="{A93B2B47-AD10-4408-8209-BDAA7CAC1C21}" type="presOf" srcId="{2E440983-EB7B-4997-8228-8B7520F6B5E8}" destId="{001A0F54-CD2C-4C7F-9E7D-02CF0891FDF6}" srcOrd="0" destOrd="0" presId="urn:microsoft.com/office/officeart/2005/8/layout/list1"/>
    <dgm:cxn modelId="{2C6EA30F-C2AB-43AB-8F23-17D334663133}" type="presOf" srcId="{E5553890-DAA8-4D37-8A9A-AE413A5084DB}" destId="{6A6315D7-73A3-455B-A587-E6FC9D350724}" srcOrd="1" destOrd="0" presId="urn:microsoft.com/office/officeart/2005/8/layout/list1"/>
    <dgm:cxn modelId="{B0EE2057-2378-4785-9BC1-DDDE5ABCE650}" type="presOf" srcId="{E5553890-DAA8-4D37-8A9A-AE413A5084DB}" destId="{A0081DB7-B98D-4640-B5C5-B0FFD2C20491}" srcOrd="0" destOrd="0" presId="urn:microsoft.com/office/officeart/2005/8/layout/list1"/>
    <dgm:cxn modelId="{732946E7-6FC9-4272-9C60-DB56CE101D92}" type="presParOf" srcId="{001A0F54-CD2C-4C7F-9E7D-02CF0891FDF6}" destId="{4CCE75D5-D59C-47F8-884B-7F6C8A72E7BC}" srcOrd="0" destOrd="0" presId="urn:microsoft.com/office/officeart/2005/8/layout/list1"/>
    <dgm:cxn modelId="{F67398CC-1544-4FD6-BC0B-ACCB7D66AA33}" type="presParOf" srcId="{4CCE75D5-D59C-47F8-884B-7F6C8A72E7BC}" destId="{CAE35F36-FC93-4A77-B542-D0AF02D783BA}" srcOrd="0" destOrd="0" presId="urn:microsoft.com/office/officeart/2005/8/layout/list1"/>
    <dgm:cxn modelId="{06588F28-9BED-4732-B0CD-9C69C9E45B7E}" type="presParOf" srcId="{4CCE75D5-D59C-47F8-884B-7F6C8A72E7BC}" destId="{EF5DCED2-A70C-4F37-8E04-57ED899AEA47}" srcOrd="1" destOrd="0" presId="urn:microsoft.com/office/officeart/2005/8/layout/list1"/>
    <dgm:cxn modelId="{72992162-DED8-462C-9FCD-D7ABBFDB935B}" type="presParOf" srcId="{001A0F54-CD2C-4C7F-9E7D-02CF0891FDF6}" destId="{C763914A-534F-43F9-A99C-09F28AA835DF}" srcOrd="1" destOrd="0" presId="urn:microsoft.com/office/officeart/2005/8/layout/list1"/>
    <dgm:cxn modelId="{1EC9595D-CA00-4FD1-B7C1-5C1FBEAB5F95}" type="presParOf" srcId="{001A0F54-CD2C-4C7F-9E7D-02CF0891FDF6}" destId="{1D28A268-3A84-4958-8519-30D54E516D1D}" srcOrd="2" destOrd="0" presId="urn:microsoft.com/office/officeart/2005/8/layout/list1"/>
    <dgm:cxn modelId="{37DE99BD-15DB-4CF4-9254-0ECEFCA4FF48}" type="presParOf" srcId="{001A0F54-CD2C-4C7F-9E7D-02CF0891FDF6}" destId="{1FAF01DC-4132-4B59-8FBB-762F56B5A032}" srcOrd="3" destOrd="0" presId="urn:microsoft.com/office/officeart/2005/8/layout/list1"/>
    <dgm:cxn modelId="{D8DB25C4-F540-482E-A66F-D94318DB5233}" type="presParOf" srcId="{001A0F54-CD2C-4C7F-9E7D-02CF0891FDF6}" destId="{04E5B2B4-E30F-44DF-8515-89B076D9CBAF}" srcOrd="4" destOrd="0" presId="urn:microsoft.com/office/officeart/2005/8/layout/list1"/>
    <dgm:cxn modelId="{D41041D8-DCE8-49D7-BF3D-4FBAA5A13B8C}" type="presParOf" srcId="{04E5B2B4-E30F-44DF-8515-89B076D9CBAF}" destId="{9243E5A5-385B-43C6-827A-2CED6369B92B}" srcOrd="0" destOrd="0" presId="urn:microsoft.com/office/officeart/2005/8/layout/list1"/>
    <dgm:cxn modelId="{8D85C227-724B-48E5-B7CB-8139C03D9DC6}" type="presParOf" srcId="{04E5B2B4-E30F-44DF-8515-89B076D9CBAF}" destId="{732C5B82-B015-487F-BA99-185378CCDCDB}" srcOrd="1" destOrd="0" presId="urn:microsoft.com/office/officeart/2005/8/layout/list1"/>
    <dgm:cxn modelId="{E5A602A3-D5F6-4C45-8019-B443C9C08B5C}" type="presParOf" srcId="{001A0F54-CD2C-4C7F-9E7D-02CF0891FDF6}" destId="{1D12D85F-0710-4753-A3DA-36C947269036}" srcOrd="5" destOrd="0" presId="urn:microsoft.com/office/officeart/2005/8/layout/list1"/>
    <dgm:cxn modelId="{D5B7B3A9-3434-4CD1-9F3A-10600C4B64DC}" type="presParOf" srcId="{001A0F54-CD2C-4C7F-9E7D-02CF0891FDF6}" destId="{7A1CC4BD-3F04-4114-B24C-AE2C6DC9DB6B}" srcOrd="6" destOrd="0" presId="urn:microsoft.com/office/officeart/2005/8/layout/list1"/>
    <dgm:cxn modelId="{C7792159-AA05-45B4-BA8D-0EC19BEDC6EA}" type="presParOf" srcId="{001A0F54-CD2C-4C7F-9E7D-02CF0891FDF6}" destId="{102D9B4E-BA59-4FF1-B862-536B263698A7}" srcOrd="7" destOrd="0" presId="urn:microsoft.com/office/officeart/2005/8/layout/list1"/>
    <dgm:cxn modelId="{928A8C42-3EDC-410E-9322-B95B4530D039}" type="presParOf" srcId="{001A0F54-CD2C-4C7F-9E7D-02CF0891FDF6}" destId="{AA830AA7-5EF2-417B-B521-7E9ECD66D717}" srcOrd="8" destOrd="0" presId="urn:microsoft.com/office/officeart/2005/8/layout/list1"/>
    <dgm:cxn modelId="{11CEA9B8-919E-4068-BD71-40F26F0117D3}" type="presParOf" srcId="{AA830AA7-5EF2-417B-B521-7E9ECD66D717}" destId="{A0081DB7-B98D-4640-B5C5-B0FFD2C20491}" srcOrd="0" destOrd="0" presId="urn:microsoft.com/office/officeart/2005/8/layout/list1"/>
    <dgm:cxn modelId="{B6DB720E-03D5-4424-B3CC-D299D07573E7}" type="presParOf" srcId="{AA830AA7-5EF2-417B-B521-7E9ECD66D717}" destId="{6A6315D7-73A3-455B-A587-E6FC9D350724}" srcOrd="1" destOrd="0" presId="urn:microsoft.com/office/officeart/2005/8/layout/list1"/>
    <dgm:cxn modelId="{60199A21-C8CD-4D5A-8EBB-F6EEC883AD17}" type="presParOf" srcId="{001A0F54-CD2C-4C7F-9E7D-02CF0891FDF6}" destId="{E908ECA9-25C2-4DA1-847F-7A1B96ED5B08}" srcOrd="9" destOrd="0" presId="urn:microsoft.com/office/officeart/2005/8/layout/list1"/>
    <dgm:cxn modelId="{6B8370C7-915F-44F5-A907-ABD72A4FE14C}" type="presParOf" srcId="{001A0F54-CD2C-4C7F-9E7D-02CF0891FDF6}" destId="{08E10762-081A-4841-B26E-B13FA2B9EBD4}" srcOrd="10" destOrd="0" presId="urn:microsoft.com/office/officeart/2005/8/layout/list1"/>
    <dgm:cxn modelId="{92A0DFA9-9104-47C5-A50D-92EC7A13F20B}" type="presParOf" srcId="{001A0F54-CD2C-4C7F-9E7D-02CF0891FDF6}" destId="{FF1ECA61-E71D-4A97-B783-A0C3A4A41216}" srcOrd="11" destOrd="0" presId="urn:microsoft.com/office/officeart/2005/8/layout/list1"/>
    <dgm:cxn modelId="{029D8D45-47B2-4F66-B9C5-1C5D36E000B7}" type="presParOf" srcId="{001A0F54-CD2C-4C7F-9E7D-02CF0891FDF6}" destId="{4F159419-F1AE-4551-B966-AD4D088BC2B9}" srcOrd="12" destOrd="0" presId="urn:microsoft.com/office/officeart/2005/8/layout/list1"/>
    <dgm:cxn modelId="{15231C71-8865-4A1E-98E2-7E7946B94AB9}" type="presParOf" srcId="{4F159419-F1AE-4551-B966-AD4D088BC2B9}" destId="{9986270F-7399-41BE-830F-302D25139218}" srcOrd="0" destOrd="0" presId="urn:microsoft.com/office/officeart/2005/8/layout/list1"/>
    <dgm:cxn modelId="{958CD411-21BC-4E6A-A311-B0E9E6BC1D34}" type="presParOf" srcId="{4F159419-F1AE-4551-B966-AD4D088BC2B9}" destId="{D6116A33-75DF-4C72-A5FC-F65F9ECD9F20}" srcOrd="1" destOrd="0" presId="urn:microsoft.com/office/officeart/2005/8/layout/list1"/>
    <dgm:cxn modelId="{8094D60C-F730-4AC6-A8A3-4C35F84B753A}" type="presParOf" srcId="{001A0F54-CD2C-4C7F-9E7D-02CF0891FDF6}" destId="{D6F912E8-A630-4DAA-8A35-9D42D7B354CA}" srcOrd="13" destOrd="0" presId="urn:microsoft.com/office/officeart/2005/8/layout/list1"/>
    <dgm:cxn modelId="{A02D7524-FB4C-47CB-BB58-6A7FBD6EB0FB}" type="presParOf" srcId="{001A0F54-CD2C-4C7F-9E7D-02CF0891FDF6}" destId="{292FB247-DFB3-4E80-978C-CCAF26A087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- symptomen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klinische tekens bij hartfalen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- klinische tekens bij hartfalen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ligging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samengevat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ligging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hartfalen – aanvullende onderzoeken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7. Diagnostiek – stadia hartfalen (ACCF/AHA)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 custT="1"/>
      <dgm:spPr>
        <a:solidFill>
          <a:srgbClr val="92D050"/>
        </a:solidFill>
      </dgm:spPr>
      <dgm:t>
        <a:bodyPr/>
        <a:lstStyle/>
        <a:p>
          <a:r>
            <a:rPr lang="nl-NL" sz="2400" b="0" dirty="0" smtClean="0"/>
            <a:t>7. Diagnostiek hartfalen – uitlokkende factoren van acuut hartfalen</a:t>
          </a:r>
          <a:endParaRPr lang="nl-NL" sz="2400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 custT="1"/>
      <dgm:spPr>
        <a:solidFill>
          <a:srgbClr val="92D050"/>
        </a:solidFill>
      </dgm:spPr>
      <dgm:t>
        <a:bodyPr/>
        <a:lstStyle/>
        <a:p>
          <a:r>
            <a:rPr lang="nl-NL" sz="2400" b="0" dirty="0" smtClean="0"/>
            <a:t>7. Diagnostiek hartfalen – uitlokkende factoren van acuut hartfalen</a:t>
          </a:r>
          <a:endParaRPr lang="nl-NL" sz="2400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 custT="1"/>
      <dgm:spPr>
        <a:solidFill>
          <a:srgbClr val="92D050"/>
        </a:solidFill>
      </dgm:spPr>
      <dgm:t>
        <a:bodyPr/>
        <a:lstStyle/>
        <a:p>
          <a:r>
            <a:rPr lang="nl-NL" sz="2400" b="0" dirty="0" smtClean="0"/>
            <a:t>7. Diagnostiek hartfalen – uitlokkende factoren van acuut hartfalen</a:t>
          </a:r>
          <a:endParaRPr lang="nl-NL" sz="2400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vooraanzicht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achteraanzicht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024F11-DFF8-444F-8289-E33C66F1AD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7411B6C-3381-411C-A967-90E370DE0AB3}">
      <dgm:prSet phldrT="[Tekst]"/>
      <dgm:spPr>
        <a:solidFill>
          <a:srgbClr val="92D050"/>
        </a:solidFill>
      </dgm:spPr>
      <dgm:t>
        <a:bodyPr/>
        <a:lstStyle/>
        <a:p>
          <a:r>
            <a:rPr lang="nl-NL" b="0" dirty="0" smtClean="0"/>
            <a:t>1. Normaal hart - hartkleppen</a:t>
          </a:r>
          <a:endParaRPr lang="nl-NL" b="0" dirty="0"/>
        </a:p>
      </dgm:t>
    </dgm:pt>
    <dgm:pt modelId="{2FF2295E-5F56-46E4-BA8D-68F0ADFD7980}" type="parTrans" cxnId="{10774EEA-A3A7-4529-8A81-593F22EADF0B}">
      <dgm:prSet/>
      <dgm:spPr/>
      <dgm:t>
        <a:bodyPr/>
        <a:lstStyle/>
        <a:p>
          <a:endParaRPr lang="nl-NL"/>
        </a:p>
      </dgm:t>
    </dgm:pt>
    <dgm:pt modelId="{FB0137D2-40DB-486F-91A7-3AC52B2FADAF}" type="sibTrans" cxnId="{10774EEA-A3A7-4529-8A81-593F22EADF0B}">
      <dgm:prSet/>
      <dgm:spPr/>
      <dgm:t>
        <a:bodyPr/>
        <a:lstStyle/>
        <a:p>
          <a:endParaRPr lang="nl-NL"/>
        </a:p>
      </dgm:t>
    </dgm:pt>
    <dgm:pt modelId="{7ED4DD3A-1F90-4855-B009-7603C913A0DD}" type="pres">
      <dgm:prSet presAssocID="{2C024F11-DFF8-444F-8289-E33C66F1AD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9110CBE-44AD-4691-A793-1C37C09A6838}" type="pres">
      <dgm:prSet presAssocID="{B7411B6C-3381-411C-A967-90E370DE0AB3}" presName="parentLin" presStyleCnt="0"/>
      <dgm:spPr/>
    </dgm:pt>
    <dgm:pt modelId="{43679520-CA05-4827-874B-F62F1151FC2F}" type="pres">
      <dgm:prSet presAssocID="{B7411B6C-3381-411C-A967-90E370DE0AB3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F94022CA-3059-476C-958D-DD14BF4356A0}" type="pres">
      <dgm:prSet presAssocID="{B7411B6C-3381-411C-A967-90E370DE0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1F17C-9FE8-4CA1-A804-91767B15CB63}" type="pres">
      <dgm:prSet presAssocID="{B7411B6C-3381-411C-A967-90E370DE0AB3}" presName="negativeSpace" presStyleCnt="0"/>
      <dgm:spPr/>
    </dgm:pt>
    <dgm:pt modelId="{0A999E56-D690-4B0D-A3AA-C6D38A4D3116}" type="pres">
      <dgm:prSet presAssocID="{B7411B6C-3381-411C-A967-90E370DE0AB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8EF19D5-B443-4E89-96F8-0E4FDDC94AC5}" type="presOf" srcId="{2C024F11-DFF8-444F-8289-E33C66F1AD1E}" destId="{7ED4DD3A-1F90-4855-B009-7603C913A0DD}" srcOrd="0" destOrd="0" presId="urn:microsoft.com/office/officeart/2005/8/layout/list1"/>
    <dgm:cxn modelId="{00752C6C-4A9C-473E-846F-3E6165A6FFA2}" type="presOf" srcId="{B7411B6C-3381-411C-A967-90E370DE0AB3}" destId="{F94022CA-3059-476C-958D-DD14BF4356A0}" srcOrd="1" destOrd="0" presId="urn:microsoft.com/office/officeart/2005/8/layout/list1"/>
    <dgm:cxn modelId="{10774EEA-A3A7-4529-8A81-593F22EADF0B}" srcId="{2C024F11-DFF8-444F-8289-E33C66F1AD1E}" destId="{B7411B6C-3381-411C-A967-90E370DE0AB3}" srcOrd="0" destOrd="0" parTransId="{2FF2295E-5F56-46E4-BA8D-68F0ADFD7980}" sibTransId="{FB0137D2-40DB-486F-91A7-3AC52B2FADAF}"/>
    <dgm:cxn modelId="{6BBD3ABD-7D32-4397-83C3-F4C5DA435BD4}" type="presOf" srcId="{B7411B6C-3381-411C-A967-90E370DE0AB3}" destId="{43679520-CA05-4827-874B-F62F1151FC2F}" srcOrd="0" destOrd="0" presId="urn:microsoft.com/office/officeart/2005/8/layout/list1"/>
    <dgm:cxn modelId="{8BD44922-1C3B-41B4-A369-19B6D8A298AF}" type="presParOf" srcId="{7ED4DD3A-1F90-4855-B009-7603C913A0DD}" destId="{09110CBE-44AD-4691-A793-1C37C09A6838}" srcOrd="0" destOrd="0" presId="urn:microsoft.com/office/officeart/2005/8/layout/list1"/>
    <dgm:cxn modelId="{2CB1D0ED-498C-46A5-96B9-C8FE6E5E76E3}" type="presParOf" srcId="{09110CBE-44AD-4691-A793-1C37C09A6838}" destId="{43679520-CA05-4827-874B-F62F1151FC2F}" srcOrd="0" destOrd="0" presId="urn:microsoft.com/office/officeart/2005/8/layout/list1"/>
    <dgm:cxn modelId="{A6737EBF-32C0-40AF-B38C-611C12137ED6}" type="presParOf" srcId="{09110CBE-44AD-4691-A793-1C37C09A6838}" destId="{F94022CA-3059-476C-958D-DD14BF4356A0}" srcOrd="1" destOrd="0" presId="urn:microsoft.com/office/officeart/2005/8/layout/list1"/>
    <dgm:cxn modelId="{B21E4F35-5C1D-4B2F-A2E9-E11A89573D25}" type="presParOf" srcId="{7ED4DD3A-1F90-4855-B009-7603C913A0DD}" destId="{8561F17C-9FE8-4CA1-A804-91767B15CB63}" srcOrd="1" destOrd="0" presId="urn:microsoft.com/office/officeart/2005/8/layout/list1"/>
    <dgm:cxn modelId="{53B22E8E-E32C-422E-8643-59E13C4889DD}" type="presParOf" srcId="{7ED4DD3A-1F90-4855-B009-7603C913A0DD}" destId="{0A999E56-D690-4B0D-A3AA-C6D38A4D311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geleiding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doorstroming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volumes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LVEF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FDF03-8549-44CB-A61F-2B180CA0E585}">
      <dsp:nvSpPr>
        <dsp:cNvPr id="0" name=""/>
        <dsp:cNvSpPr/>
      </dsp:nvSpPr>
      <dsp:spPr>
        <a:xfrm rot="5400000">
          <a:off x="-126694" y="130477"/>
          <a:ext cx="844632" cy="591242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500" kern="1200" dirty="0"/>
        </a:p>
      </dsp:txBody>
      <dsp:txXfrm rot="-5400000">
        <a:off x="1" y="299403"/>
        <a:ext cx="591242" cy="253390"/>
      </dsp:txXfrm>
    </dsp:sp>
    <dsp:sp modelId="{FC440682-9408-4E24-9786-85ADAA14D813}">
      <dsp:nvSpPr>
        <dsp:cNvPr id="0" name=""/>
        <dsp:cNvSpPr/>
      </dsp:nvSpPr>
      <dsp:spPr>
        <a:xfrm rot="5400000">
          <a:off x="4167121" y="-3572096"/>
          <a:ext cx="549010" cy="7700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>
              <a:solidFill>
                <a:schemeClr val="bg2"/>
              </a:solidFill>
            </a:rPr>
            <a:t>structurele en/of functionele afwijking van het hart (acuut of chronisch)</a:t>
          </a:r>
          <a:endParaRPr lang="nl-NL" sz="2000" kern="1200" dirty="0">
            <a:solidFill>
              <a:schemeClr val="bg2"/>
            </a:solidFill>
          </a:endParaRPr>
        </a:p>
      </dsp:txBody>
      <dsp:txXfrm rot="-5400000">
        <a:off x="591242" y="30583"/>
        <a:ext cx="7673968" cy="495410"/>
      </dsp:txXfrm>
    </dsp:sp>
    <dsp:sp modelId="{DA60AED7-6EF5-4CEF-B88D-5E9B2303A82E}">
      <dsp:nvSpPr>
        <dsp:cNvPr id="0" name=""/>
        <dsp:cNvSpPr/>
      </dsp:nvSpPr>
      <dsp:spPr>
        <a:xfrm rot="5400000">
          <a:off x="-126694" y="854385"/>
          <a:ext cx="844632" cy="591242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500" kern="1200" dirty="0"/>
        </a:p>
      </dsp:txBody>
      <dsp:txXfrm rot="-5400000">
        <a:off x="1" y="1023311"/>
        <a:ext cx="591242" cy="253390"/>
      </dsp:txXfrm>
    </dsp:sp>
    <dsp:sp modelId="{D79F3440-4EE3-412B-8F05-8FDDF8E82454}">
      <dsp:nvSpPr>
        <dsp:cNvPr id="0" name=""/>
        <dsp:cNvSpPr/>
      </dsp:nvSpPr>
      <dsp:spPr>
        <a:xfrm rot="5400000">
          <a:off x="4167121" y="-2848188"/>
          <a:ext cx="549010" cy="7700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>
              <a:solidFill>
                <a:schemeClr val="bg2"/>
              </a:solidFill>
            </a:rPr>
            <a:t>verminderde pompfunctie van het hart = gedaald hartdebiet</a:t>
          </a:r>
          <a:endParaRPr lang="nl-NL" sz="2000" kern="1200" dirty="0">
            <a:solidFill>
              <a:schemeClr val="bg2"/>
            </a:solidFill>
          </a:endParaRPr>
        </a:p>
      </dsp:txBody>
      <dsp:txXfrm rot="-5400000">
        <a:off x="591242" y="754491"/>
        <a:ext cx="7673968" cy="495410"/>
      </dsp:txXfrm>
    </dsp:sp>
    <dsp:sp modelId="{99074556-57C9-4853-8B7C-D19AED10EF75}">
      <dsp:nvSpPr>
        <dsp:cNvPr id="0" name=""/>
        <dsp:cNvSpPr/>
      </dsp:nvSpPr>
      <dsp:spPr>
        <a:xfrm rot="5400000">
          <a:off x="-126694" y="1578293"/>
          <a:ext cx="844632" cy="591242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/>
        </a:p>
      </dsp:txBody>
      <dsp:txXfrm rot="-5400000">
        <a:off x="1" y="1747219"/>
        <a:ext cx="591242" cy="253390"/>
      </dsp:txXfrm>
    </dsp:sp>
    <dsp:sp modelId="{0FF96E56-088C-4868-864B-0389FA8E2441}">
      <dsp:nvSpPr>
        <dsp:cNvPr id="0" name=""/>
        <dsp:cNvSpPr/>
      </dsp:nvSpPr>
      <dsp:spPr>
        <a:xfrm rot="5400000">
          <a:off x="4167121" y="-2124279"/>
          <a:ext cx="549010" cy="7700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err="1" smtClean="0">
              <a:solidFill>
                <a:schemeClr val="bg2"/>
              </a:solidFill>
            </a:rPr>
            <a:t>neurohormonale</a:t>
          </a:r>
          <a:r>
            <a:rPr lang="nl-BE" sz="2000" kern="1200" dirty="0" smtClean="0">
              <a:solidFill>
                <a:schemeClr val="bg2"/>
              </a:solidFill>
            </a:rPr>
            <a:t> activatie om normaal hartdebiet te waarborgen</a:t>
          </a:r>
          <a:endParaRPr lang="nl-NL" sz="2000" kern="1200" dirty="0">
            <a:solidFill>
              <a:schemeClr val="bg2"/>
            </a:solidFill>
          </a:endParaRPr>
        </a:p>
      </dsp:txBody>
      <dsp:txXfrm rot="-5400000">
        <a:off x="591242" y="1478400"/>
        <a:ext cx="7673968" cy="495410"/>
      </dsp:txXfrm>
    </dsp:sp>
    <dsp:sp modelId="{00154924-AC0B-4EF7-B4F3-597D3FD993C7}">
      <dsp:nvSpPr>
        <dsp:cNvPr id="0" name=""/>
        <dsp:cNvSpPr/>
      </dsp:nvSpPr>
      <dsp:spPr>
        <a:xfrm rot="5400000">
          <a:off x="-126694" y="2302202"/>
          <a:ext cx="844632" cy="59124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500" kern="1200"/>
        </a:p>
      </dsp:txBody>
      <dsp:txXfrm rot="-5400000">
        <a:off x="1" y="2471128"/>
        <a:ext cx="591242" cy="253390"/>
      </dsp:txXfrm>
    </dsp:sp>
    <dsp:sp modelId="{3E5C0406-03BD-4293-9B51-BD9F9AA97EDC}">
      <dsp:nvSpPr>
        <dsp:cNvPr id="0" name=""/>
        <dsp:cNvSpPr/>
      </dsp:nvSpPr>
      <dsp:spPr>
        <a:xfrm rot="5400000">
          <a:off x="4167121" y="-1400371"/>
          <a:ext cx="549010" cy="7700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>
              <a:solidFill>
                <a:schemeClr val="bg2"/>
              </a:solidFill>
            </a:rPr>
            <a:t>overbelasting van een reeds verzwakt hart = inadequaat antwoord = </a:t>
          </a:r>
          <a:r>
            <a:rPr lang="nl-BE" sz="2000" kern="1200" dirty="0" err="1" smtClean="0">
              <a:solidFill>
                <a:schemeClr val="bg2"/>
              </a:solidFill>
            </a:rPr>
            <a:t>remodeling</a:t>
          </a:r>
          <a:endParaRPr lang="nl-NL" sz="2000" kern="1200" dirty="0">
            <a:solidFill>
              <a:schemeClr val="bg2"/>
            </a:solidFill>
          </a:endParaRPr>
        </a:p>
      </dsp:txBody>
      <dsp:txXfrm rot="-5400000">
        <a:off x="591242" y="2202308"/>
        <a:ext cx="7673968" cy="495410"/>
      </dsp:txXfrm>
    </dsp:sp>
    <dsp:sp modelId="{626E8F51-8806-4EA8-8BD6-68AB865B0CF8}">
      <dsp:nvSpPr>
        <dsp:cNvPr id="0" name=""/>
        <dsp:cNvSpPr/>
      </dsp:nvSpPr>
      <dsp:spPr>
        <a:xfrm rot="5400000">
          <a:off x="-126694" y="3026110"/>
          <a:ext cx="844632" cy="591242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/>
        </a:p>
      </dsp:txBody>
      <dsp:txXfrm rot="-5400000">
        <a:off x="1" y="3195036"/>
        <a:ext cx="591242" cy="253390"/>
      </dsp:txXfrm>
    </dsp:sp>
    <dsp:sp modelId="{AF9A7058-61B8-419B-A1FF-362AE4EAE140}">
      <dsp:nvSpPr>
        <dsp:cNvPr id="0" name=""/>
        <dsp:cNvSpPr/>
      </dsp:nvSpPr>
      <dsp:spPr>
        <a:xfrm rot="5400000">
          <a:off x="4167121" y="-676463"/>
          <a:ext cx="549010" cy="7700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>
              <a:solidFill>
                <a:schemeClr val="bg2"/>
              </a:solidFill>
            </a:rPr>
            <a:t>neerwaartse spiraal: verdere verzwakking van het hart</a:t>
          </a:r>
          <a:endParaRPr lang="nl-NL" sz="2000" kern="1200" dirty="0">
            <a:solidFill>
              <a:schemeClr val="bg2"/>
            </a:solidFill>
          </a:endParaRPr>
        </a:p>
      </dsp:txBody>
      <dsp:txXfrm rot="-5400000">
        <a:off x="591242" y="2926216"/>
        <a:ext cx="7673968" cy="49541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2. Hartfalen – definitie 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2. Hartfalen – definitie 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2. Hartfalen – definitie 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2. Hartfalen – definitie </a:t>
          </a:r>
          <a:r>
            <a:rPr lang="nl-NL" sz="2700" b="0" kern="1200" dirty="0" err="1" smtClean="0"/>
            <a:t>patiëntenkarakteristieken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3. Hartfalen - soorten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8115-D105-44CB-B24A-454070010BD6}">
      <dsp:nvSpPr>
        <dsp:cNvPr id="0" name=""/>
        <dsp:cNvSpPr/>
      </dsp:nvSpPr>
      <dsp:spPr>
        <a:xfrm>
          <a:off x="-4579950" y="-702221"/>
          <a:ext cx="5455727" cy="5455727"/>
        </a:xfrm>
        <a:prstGeom prst="blockArc">
          <a:avLst>
            <a:gd name="adj1" fmla="val 18900000"/>
            <a:gd name="adj2" fmla="val 2700000"/>
            <a:gd name="adj3" fmla="val 3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A6B13-0602-4805-BEB2-979A6C1B1FA6}">
      <dsp:nvSpPr>
        <dsp:cNvPr id="0" name=""/>
        <dsp:cNvSpPr/>
      </dsp:nvSpPr>
      <dsp:spPr>
        <a:xfrm>
          <a:off x="563240" y="405128"/>
          <a:ext cx="8288124" cy="81025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3141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900" kern="1200" dirty="0" err="1" smtClean="0"/>
            <a:t>HFpEF</a:t>
          </a:r>
          <a:r>
            <a:rPr lang="nl-NL" sz="3900" kern="1200" dirty="0" smtClean="0"/>
            <a:t>		       LVEF 50%</a:t>
          </a:r>
          <a:endParaRPr lang="nl-NL" sz="3900" kern="1200" dirty="0"/>
        </a:p>
      </dsp:txBody>
      <dsp:txXfrm>
        <a:off x="563240" y="405128"/>
        <a:ext cx="8288124" cy="810257"/>
      </dsp:txXfrm>
    </dsp:sp>
    <dsp:sp modelId="{34FD6D95-2159-48E6-AF79-A82BC5C5D93D}">
      <dsp:nvSpPr>
        <dsp:cNvPr id="0" name=""/>
        <dsp:cNvSpPr/>
      </dsp:nvSpPr>
      <dsp:spPr>
        <a:xfrm>
          <a:off x="56829" y="303846"/>
          <a:ext cx="1012821" cy="10128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3E286-3783-4221-A7F8-CCF2265706B7}">
      <dsp:nvSpPr>
        <dsp:cNvPr id="0" name=""/>
        <dsp:cNvSpPr/>
      </dsp:nvSpPr>
      <dsp:spPr>
        <a:xfrm>
          <a:off x="857768" y="1620514"/>
          <a:ext cx="7993596" cy="810257"/>
        </a:xfrm>
        <a:prstGeom prst="rect">
          <a:avLst/>
        </a:prstGeom>
        <a:solidFill>
          <a:schemeClr val="accent3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3141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900" kern="1200" dirty="0" err="1" smtClean="0"/>
            <a:t>HFmrEF</a:t>
          </a:r>
          <a:r>
            <a:rPr lang="nl-NL" sz="3900" kern="1200" dirty="0" smtClean="0"/>
            <a:t>	     LVEF 40-49%  </a:t>
          </a:r>
          <a:endParaRPr lang="nl-NL" sz="3900" kern="1200" dirty="0"/>
        </a:p>
      </dsp:txBody>
      <dsp:txXfrm>
        <a:off x="857768" y="1620514"/>
        <a:ext cx="7993596" cy="810257"/>
      </dsp:txXfrm>
    </dsp:sp>
    <dsp:sp modelId="{DBA5614C-FEE2-45BB-BE13-061921798A9A}">
      <dsp:nvSpPr>
        <dsp:cNvPr id="0" name=""/>
        <dsp:cNvSpPr/>
      </dsp:nvSpPr>
      <dsp:spPr>
        <a:xfrm>
          <a:off x="351358" y="1519231"/>
          <a:ext cx="1012821" cy="10128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CC0F-A1A1-4C4A-BAA8-7A89B8E6A11C}">
      <dsp:nvSpPr>
        <dsp:cNvPr id="0" name=""/>
        <dsp:cNvSpPr/>
      </dsp:nvSpPr>
      <dsp:spPr>
        <a:xfrm>
          <a:off x="563240" y="2835899"/>
          <a:ext cx="8288124" cy="810257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3141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900" kern="1200" dirty="0" err="1" smtClean="0"/>
            <a:t>HFrEF</a:t>
          </a:r>
          <a:r>
            <a:rPr lang="nl-NL" sz="3900" kern="1200" dirty="0" smtClean="0"/>
            <a:t>		       LVEF &lt; 40%</a:t>
          </a:r>
          <a:endParaRPr lang="nl-NL" sz="3900" kern="1200" dirty="0"/>
        </a:p>
      </dsp:txBody>
      <dsp:txXfrm>
        <a:off x="563240" y="2835899"/>
        <a:ext cx="8288124" cy="810257"/>
      </dsp:txXfrm>
    </dsp:sp>
    <dsp:sp modelId="{DD95F2C1-2BAE-4F32-B87B-34A648E3074F}">
      <dsp:nvSpPr>
        <dsp:cNvPr id="0" name=""/>
        <dsp:cNvSpPr/>
      </dsp:nvSpPr>
      <dsp:spPr>
        <a:xfrm>
          <a:off x="56829" y="2734617"/>
          <a:ext cx="1012821" cy="10128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3. Soorten hartfalen - conclusie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4. Hartfalen - oorzaken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4. Hartfalen - oorzaken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4. Hartfalen - oorzaken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5. Hartfalen - evolutie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6. Hartfalen - prognose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3AFD8-44B1-4AE2-A9C4-D430D9BD3E2D}">
      <dsp:nvSpPr>
        <dsp:cNvPr id="0" name=""/>
        <dsp:cNvSpPr/>
      </dsp:nvSpPr>
      <dsp:spPr>
        <a:xfrm>
          <a:off x="0" y="34067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202D0-4FC9-43DD-817D-654A8201D45E}">
      <dsp:nvSpPr>
        <dsp:cNvPr id="0" name=""/>
        <dsp:cNvSpPr/>
      </dsp:nvSpPr>
      <dsp:spPr>
        <a:xfrm>
          <a:off x="251856" y="119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1. Normaal hart</a:t>
          </a:r>
          <a:endParaRPr lang="nl-NL" sz="2300" kern="1200" dirty="0"/>
        </a:p>
      </dsp:txBody>
      <dsp:txXfrm>
        <a:off x="285000" y="34334"/>
        <a:ext cx="3459708" cy="612672"/>
      </dsp:txXfrm>
    </dsp:sp>
    <dsp:sp modelId="{D53EFE61-4BC0-40DA-9290-1A45799B1498}">
      <dsp:nvSpPr>
        <dsp:cNvPr id="0" name=""/>
        <dsp:cNvSpPr/>
      </dsp:nvSpPr>
      <dsp:spPr>
        <a:xfrm>
          <a:off x="0" y="138395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1A9C-9A24-4EB4-89F2-56B238000C20}">
      <dsp:nvSpPr>
        <dsp:cNvPr id="0" name=""/>
        <dsp:cNvSpPr/>
      </dsp:nvSpPr>
      <dsp:spPr>
        <a:xfrm>
          <a:off x="251856" y="104447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2. Definitie hartfalen</a:t>
          </a:r>
          <a:endParaRPr lang="nl-NL" sz="2300" kern="1200" dirty="0"/>
        </a:p>
      </dsp:txBody>
      <dsp:txXfrm>
        <a:off x="285000" y="1077614"/>
        <a:ext cx="3459708" cy="612672"/>
      </dsp:txXfrm>
    </dsp:sp>
    <dsp:sp modelId="{6C8F9A8B-3053-4985-A934-01CCF5233922}">
      <dsp:nvSpPr>
        <dsp:cNvPr id="0" name=""/>
        <dsp:cNvSpPr/>
      </dsp:nvSpPr>
      <dsp:spPr>
        <a:xfrm>
          <a:off x="0" y="2427229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6CA-E94E-4346-A57A-E74688998B68}">
      <dsp:nvSpPr>
        <dsp:cNvPr id="0" name=""/>
        <dsp:cNvSpPr/>
      </dsp:nvSpPr>
      <dsp:spPr>
        <a:xfrm>
          <a:off x="251856" y="208775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3. Soorten hartfalen</a:t>
          </a:r>
          <a:endParaRPr lang="nl-NL" sz="2300" kern="1200" dirty="0"/>
        </a:p>
      </dsp:txBody>
      <dsp:txXfrm>
        <a:off x="285000" y="2120894"/>
        <a:ext cx="3459708" cy="612672"/>
      </dsp:txXfrm>
    </dsp:sp>
    <dsp:sp modelId="{BDDC099C-62D1-42D7-82E7-B2D91A5BEA68}">
      <dsp:nvSpPr>
        <dsp:cNvPr id="0" name=""/>
        <dsp:cNvSpPr/>
      </dsp:nvSpPr>
      <dsp:spPr>
        <a:xfrm>
          <a:off x="0" y="3470510"/>
          <a:ext cx="503713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A6CE5-8190-486C-B9AC-65F5E63BDB8F}">
      <dsp:nvSpPr>
        <dsp:cNvPr id="0" name=""/>
        <dsp:cNvSpPr/>
      </dsp:nvSpPr>
      <dsp:spPr>
        <a:xfrm>
          <a:off x="251856" y="3131030"/>
          <a:ext cx="3525996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4. Oorzaken hartfalen</a:t>
          </a:r>
          <a:endParaRPr lang="nl-NL" sz="2300" kern="1200" dirty="0"/>
        </a:p>
      </dsp:txBody>
      <dsp:txXfrm>
        <a:off x="285000" y="3164174"/>
        <a:ext cx="3459708" cy="612672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8A268-3A84-4958-8519-30D54E516D1D}">
      <dsp:nvSpPr>
        <dsp:cNvPr id="0" name=""/>
        <dsp:cNvSpPr/>
      </dsp:nvSpPr>
      <dsp:spPr>
        <a:xfrm>
          <a:off x="0" y="34067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CED2-A70C-4F37-8E04-57ED899AEA47}">
      <dsp:nvSpPr>
        <dsp:cNvPr id="0" name=""/>
        <dsp:cNvSpPr/>
      </dsp:nvSpPr>
      <dsp:spPr>
        <a:xfrm>
          <a:off x="251856" y="119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5. Evolutie hartfalen </a:t>
          </a:r>
          <a:endParaRPr lang="nl-NL" sz="2300" kern="1200" dirty="0"/>
        </a:p>
      </dsp:txBody>
      <dsp:txXfrm>
        <a:off x="285000" y="34334"/>
        <a:ext cx="3459707" cy="612672"/>
      </dsp:txXfrm>
    </dsp:sp>
    <dsp:sp modelId="{7A1CC4BD-3F04-4114-B24C-AE2C6DC9DB6B}">
      <dsp:nvSpPr>
        <dsp:cNvPr id="0" name=""/>
        <dsp:cNvSpPr/>
      </dsp:nvSpPr>
      <dsp:spPr>
        <a:xfrm>
          <a:off x="0" y="138395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C5B82-B015-487F-BA99-185378CCDCDB}">
      <dsp:nvSpPr>
        <dsp:cNvPr id="0" name=""/>
        <dsp:cNvSpPr/>
      </dsp:nvSpPr>
      <dsp:spPr>
        <a:xfrm>
          <a:off x="251856" y="104447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6. Prognose hartfalen</a:t>
          </a:r>
          <a:endParaRPr lang="nl-NL" sz="2300" kern="1200" dirty="0"/>
        </a:p>
      </dsp:txBody>
      <dsp:txXfrm>
        <a:off x="285000" y="1077614"/>
        <a:ext cx="3459707" cy="612672"/>
      </dsp:txXfrm>
    </dsp:sp>
    <dsp:sp modelId="{08E10762-081A-4841-B26E-B13FA2B9EBD4}">
      <dsp:nvSpPr>
        <dsp:cNvPr id="0" name=""/>
        <dsp:cNvSpPr/>
      </dsp:nvSpPr>
      <dsp:spPr>
        <a:xfrm>
          <a:off x="0" y="2427229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15D7-73A3-455B-A587-E6FC9D350724}">
      <dsp:nvSpPr>
        <dsp:cNvPr id="0" name=""/>
        <dsp:cNvSpPr/>
      </dsp:nvSpPr>
      <dsp:spPr>
        <a:xfrm>
          <a:off x="251856" y="2087750"/>
          <a:ext cx="3525995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7. Diagnostiek hartfalen</a:t>
          </a:r>
          <a:endParaRPr lang="nl-NL" sz="2300" kern="1200" dirty="0"/>
        </a:p>
      </dsp:txBody>
      <dsp:txXfrm>
        <a:off x="285000" y="2120894"/>
        <a:ext cx="3459707" cy="612672"/>
      </dsp:txXfrm>
    </dsp:sp>
    <dsp:sp modelId="{292FB247-DFB3-4E80-978C-CCAF26A08772}">
      <dsp:nvSpPr>
        <dsp:cNvPr id="0" name=""/>
        <dsp:cNvSpPr/>
      </dsp:nvSpPr>
      <dsp:spPr>
        <a:xfrm>
          <a:off x="0" y="3470510"/>
          <a:ext cx="5037137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16A33-75DF-4C72-A5FC-F65F9ECD9F20}">
      <dsp:nvSpPr>
        <dsp:cNvPr id="0" name=""/>
        <dsp:cNvSpPr/>
      </dsp:nvSpPr>
      <dsp:spPr>
        <a:xfrm>
          <a:off x="251856" y="3131030"/>
          <a:ext cx="3525995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74" tIns="0" rIns="13327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300" kern="1200" dirty="0"/>
        </a:p>
      </dsp:txBody>
      <dsp:txXfrm>
        <a:off x="285000" y="3164174"/>
        <a:ext cx="3459707" cy="612672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- symptomen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klinische tekens bij hartfalen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- klinische tekens bij hartfalen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ligging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samengevat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ligging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hartfalen – aanvullende onderzoeken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7. Diagnostiek – stadia hartfalen (ACCF/AHA)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0" kern="1200" dirty="0" smtClean="0"/>
            <a:t>7. Diagnostiek hartfalen – uitlokkende factoren van acuut hartfalen</a:t>
          </a:r>
          <a:endParaRPr lang="nl-NL" sz="2400" b="0" kern="1200" dirty="0"/>
        </a:p>
      </dsp:txBody>
      <dsp:txXfrm>
        <a:off x="446529" y="55251"/>
        <a:ext cx="5628880" cy="719224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0" kern="1200" dirty="0" smtClean="0"/>
            <a:t>7. Diagnostiek hartfalen – uitlokkende factoren van acuut hartfalen</a:t>
          </a:r>
          <a:endParaRPr lang="nl-NL" sz="2400" b="0" kern="1200" dirty="0"/>
        </a:p>
      </dsp:txBody>
      <dsp:txXfrm>
        <a:off x="446529" y="55251"/>
        <a:ext cx="5628880" cy="719224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0" kern="1200" dirty="0" smtClean="0"/>
            <a:t>7. Diagnostiek hartfalen – uitlokkende factoren van acuut hartfalen</a:t>
          </a:r>
          <a:endParaRPr lang="nl-NL" sz="2400" b="0" kern="1200" dirty="0"/>
        </a:p>
      </dsp:txBody>
      <dsp:txXfrm>
        <a:off x="446529" y="55251"/>
        <a:ext cx="5628880" cy="719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vooraanzicht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achteraanzicht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99E56-D690-4B0D-A3AA-C6D38A4D3116}">
      <dsp:nvSpPr>
        <dsp:cNvPr id="0" name=""/>
        <dsp:cNvSpPr/>
      </dsp:nvSpPr>
      <dsp:spPr>
        <a:xfrm>
          <a:off x="0" y="414863"/>
          <a:ext cx="8152424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022CA-3059-476C-958D-DD14BF4356A0}">
      <dsp:nvSpPr>
        <dsp:cNvPr id="0" name=""/>
        <dsp:cNvSpPr/>
      </dsp:nvSpPr>
      <dsp:spPr>
        <a:xfrm>
          <a:off x="407621" y="16343"/>
          <a:ext cx="5706696" cy="79704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00" tIns="0" rIns="21570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smtClean="0"/>
            <a:t>1. Normaal hart - hartkleppen</a:t>
          </a:r>
          <a:endParaRPr lang="nl-NL" sz="2700" b="0" kern="1200" dirty="0"/>
        </a:p>
      </dsp:txBody>
      <dsp:txXfrm>
        <a:off x="446529" y="55251"/>
        <a:ext cx="5628880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7A624-334F-4476-B847-B30A178A8255}" type="datetimeFigureOut">
              <a:rPr lang="nl-BE" smtClean="0"/>
              <a:t>30-4-2020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803934"/>
            <a:ext cx="543814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5659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81358"/>
            <a:ext cx="2945659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4F3FC-DFF9-4F7F-99F0-32EACF2EF4E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747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F3FC-DFF9-4F7F-99F0-32EACF2EF4E6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70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Per hartslag procentueel minder uitpompen, 40 % van EDV 150 is 60 per slag</a:t>
            </a:r>
          </a:p>
          <a:p>
            <a:r>
              <a:rPr lang="nl-BE" dirty="0" smtClean="0"/>
              <a:t>Kan “tijdelijk” gecompenseerd worden door dilatatie</a:t>
            </a:r>
            <a:r>
              <a:rPr lang="nl-BE" baseline="0" dirty="0" smtClean="0"/>
              <a:t> van ventrikel, 20 % van EDV 300 is nog steeds 60 %</a:t>
            </a:r>
          </a:p>
          <a:p>
            <a:r>
              <a:rPr lang="nl-BE" baseline="0" dirty="0" smtClean="0"/>
              <a:t>Dilatatie is oplopen wandspanning, is toenemende belasting voor een ziek hart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F3FC-DFF9-4F7F-99F0-32EACF2EF4E6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837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HFrEF</a:t>
            </a:r>
            <a:r>
              <a:rPr lang="nl-BE" dirty="0" smtClean="0"/>
              <a:t>,:</a:t>
            </a:r>
          </a:p>
          <a:p>
            <a:r>
              <a:rPr lang="nl-BE" dirty="0" smtClean="0"/>
              <a:t>beter af te lijnen,</a:t>
            </a:r>
            <a:r>
              <a:rPr lang="nl-BE" baseline="0" dirty="0" smtClean="0"/>
              <a:t> </a:t>
            </a:r>
            <a:r>
              <a:rPr lang="nl-BE" dirty="0" smtClean="0"/>
              <a:t>betere diagnostische criteria,</a:t>
            </a:r>
            <a:r>
              <a:rPr lang="nl-BE" baseline="0" dirty="0" smtClean="0"/>
              <a:t> meer reproduceerbaar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Vaker enige relevante chronische conditie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Gemakkelijker om studies op te doen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err="1" smtClean="0"/>
              <a:t>HFpEF</a:t>
            </a:r>
            <a:endParaRPr lang="nl-B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Slechte diagnostische criteria (niet accuraat, slecht reproduceerbaar, veel overlap,…)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Ouder en quasi altijd in combinatie met andere ernstige ziektecondities</a:t>
            </a:r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F3FC-DFF9-4F7F-99F0-32EACF2EF4E6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43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 het graderen van de ernst van hartfalen</a:t>
            </a:r>
            <a:r>
              <a:rPr lang="nl-BE" baseline="0" dirty="0" smtClean="0"/>
              <a:t> wordt vaak de classificatie van de New York </a:t>
            </a:r>
            <a:r>
              <a:rPr lang="nl-BE" baseline="0" dirty="0" err="1" smtClean="0"/>
              <a:t>Heart</a:t>
            </a:r>
            <a:r>
              <a:rPr lang="nl-BE" baseline="0" dirty="0" smtClean="0"/>
              <a:t> Association (NYHA-classificatie) gebruikt. Deze geeft de </a:t>
            </a:r>
            <a:r>
              <a:rPr lang="nl-BE" b="1" baseline="0" dirty="0" smtClean="0"/>
              <a:t>functionele weerslag</a:t>
            </a:r>
            <a:r>
              <a:rPr lang="nl-BE" baseline="0" dirty="0" smtClean="0"/>
              <a:t> van hartfalen weer door de ernst van symptomen en inspanningsvermogen te beschrijven. </a:t>
            </a:r>
          </a:p>
          <a:p>
            <a:endParaRPr lang="nl-BE" baseline="0" dirty="0" smtClean="0"/>
          </a:p>
          <a:p>
            <a:r>
              <a:rPr lang="nl-BE" b="1" baseline="0" dirty="0" smtClean="0"/>
              <a:t>Klasse 1: </a:t>
            </a:r>
            <a:r>
              <a:rPr lang="nl-BE" b="0" baseline="0" dirty="0" smtClean="0"/>
              <a:t>geen klachten</a:t>
            </a:r>
            <a:br>
              <a:rPr lang="nl-BE" b="0" baseline="0" dirty="0" smtClean="0"/>
            </a:br>
            <a:r>
              <a:rPr lang="nl-BE" b="1" baseline="0" dirty="0" smtClean="0"/>
              <a:t>Klasse 2: </a:t>
            </a:r>
            <a:r>
              <a:rPr lang="nl-BE" b="0" baseline="0" dirty="0" smtClean="0"/>
              <a:t>klachten tijdens forse inspanning (bijv. trap)</a:t>
            </a:r>
          </a:p>
          <a:p>
            <a:r>
              <a:rPr lang="nl-BE" b="1" baseline="0" dirty="0" smtClean="0"/>
              <a:t>Klasse 3: </a:t>
            </a:r>
            <a:r>
              <a:rPr lang="nl-BE" b="0" baseline="0" dirty="0" smtClean="0"/>
              <a:t>klachten tijdens matige inspanning (bijv. aantal meter stappen, zich wassen)</a:t>
            </a:r>
            <a:endParaRPr lang="nl-BE" b="1" baseline="0" dirty="0" smtClean="0"/>
          </a:p>
          <a:p>
            <a:r>
              <a:rPr lang="nl-BE" b="1" baseline="0" dirty="0" smtClean="0"/>
              <a:t>Klasse 4: </a:t>
            </a:r>
            <a:r>
              <a:rPr lang="nl-BE" b="0" baseline="0" dirty="0" smtClean="0"/>
              <a:t>klachten tijdens rust of lichte inspanning (bijv. van stoel naar zetel, tijdens televisiekijken, …)</a:t>
            </a:r>
            <a:endParaRPr lang="nl-BE" b="1" dirty="0" smtClean="0"/>
          </a:p>
          <a:p>
            <a:endParaRPr lang="nl-BE" dirty="0" smtClean="0"/>
          </a:p>
          <a:p>
            <a:r>
              <a:rPr lang="nl-BE" dirty="0" smtClean="0"/>
              <a:t>We</a:t>
            </a:r>
            <a:r>
              <a:rPr lang="nl-BE" baseline="0" dirty="0" smtClean="0"/>
              <a:t> moeten er wel rekening mee houden dat deze classificatie a</a:t>
            </a:r>
            <a:r>
              <a:rPr lang="nl-BE" dirty="0" smtClean="0"/>
              <a:t>rbitrair</a:t>
            </a:r>
            <a:r>
              <a:rPr lang="nl-BE" baseline="0" dirty="0" smtClean="0"/>
              <a:t> en subjectief is. (bijv. actieve persoon zal sneller een beperking voelen). </a:t>
            </a:r>
          </a:p>
          <a:p>
            <a:r>
              <a:rPr lang="nl-BE" baseline="0" dirty="0" smtClean="0"/>
              <a:t>Een patiënt in NYHA 1 is bijvoorbeeld iemand die klachten en verschijnselen passend bij hartfalen heeft gehad, maar door behandeling zodanig is opgeknapt dat hij (bijna) geen beperkingen meer ondervindt. </a:t>
            </a:r>
          </a:p>
          <a:p>
            <a:r>
              <a:rPr lang="nl-BE" baseline="0" dirty="0" smtClean="0"/>
              <a:t/>
            </a:r>
            <a:br>
              <a:rPr lang="nl-BE" baseline="0" dirty="0" smtClean="0"/>
            </a:br>
            <a:r>
              <a:rPr lang="nl-BE" baseline="0" dirty="0" smtClean="0"/>
              <a:t>Een patiënt kan ook fluctueren tussen verschillende klassen (bijv. tijdens decompensatie in NYHA IV, maar na ontwatering en evt. verdere oppuntstelling van hartfalentherapie bevindt hij zich in NYHA I of II, na implantatie van CRT, …)</a:t>
            </a:r>
          </a:p>
          <a:p>
            <a:endParaRPr lang="nl-BE" baseline="0" dirty="0" smtClean="0"/>
          </a:p>
          <a:p>
            <a:r>
              <a:rPr lang="nl-BE" baseline="0" dirty="0" smtClean="0"/>
              <a:t>NYHA I “Voelt u zich op dit moment hartpatiënt?”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F3FC-DFF9-4F7F-99F0-32EACF2EF4E6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265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nl-BE" baseline="0" dirty="0" smtClean="0"/>
              <a:t>Diagnose hartfalen</a:t>
            </a:r>
          </a:p>
          <a:p>
            <a:pPr marL="228600" indent="-228600">
              <a:buAutoNum type="arabicParenR"/>
            </a:pPr>
            <a:r>
              <a:rPr lang="nl-BE" baseline="0" dirty="0" smtClean="0"/>
              <a:t>Adequate behandeling (er wordt gestreefd naar de hoogst mogelijke aanvaardbare dosis medicatie)</a:t>
            </a:r>
          </a:p>
          <a:p>
            <a:pPr marL="228600" indent="-228600">
              <a:buAutoNum type="arabicParenR"/>
            </a:pPr>
            <a:r>
              <a:rPr lang="nl-BE" baseline="0" dirty="0" smtClean="0"/>
              <a:t>Ondanks adequate behandeling treedt er een opstoot op, meestal ovv acute decompensatie</a:t>
            </a:r>
          </a:p>
          <a:p>
            <a:pPr marL="228600" indent="-228600">
              <a:buAutoNum type="arabicParenR"/>
            </a:pPr>
            <a:r>
              <a:rPr lang="nl-BE" baseline="0" dirty="0" smtClean="0"/>
              <a:t>Ondanks alles wat je doet, gaat het bergaf </a:t>
            </a:r>
          </a:p>
          <a:p>
            <a:pPr marL="228600" indent="-228600">
              <a:buAutoNum type="arabicParenR"/>
            </a:pPr>
            <a:r>
              <a:rPr lang="nl-BE" baseline="0" dirty="0" smtClean="0"/>
              <a:t>Lucky </a:t>
            </a:r>
            <a:r>
              <a:rPr lang="nl-BE" baseline="0" dirty="0" err="1" smtClean="0"/>
              <a:t>ones</a:t>
            </a:r>
            <a:r>
              <a:rPr lang="nl-BE" baseline="0" dirty="0" smtClean="0"/>
              <a:t>: LVAD en HTX, anderen </a:t>
            </a:r>
            <a:r>
              <a:rPr lang="nl-BE" baseline="0" dirty="0" err="1" smtClean="0"/>
              <a:t>supportive</a:t>
            </a:r>
            <a:r>
              <a:rPr lang="nl-BE" baseline="0" dirty="0" smtClean="0"/>
              <a:t> en </a:t>
            </a:r>
            <a:r>
              <a:rPr lang="nl-BE" baseline="0" dirty="0" err="1" smtClean="0"/>
              <a:t>palliative</a:t>
            </a:r>
            <a:r>
              <a:rPr lang="nl-BE" baseline="0" dirty="0" smtClean="0"/>
              <a:t> care</a:t>
            </a:r>
          </a:p>
          <a:p>
            <a:pPr marL="228600" indent="-228600">
              <a:buAutoNum type="arabicParenR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F3FC-DFF9-4F7F-99F0-32EACF2EF4E6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155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F3FC-DFF9-4F7F-99F0-32EACF2EF4E6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213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bl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" y="0"/>
            <a:ext cx="12190189" cy="68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1461" y="3886153"/>
            <a:ext cx="10362113" cy="391639"/>
          </a:xfrm>
        </p:spPr>
        <p:txBody>
          <a:bodyPr lIns="80147" tIns="40074" rIns="80147" bIns="40074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81461" y="3233901"/>
            <a:ext cx="10363924" cy="391639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C5A34A-B6D2-4860-A291-FC8AEADADC70}" type="datetime1">
              <a:rPr lang="nl-BE" smtClean="0">
                <a:solidFill>
                  <a:srgbClr val="000000"/>
                </a:solidFill>
              </a:rPr>
              <a:t>30-4-2020</a:t>
            </a:fld>
            <a:endParaRPr lang="nl-B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D2C048-0A6B-4F41-B01A-13676D1ED5E1}" type="slidenum">
              <a:rPr lang="nl-BE" smtClean="0">
                <a:solidFill>
                  <a:srgbClr val="000000"/>
                </a:solidFill>
              </a:rPr>
              <a:pPr/>
              <a:t>‹nr.›</a:t>
            </a:fld>
            <a:endParaRPr 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4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F12A5-B8C4-4393-9BEE-A48CD4BC6898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1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20922" y="1141801"/>
            <a:ext cx="2561117" cy="49645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33953" y="1141801"/>
            <a:ext cx="7513211" cy="496459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F15AF-4BAC-4A2B-AB42-88FA6729301D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8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E10E4E-4BC7-4745-9212-765D4E1D3236}" type="datetime1">
              <a:rPr lang="nl-BE" smtClean="0">
                <a:solidFill>
                  <a:srgbClr val="DBF5F9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13" y="6042212"/>
            <a:ext cx="24439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742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1A31C8-61D6-4C98-8116-B45A7625286D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1"/>
            <a:ext cx="44704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38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278611-BC0D-4A04-A60B-B6791D5FD058}" type="datetime1">
              <a:rPr lang="nl-BE" smtClean="0">
                <a:solidFill>
                  <a:srgbClr val="DBF5F9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22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B217-B7A3-4081-A938-418EB2A676D1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16D9-E137-42D6-93E1-ED16812AD3F5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23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C202-A037-41F5-A0CF-3FBB5065C34B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9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87B6-B044-4FE1-BA5A-E387B01787DE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1BF3-17BD-455E-8E49-0A31B01235FB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4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549D6-3830-48D1-AB3D-4A57E7F2909D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30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A87C-B0E3-4FC6-9099-40FF34E7043F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2032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25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B46C-FDD3-422B-845A-CD6E25D23020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B137-6308-4FDF-8B67-674A1F5F355B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96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0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1460" y="3886152"/>
            <a:ext cx="10362113" cy="391639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633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81460" y="3233900"/>
            <a:ext cx="10363924" cy="391639"/>
          </a:xfrm>
        </p:spPr>
        <p:txBody>
          <a:bodyPr/>
          <a:lstStyle>
            <a:lvl1pPr>
              <a:defRPr sz="2177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D5E649-B8C1-40BB-8F46-148ADFB532C3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666609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05F29-B41B-45AE-9027-E11958DA1ABB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311358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08" y="4407378"/>
            <a:ext cx="10363924" cy="1362097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2908" y="2907056"/>
            <a:ext cx="10363924" cy="1500322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680" indent="0">
              <a:buNone/>
              <a:defRPr sz="1633"/>
            </a:lvl2pPr>
            <a:lvl3pPr marL="829361" indent="0">
              <a:buNone/>
              <a:defRPr sz="1451"/>
            </a:lvl3pPr>
            <a:lvl4pPr marL="1244041" indent="0">
              <a:buNone/>
              <a:defRPr sz="1270"/>
            </a:lvl4pPr>
            <a:lvl5pPr marL="1658722" indent="0">
              <a:buNone/>
              <a:defRPr sz="1270"/>
            </a:lvl5pPr>
            <a:lvl6pPr marL="2073402" indent="0">
              <a:buNone/>
              <a:defRPr sz="1270"/>
            </a:lvl6pPr>
            <a:lvl7pPr marL="2488082" indent="0">
              <a:buNone/>
              <a:defRPr sz="1270"/>
            </a:lvl7pPr>
            <a:lvl8pPr marL="2902763" indent="0">
              <a:buNone/>
              <a:defRPr sz="1270"/>
            </a:lvl8pPr>
            <a:lvl9pPr marL="3317443" indent="0">
              <a:buNone/>
              <a:defRPr sz="127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CACA3-6416-4378-9165-766C2C7FE375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35330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056104"/>
            <a:ext cx="5037163" cy="405029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44875" y="2056104"/>
            <a:ext cx="5037164" cy="405029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19D99-C1FC-4957-AB3E-B5E500F8CEB5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99115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963" y="275012"/>
            <a:ext cx="10972076" cy="114324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963" y="1534879"/>
            <a:ext cx="5386489" cy="639293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680" indent="0">
              <a:buNone/>
              <a:defRPr sz="1814" b="1"/>
            </a:lvl2pPr>
            <a:lvl3pPr marL="829361" indent="0">
              <a:buNone/>
              <a:defRPr sz="1633" b="1"/>
            </a:lvl3pPr>
            <a:lvl4pPr marL="1244041" indent="0">
              <a:buNone/>
              <a:defRPr sz="1451" b="1"/>
            </a:lvl4pPr>
            <a:lvl5pPr marL="1658722" indent="0">
              <a:buNone/>
              <a:defRPr sz="1451" b="1"/>
            </a:lvl5pPr>
            <a:lvl6pPr marL="2073402" indent="0">
              <a:buNone/>
              <a:defRPr sz="1451" b="1"/>
            </a:lvl6pPr>
            <a:lvl7pPr marL="2488082" indent="0">
              <a:buNone/>
              <a:defRPr sz="1451" b="1"/>
            </a:lvl7pPr>
            <a:lvl8pPr marL="2902763" indent="0">
              <a:buNone/>
              <a:defRPr sz="1451" b="1"/>
            </a:lvl8pPr>
            <a:lvl9pPr marL="3317443" indent="0">
              <a:buNone/>
              <a:defRPr sz="1451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963" y="2174172"/>
            <a:ext cx="5386489" cy="395238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739" y="1534879"/>
            <a:ext cx="5388300" cy="639293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680" indent="0">
              <a:buNone/>
              <a:defRPr sz="1814" b="1"/>
            </a:lvl2pPr>
            <a:lvl3pPr marL="829361" indent="0">
              <a:buNone/>
              <a:defRPr sz="1633" b="1"/>
            </a:lvl3pPr>
            <a:lvl4pPr marL="1244041" indent="0">
              <a:buNone/>
              <a:defRPr sz="1451" b="1"/>
            </a:lvl4pPr>
            <a:lvl5pPr marL="1658722" indent="0">
              <a:buNone/>
              <a:defRPr sz="1451" b="1"/>
            </a:lvl5pPr>
            <a:lvl6pPr marL="2073402" indent="0">
              <a:buNone/>
              <a:defRPr sz="1451" b="1"/>
            </a:lvl6pPr>
            <a:lvl7pPr marL="2488082" indent="0">
              <a:buNone/>
              <a:defRPr sz="1451" b="1"/>
            </a:lvl7pPr>
            <a:lvl8pPr marL="2902763" indent="0">
              <a:buNone/>
              <a:defRPr sz="1451" b="1"/>
            </a:lvl8pPr>
            <a:lvl9pPr marL="3317443" indent="0">
              <a:buNone/>
              <a:defRPr sz="1451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739" y="2174172"/>
            <a:ext cx="5388300" cy="395238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0CA23-D22D-4729-B1CC-6B8EFB4150F5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331869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64A51-E44B-42EF-8E99-A21EA137647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655939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78337-B15E-47CC-9633-CFD2CF69A6FB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7090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09" y="4407379"/>
            <a:ext cx="10363924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2909" y="2907056"/>
            <a:ext cx="10363924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736" indent="0">
              <a:buNone/>
              <a:defRPr sz="1600"/>
            </a:lvl2pPr>
            <a:lvl3pPr marL="801472" indent="0">
              <a:buNone/>
              <a:defRPr sz="1400"/>
            </a:lvl3pPr>
            <a:lvl4pPr marL="1202207" indent="0">
              <a:buNone/>
              <a:defRPr sz="1200"/>
            </a:lvl4pPr>
            <a:lvl5pPr marL="1602943" indent="0">
              <a:buNone/>
              <a:defRPr sz="1200"/>
            </a:lvl5pPr>
            <a:lvl6pPr marL="2003679" indent="0">
              <a:buNone/>
              <a:defRPr sz="1200"/>
            </a:lvl6pPr>
            <a:lvl7pPr marL="2404415" indent="0">
              <a:buNone/>
              <a:defRPr sz="1200"/>
            </a:lvl7pPr>
            <a:lvl8pPr marL="2805151" indent="0">
              <a:buNone/>
              <a:defRPr sz="1200"/>
            </a:lvl8pPr>
            <a:lvl9pPr marL="3205886" indent="0">
              <a:buNone/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CD477-FE97-486A-921F-3DC2C0A13B2C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33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963" y="273572"/>
            <a:ext cx="4010907" cy="1161958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478" y="273571"/>
            <a:ext cx="6814561" cy="5852986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963" y="1435530"/>
            <a:ext cx="4010907" cy="4691027"/>
          </a:xfrm>
        </p:spPr>
        <p:txBody>
          <a:bodyPr/>
          <a:lstStyle>
            <a:lvl1pPr marL="0" indent="0">
              <a:buNone/>
              <a:defRPr sz="1270"/>
            </a:lvl1pPr>
            <a:lvl2pPr marL="414680" indent="0">
              <a:buNone/>
              <a:defRPr sz="1088"/>
            </a:lvl2pPr>
            <a:lvl3pPr marL="829361" indent="0">
              <a:buNone/>
              <a:defRPr sz="907"/>
            </a:lvl3pPr>
            <a:lvl4pPr marL="1244041" indent="0">
              <a:buNone/>
              <a:defRPr sz="816"/>
            </a:lvl4pPr>
            <a:lvl5pPr marL="1658722" indent="0">
              <a:buNone/>
              <a:defRPr sz="816"/>
            </a:lvl5pPr>
            <a:lvl6pPr marL="2073402" indent="0">
              <a:buNone/>
              <a:defRPr sz="816"/>
            </a:lvl6pPr>
            <a:lvl7pPr marL="2488082" indent="0">
              <a:buNone/>
              <a:defRPr sz="816"/>
            </a:lvl7pPr>
            <a:lvl8pPr marL="2902763" indent="0">
              <a:buNone/>
              <a:defRPr sz="816"/>
            </a:lvl8pPr>
            <a:lvl9pPr marL="3317443" indent="0">
              <a:buNone/>
              <a:defRPr sz="816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452F-DD6C-4EC1-81CB-D12616963E3A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2130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69" y="4800456"/>
            <a:ext cx="7315924" cy="56730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169" y="613376"/>
            <a:ext cx="7315924" cy="4113648"/>
          </a:xfrm>
        </p:spPr>
        <p:txBody>
          <a:bodyPr/>
          <a:lstStyle>
            <a:lvl1pPr marL="0" indent="0">
              <a:buNone/>
              <a:defRPr sz="2902"/>
            </a:lvl1pPr>
            <a:lvl2pPr marL="414680" indent="0">
              <a:buNone/>
              <a:defRPr sz="2540"/>
            </a:lvl2pPr>
            <a:lvl3pPr marL="829361" indent="0">
              <a:buNone/>
              <a:defRPr sz="2177"/>
            </a:lvl3pPr>
            <a:lvl4pPr marL="1244041" indent="0">
              <a:buNone/>
              <a:defRPr sz="1814"/>
            </a:lvl4pPr>
            <a:lvl5pPr marL="1658722" indent="0">
              <a:buNone/>
              <a:defRPr sz="1814"/>
            </a:lvl5pPr>
            <a:lvl6pPr marL="2073402" indent="0">
              <a:buNone/>
              <a:defRPr sz="1814"/>
            </a:lvl6pPr>
            <a:lvl7pPr marL="2488082" indent="0">
              <a:buNone/>
              <a:defRPr sz="1814"/>
            </a:lvl7pPr>
            <a:lvl8pPr marL="2902763" indent="0">
              <a:buNone/>
              <a:defRPr sz="1814"/>
            </a:lvl8pPr>
            <a:lvl9pPr marL="3317443" indent="0">
              <a:buNone/>
              <a:defRPr sz="1814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169" y="5367757"/>
            <a:ext cx="7315924" cy="804876"/>
          </a:xfrm>
        </p:spPr>
        <p:txBody>
          <a:bodyPr/>
          <a:lstStyle>
            <a:lvl1pPr marL="0" indent="0">
              <a:buNone/>
              <a:defRPr sz="1270"/>
            </a:lvl1pPr>
            <a:lvl2pPr marL="414680" indent="0">
              <a:buNone/>
              <a:defRPr sz="1088"/>
            </a:lvl2pPr>
            <a:lvl3pPr marL="829361" indent="0">
              <a:buNone/>
              <a:defRPr sz="907"/>
            </a:lvl3pPr>
            <a:lvl4pPr marL="1244041" indent="0">
              <a:buNone/>
              <a:defRPr sz="816"/>
            </a:lvl4pPr>
            <a:lvl5pPr marL="1658722" indent="0">
              <a:buNone/>
              <a:defRPr sz="816"/>
            </a:lvl5pPr>
            <a:lvl6pPr marL="2073402" indent="0">
              <a:buNone/>
              <a:defRPr sz="816"/>
            </a:lvl6pPr>
            <a:lvl7pPr marL="2488082" indent="0">
              <a:buNone/>
              <a:defRPr sz="816"/>
            </a:lvl7pPr>
            <a:lvl8pPr marL="2902763" indent="0">
              <a:buNone/>
              <a:defRPr sz="816"/>
            </a:lvl8pPr>
            <a:lvl9pPr marL="3317443" indent="0">
              <a:buNone/>
              <a:defRPr sz="816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12E25-D9D2-4B1D-AE62-F018731F63F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00903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E3BC4-83C5-44A9-8EAD-037DBEEBDEB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972983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20922" y="1141801"/>
            <a:ext cx="2561117" cy="49645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33953" y="1141801"/>
            <a:ext cx="7513211" cy="496459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4A3B7-607D-46D1-B9E2-F2D99DF82FD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87767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056105"/>
            <a:ext cx="5037163" cy="405029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44875" y="2056105"/>
            <a:ext cx="5037164" cy="405029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E2727-0603-4BB4-8F2D-3EA33B24C8D7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4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963" y="275012"/>
            <a:ext cx="10972076" cy="114324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963" y="1534880"/>
            <a:ext cx="5386489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36" indent="0">
              <a:buNone/>
              <a:defRPr sz="1800" b="1"/>
            </a:lvl2pPr>
            <a:lvl3pPr marL="801472" indent="0">
              <a:buNone/>
              <a:defRPr sz="1600" b="1"/>
            </a:lvl3pPr>
            <a:lvl4pPr marL="1202207" indent="0">
              <a:buNone/>
              <a:defRPr sz="1400" b="1"/>
            </a:lvl4pPr>
            <a:lvl5pPr marL="1602943" indent="0">
              <a:buNone/>
              <a:defRPr sz="1400" b="1"/>
            </a:lvl5pPr>
            <a:lvl6pPr marL="2003679" indent="0">
              <a:buNone/>
              <a:defRPr sz="1400" b="1"/>
            </a:lvl6pPr>
            <a:lvl7pPr marL="2404415" indent="0">
              <a:buNone/>
              <a:defRPr sz="1400" b="1"/>
            </a:lvl7pPr>
            <a:lvl8pPr marL="2805151" indent="0">
              <a:buNone/>
              <a:defRPr sz="1400" b="1"/>
            </a:lvl8pPr>
            <a:lvl9pPr marL="3205886" indent="0">
              <a:buNone/>
              <a:defRPr sz="14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963" y="2174173"/>
            <a:ext cx="5386489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739" y="1534880"/>
            <a:ext cx="5388300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36" indent="0">
              <a:buNone/>
              <a:defRPr sz="1800" b="1"/>
            </a:lvl2pPr>
            <a:lvl3pPr marL="801472" indent="0">
              <a:buNone/>
              <a:defRPr sz="1600" b="1"/>
            </a:lvl3pPr>
            <a:lvl4pPr marL="1202207" indent="0">
              <a:buNone/>
              <a:defRPr sz="1400" b="1"/>
            </a:lvl4pPr>
            <a:lvl5pPr marL="1602943" indent="0">
              <a:buNone/>
              <a:defRPr sz="1400" b="1"/>
            </a:lvl5pPr>
            <a:lvl6pPr marL="2003679" indent="0">
              <a:buNone/>
              <a:defRPr sz="1400" b="1"/>
            </a:lvl6pPr>
            <a:lvl7pPr marL="2404415" indent="0">
              <a:buNone/>
              <a:defRPr sz="1400" b="1"/>
            </a:lvl7pPr>
            <a:lvl8pPr marL="2805151" indent="0">
              <a:buNone/>
              <a:defRPr sz="1400" b="1"/>
            </a:lvl8pPr>
            <a:lvl9pPr marL="3205886" indent="0">
              <a:buNone/>
              <a:defRPr sz="14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739" y="2174173"/>
            <a:ext cx="5388300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9060C-D067-433C-AA8D-9A869CEE5D07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2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BC8E1-BDF4-4055-BE97-ADF070DCE8DB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0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23147-A5DE-41A2-8C7F-CDB3750E6F67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8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963" y="273572"/>
            <a:ext cx="4010908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478" y="273571"/>
            <a:ext cx="681456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963" y="1435531"/>
            <a:ext cx="4010908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736" indent="0">
              <a:buNone/>
              <a:defRPr sz="1100"/>
            </a:lvl2pPr>
            <a:lvl3pPr marL="801472" indent="0">
              <a:buNone/>
              <a:defRPr sz="900"/>
            </a:lvl3pPr>
            <a:lvl4pPr marL="1202207" indent="0">
              <a:buNone/>
              <a:defRPr sz="800"/>
            </a:lvl4pPr>
            <a:lvl5pPr marL="1602943" indent="0">
              <a:buNone/>
              <a:defRPr sz="800"/>
            </a:lvl5pPr>
            <a:lvl6pPr marL="2003679" indent="0">
              <a:buNone/>
              <a:defRPr sz="800"/>
            </a:lvl6pPr>
            <a:lvl7pPr marL="2404415" indent="0">
              <a:buNone/>
              <a:defRPr sz="800"/>
            </a:lvl7pPr>
            <a:lvl8pPr marL="2805151" indent="0">
              <a:buNone/>
              <a:defRPr sz="800"/>
            </a:lvl8pPr>
            <a:lvl9pPr marL="3205886" indent="0">
              <a:buNone/>
              <a:defRPr sz="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41C6D-DD54-412F-8C2E-3E90AF81F34F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6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70" y="4800456"/>
            <a:ext cx="7315924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170" y="613376"/>
            <a:ext cx="7315924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736" indent="0">
              <a:buNone/>
              <a:defRPr sz="2500"/>
            </a:lvl2pPr>
            <a:lvl3pPr marL="801472" indent="0">
              <a:buNone/>
              <a:defRPr sz="2100"/>
            </a:lvl3pPr>
            <a:lvl4pPr marL="1202207" indent="0">
              <a:buNone/>
              <a:defRPr sz="1800"/>
            </a:lvl4pPr>
            <a:lvl5pPr marL="1602943" indent="0">
              <a:buNone/>
              <a:defRPr sz="1800"/>
            </a:lvl5pPr>
            <a:lvl6pPr marL="2003679" indent="0">
              <a:buNone/>
              <a:defRPr sz="1800"/>
            </a:lvl6pPr>
            <a:lvl7pPr marL="2404415" indent="0">
              <a:buNone/>
              <a:defRPr sz="1800"/>
            </a:lvl7pPr>
            <a:lvl8pPr marL="2805151" indent="0">
              <a:buNone/>
              <a:defRPr sz="1800"/>
            </a:lvl8pPr>
            <a:lvl9pPr marL="3205886" indent="0">
              <a:buNone/>
              <a:defRPr sz="18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170" y="5367757"/>
            <a:ext cx="7315924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736" indent="0">
              <a:buNone/>
              <a:defRPr sz="1100"/>
            </a:lvl2pPr>
            <a:lvl3pPr marL="801472" indent="0">
              <a:buNone/>
              <a:defRPr sz="900"/>
            </a:lvl3pPr>
            <a:lvl4pPr marL="1202207" indent="0">
              <a:buNone/>
              <a:defRPr sz="800"/>
            </a:lvl4pPr>
            <a:lvl5pPr marL="1602943" indent="0">
              <a:buNone/>
              <a:defRPr sz="800"/>
            </a:lvl5pPr>
            <a:lvl6pPr marL="2003679" indent="0">
              <a:buNone/>
              <a:defRPr sz="800"/>
            </a:lvl6pPr>
            <a:lvl7pPr marL="2404415" indent="0">
              <a:buNone/>
              <a:defRPr sz="800"/>
            </a:lvl7pPr>
            <a:lvl8pPr marL="2805151" indent="0">
              <a:buNone/>
              <a:defRPr sz="800"/>
            </a:lvl8pPr>
            <a:lvl9pPr marL="3205886" indent="0">
              <a:buNone/>
              <a:defRPr sz="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05573-D6FE-4D68-B699-B688BA4B8168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7" descr="Wit enkel watermerk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442"/>
            <a:ext cx="12192000" cy="685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3954" y="1141801"/>
            <a:ext cx="10248085" cy="71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3954" y="2056105"/>
            <a:ext cx="10248085" cy="405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962" y="6244626"/>
            <a:ext cx="2845283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A478E70C-54DF-4199-B9FC-113F265D1ECB}" type="datetime1">
              <a:rPr lang="nl-BE" smtClean="0">
                <a:solidFill>
                  <a:srgbClr val="FFFFFF"/>
                </a:solidFill>
              </a:rPr>
              <a:t>30-4-2020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757" y="6244626"/>
            <a:ext cx="3862489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nl-B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756" y="6244626"/>
            <a:ext cx="2845283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4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179" rtl="0" eaLnBrk="1" fontAlgn="base" hangingPunct="1">
        <a:spcBef>
          <a:spcPct val="0"/>
        </a:spcBef>
        <a:spcAft>
          <a:spcPct val="0"/>
        </a:spcAft>
        <a:defRPr lang="nl-NL" sz="3500" b="1" dirty="0">
          <a:solidFill>
            <a:schemeClr val="bg2"/>
          </a:solidFill>
          <a:latin typeface="+mj-lt"/>
          <a:ea typeface="+mj-ea"/>
          <a:cs typeface="+mj-cs"/>
        </a:defRPr>
      </a:lvl1pPr>
      <a:lvl2pPr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Gill Sans Std" pitchFamily="34" charset="0"/>
        </a:defRPr>
      </a:lvl2pPr>
      <a:lvl3pPr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Gill Sans Std" pitchFamily="34" charset="0"/>
        </a:defRPr>
      </a:lvl3pPr>
      <a:lvl4pPr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Gill Sans Std" pitchFamily="34" charset="0"/>
        </a:defRPr>
      </a:lvl4pPr>
      <a:lvl5pPr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Gill Sans Std" pitchFamily="34" charset="0"/>
        </a:defRPr>
      </a:lvl5pPr>
      <a:lvl6pPr marL="400736"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Gill Sans Std" pitchFamily="34" charset="0"/>
        </a:defRPr>
      </a:lvl6pPr>
      <a:lvl7pPr marL="801472"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Gill Sans Std" pitchFamily="34" charset="0"/>
        </a:defRPr>
      </a:lvl7pPr>
      <a:lvl8pPr marL="1202207"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Gill Sans Std" pitchFamily="34" charset="0"/>
        </a:defRPr>
      </a:lvl8pPr>
      <a:lvl9pPr marL="1602943" algn="l" defTabSz="91417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Gill Sans Std" pitchFamily="34" charset="0"/>
        </a:defRPr>
      </a:lvl9pPr>
    </p:titleStyle>
    <p:bodyStyle>
      <a:lvl1pPr marL="342295" indent="-342295" algn="l" defTabSz="914179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3031" indent="-285246" algn="l" defTabSz="914179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2376" indent="-228197" algn="l" defTabSz="914179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160" indent="-228197" algn="l" defTabSz="914179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6554" indent="-228197" algn="l" defTabSz="914179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457290" indent="-228197" algn="l" defTabSz="914179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858025" indent="-228197" algn="l" defTabSz="914179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258761" indent="-228197" algn="l" defTabSz="914179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659497" indent="-228197" algn="l" defTabSz="914179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nl-B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11767" y="198120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3BD1FE-2C07-4C29-9BFF-30C5EF173FFF}" type="datetime1">
              <a:rPr lang="nl-BE" smtClean="0">
                <a:solidFill>
                  <a:srgbClr val="04617B">
                    <a:shade val="90000"/>
                  </a:srgbClr>
                </a:solidFill>
              </a:rPr>
              <a:t>30-4-2020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ctr"/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13" y="6042212"/>
            <a:ext cx="24439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942680"/>
            <a:ext cx="1930400" cy="107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04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7" descr="Wit enkel watermerk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1"/>
            <a:ext cx="12192000" cy="6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3953" y="1141801"/>
            <a:ext cx="10248086" cy="71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3953" y="2056104"/>
            <a:ext cx="10248086" cy="405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opmaakprofielen van de modeltekst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962" y="6244625"/>
            <a:ext cx="2845283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sz="145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757" y="6244625"/>
            <a:ext cx="3862489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>
              <a:defRPr sz="145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756" y="6244625"/>
            <a:ext cx="2845283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>
              <a:defRPr sz="1451">
                <a:solidFill>
                  <a:schemeClr val="bg1"/>
                </a:solidFill>
              </a:defRPr>
            </a:lvl1pPr>
          </a:lstStyle>
          <a:p>
            <a:fld id="{157785A9-91F4-451A-86B3-FF528E2B4309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24106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45990" rtl="0" eaLnBrk="1" fontAlgn="base" hangingPunct="1">
        <a:spcBef>
          <a:spcPct val="0"/>
        </a:spcBef>
        <a:spcAft>
          <a:spcPct val="0"/>
        </a:spcAft>
        <a:defRPr lang="nl-NL" sz="3628" b="1" dirty="0">
          <a:solidFill>
            <a:schemeClr val="bg2"/>
          </a:solidFill>
          <a:latin typeface="+mj-lt"/>
          <a:ea typeface="+mj-ea"/>
          <a:cs typeface="+mj-cs"/>
        </a:defRPr>
      </a:lvl1pPr>
      <a:lvl2pPr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2"/>
          </a:solidFill>
          <a:latin typeface="Gill Sans Std" pitchFamily="34" charset="0"/>
        </a:defRPr>
      </a:lvl2pPr>
      <a:lvl3pPr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2"/>
          </a:solidFill>
          <a:latin typeface="Gill Sans Std" pitchFamily="34" charset="0"/>
        </a:defRPr>
      </a:lvl3pPr>
      <a:lvl4pPr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2"/>
          </a:solidFill>
          <a:latin typeface="Gill Sans Std" pitchFamily="34" charset="0"/>
        </a:defRPr>
      </a:lvl4pPr>
      <a:lvl5pPr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2"/>
          </a:solidFill>
          <a:latin typeface="Gill Sans Std" pitchFamily="34" charset="0"/>
        </a:defRPr>
      </a:lvl5pPr>
      <a:lvl6pPr marL="414680"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1"/>
          </a:solidFill>
          <a:latin typeface="Gill Sans Std" pitchFamily="34" charset="0"/>
        </a:defRPr>
      </a:lvl6pPr>
      <a:lvl7pPr marL="829361"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1"/>
          </a:solidFill>
          <a:latin typeface="Gill Sans Std" pitchFamily="34" charset="0"/>
        </a:defRPr>
      </a:lvl7pPr>
      <a:lvl8pPr marL="1244041"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1"/>
          </a:solidFill>
          <a:latin typeface="Gill Sans Std" pitchFamily="34" charset="0"/>
        </a:defRPr>
      </a:lvl8pPr>
      <a:lvl9pPr marL="1658722" algn="l" defTabSz="945990" rtl="0" eaLnBrk="1" fontAlgn="base" hangingPunct="1">
        <a:spcBef>
          <a:spcPct val="0"/>
        </a:spcBef>
        <a:spcAft>
          <a:spcPct val="0"/>
        </a:spcAft>
        <a:defRPr sz="3628" b="1">
          <a:solidFill>
            <a:schemeClr val="bg1"/>
          </a:solidFill>
          <a:latin typeface="Gill Sans Std" pitchFamily="34" charset="0"/>
        </a:defRPr>
      </a:lvl9pPr>
    </p:titleStyle>
    <p:bodyStyle>
      <a:lvl1pPr marL="354206" indent="-354206" algn="l" defTabSz="945990" rtl="0" eaLnBrk="1" fontAlgn="base" hangingPunct="1">
        <a:spcBef>
          <a:spcPct val="20000"/>
        </a:spcBef>
        <a:spcAft>
          <a:spcPct val="0"/>
        </a:spcAft>
        <a:buChar char="•"/>
        <a:defRPr sz="3356">
          <a:solidFill>
            <a:schemeClr val="bg2"/>
          </a:solidFill>
          <a:latin typeface="+mn-lt"/>
          <a:ea typeface="+mn-ea"/>
          <a:cs typeface="+mn-cs"/>
        </a:defRPr>
      </a:lvl1pPr>
      <a:lvl2pPr marL="768887" indent="-295172" algn="l" defTabSz="945990" rtl="0" eaLnBrk="1" fontAlgn="base" hangingPunct="1">
        <a:spcBef>
          <a:spcPct val="20000"/>
        </a:spcBef>
        <a:spcAft>
          <a:spcPct val="0"/>
        </a:spcAft>
        <a:buChar char="–"/>
        <a:defRPr sz="2902">
          <a:solidFill>
            <a:schemeClr val="bg2"/>
          </a:solidFill>
          <a:latin typeface="+mn-lt"/>
        </a:defRPr>
      </a:lvl2pPr>
      <a:lvl3pPr marL="1182128" indent="-236137" algn="l" defTabSz="945990" rtl="0" eaLnBrk="1" fontAlgn="base" hangingPunct="1">
        <a:spcBef>
          <a:spcPct val="20000"/>
        </a:spcBef>
        <a:spcAft>
          <a:spcPct val="0"/>
        </a:spcAft>
        <a:buChar char="•"/>
        <a:defRPr sz="2449">
          <a:solidFill>
            <a:schemeClr val="bg2"/>
          </a:solidFill>
          <a:latin typeface="+mn-lt"/>
        </a:defRPr>
      </a:lvl3pPr>
      <a:lvl4pPr marL="1655842" indent="-236137" algn="l" defTabSz="945990" rtl="0" eaLnBrk="1" fontAlgn="base" hangingPunct="1">
        <a:spcBef>
          <a:spcPct val="20000"/>
        </a:spcBef>
        <a:spcAft>
          <a:spcPct val="0"/>
        </a:spcAft>
        <a:buChar char="–"/>
        <a:defRPr sz="2086">
          <a:solidFill>
            <a:schemeClr val="bg2"/>
          </a:solidFill>
          <a:latin typeface="+mn-lt"/>
        </a:defRPr>
      </a:lvl4pPr>
      <a:lvl5pPr marL="2128117" indent="-236137" algn="l" defTabSz="945990" rtl="0" eaLnBrk="1" fontAlgn="base" hangingPunct="1">
        <a:spcBef>
          <a:spcPct val="20000"/>
        </a:spcBef>
        <a:spcAft>
          <a:spcPct val="0"/>
        </a:spcAft>
        <a:buChar char="»"/>
        <a:defRPr sz="2086">
          <a:solidFill>
            <a:schemeClr val="bg2"/>
          </a:solidFill>
          <a:latin typeface="+mn-lt"/>
        </a:defRPr>
      </a:lvl5pPr>
      <a:lvl6pPr marL="2542797" indent="-236137" algn="l" defTabSz="945990" rtl="0" eaLnBrk="1" fontAlgn="base" hangingPunct="1">
        <a:spcBef>
          <a:spcPct val="20000"/>
        </a:spcBef>
        <a:spcAft>
          <a:spcPct val="0"/>
        </a:spcAft>
        <a:buChar char="»"/>
        <a:defRPr sz="2086">
          <a:solidFill>
            <a:schemeClr val="bg1"/>
          </a:solidFill>
          <a:latin typeface="+mn-lt"/>
        </a:defRPr>
      </a:lvl6pPr>
      <a:lvl7pPr marL="2957478" indent="-236137" algn="l" defTabSz="945990" rtl="0" eaLnBrk="1" fontAlgn="base" hangingPunct="1">
        <a:spcBef>
          <a:spcPct val="20000"/>
        </a:spcBef>
        <a:spcAft>
          <a:spcPct val="0"/>
        </a:spcAft>
        <a:buChar char="»"/>
        <a:defRPr sz="2086">
          <a:solidFill>
            <a:schemeClr val="bg1"/>
          </a:solidFill>
          <a:latin typeface="+mn-lt"/>
        </a:defRPr>
      </a:lvl7pPr>
      <a:lvl8pPr marL="3372158" indent="-236137" algn="l" defTabSz="945990" rtl="0" eaLnBrk="1" fontAlgn="base" hangingPunct="1">
        <a:spcBef>
          <a:spcPct val="20000"/>
        </a:spcBef>
        <a:spcAft>
          <a:spcPct val="0"/>
        </a:spcAft>
        <a:buChar char="»"/>
        <a:defRPr sz="2086">
          <a:solidFill>
            <a:schemeClr val="bg1"/>
          </a:solidFill>
          <a:latin typeface="+mn-lt"/>
        </a:defRPr>
      </a:lvl8pPr>
      <a:lvl9pPr marL="3786838" indent="-236137" algn="l" defTabSz="945990" rtl="0" eaLnBrk="1" fontAlgn="base" hangingPunct="1">
        <a:spcBef>
          <a:spcPct val="20000"/>
        </a:spcBef>
        <a:spcAft>
          <a:spcPct val="0"/>
        </a:spcAft>
        <a:buChar char="»"/>
        <a:defRPr sz="2086">
          <a:solidFill>
            <a:schemeClr val="bg1"/>
          </a:solidFill>
          <a:latin typeface="+mn-lt"/>
        </a:defRPr>
      </a:lvl9pPr>
    </p:bodyStyle>
    <p:otherStyle>
      <a:defPPr>
        <a:defRPr lang="nl-BE"/>
      </a:defPPr>
      <a:lvl1pPr marL="0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680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361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1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722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402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082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763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443" algn="l" defTabSz="82936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1.xml"/><Relationship Id="rId10" Type="http://schemas.openxmlformats.org/officeDocument/2006/relationships/image" Target="../media/image15.gif"/><Relationship Id="rId4" Type="http://schemas.openxmlformats.org/officeDocument/2006/relationships/diagramData" Target="../diagrams/data11.xml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7.png"/><Relationship Id="rId4" Type="http://schemas.openxmlformats.org/officeDocument/2006/relationships/diagramData" Target="../diagrams/data12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7.png"/><Relationship Id="rId4" Type="http://schemas.openxmlformats.org/officeDocument/2006/relationships/diagramData" Target="../diagrams/data13.xm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7.png"/><Relationship Id="rId4" Type="http://schemas.openxmlformats.org/officeDocument/2006/relationships/diagramData" Target="../diagrams/data14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7.png"/><Relationship Id="rId4" Type="http://schemas.openxmlformats.org/officeDocument/2006/relationships/diagramData" Target="../diagrams/data16.xml"/><Relationship Id="rId9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5" Type="http://schemas.openxmlformats.org/officeDocument/2006/relationships/diagramLayout" Target="../diagrams/layout17.xml"/><Relationship Id="rId10" Type="http://schemas.openxmlformats.org/officeDocument/2006/relationships/diagramLayout" Target="../diagrams/layout18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microsoft.com/office/2007/relationships/diagramDrawing" Target="../diagrams/drawing22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1.xml"/><Relationship Id="rId12" Type="http://schemas.openxmlformats.org/officeDocument/2006/relationships/diagramColors" Target="../diagrams/colors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21.xml"/><Relationship Id="rId11" Type="http://schemas.openxmlformats.org/officeDocument/2006/relationships/diagramQuickStyle" Target="../diagrams/quickStyle22.xml"/><Relationship Id="rId5" Type="http://schemas.openxmlformats.org/officeDocument/2006/relationships/diagramLayout" Target="../diagrams/layout21.xml"/><Relationship Id="rId10" Type="http://schemas.openxmlformats.org/officeDocument/2006/relationships/diagramLayout" Target="../diagrams/layout22.xml"/><Relationship Id="rId4" Type="http://schemas.openxmlformats.org/officeDocument/2006/relationships/diagramData" Target="../diagrams/data21.xml"/><Relationship Id="rId9" Type="http://schemas.openxmlformats.org/officeDocument/2006/relationships/diagramData" Target="../diagrams/data22.xml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10" Type="http://schemas.openxmlformats.org/officeDocument/2006/relationships/image" Target="../media/image7.png"/><Relationship Id="rId4" Type="http://schemas.openxmlformats.org/officeDocument/2006/relationships/diagramData" Target="../diagrams/data23.xml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10" Type="http://schemas.openxmlformats.org/officeDocument/2006/relationships/image" Target="../media/image7.png"/><Relationship Id="rId4" Type="http://schemas.openxmlformats.org/officeDocument/2006/relationships/diagramData" Target="../diagrams/data24.xml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13" Type="http://schemas.microsoft.com/office/2007/relationships/diagramDrawing" Target="../diagrams/drawing28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7.xml"/><Relationship Id="rId12" Type="http://schemas.openxmlformats.org/officeDocument/2006/relationships/diagramColors" Target="../diagrams/colors2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27.xml"/><Relationship Id="rId11" Type="http://schemas.openxmlformats.org/officeDocument/2006/relationships/diagramQuickStyle" Target="../diagrams/quickStyle28.xml"/><Relationship Id="rId5" Type="http://schemas.openxmlformats.org/officeDocument/2006/relationships/diagramLayout" Target="../diagrams/layout27.xml"/><Relationship Id="rId10" Type="http://schemas.openxmlformats.org/officeDocument/2006/relationships/diagramLayout" Target="../diagrams/layout28.xml"/><Relationship Id="rId4" Type="http://schemas.openxmlformats.org/officeDocument/2006/relationships/diagramData" Target="../diagrams/data27.xml"/><Relationship Id="rId9" Type="http://schemas.openxmlformats.org/officeDocument/2006/relationships/diagramData" Target="../diagrams/data28.xml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13" Type="http://schemas.microsoft.com/office/2007/relationships/diagramDrawing" Target="../diagrams/drawing30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9.xml"/><Relationship Id="rId12" Type="http://schemas.openxmlformats.org/officeDocument/2006/relationships/diagramColors" Target="../diagrams/colors3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29.xml"/><Relationship Id="rId11" Type="http://schemas.openxmlformats.org/officeDocument/2006/relationships/diagramQuickStyle" Target="../diagrams/quickStyle30.xml"/><Relationship Id="rId5" Type="http://schemas.openxmlformats.org/officeDocument/2006/relationships/diagramLayout" Target="../diagrams/layout29.xml"/><Relationship Id="rId10" Type="http://schemas.openxmlformats.org/officeDocument/2006/relationships/diagramLayout" Target="../diagrams/layout30.xml"/><Relationship Id="rId4" Type="http://schemas.openxmlformats.org/officeDocument/2006/relationships/diagramData" Target="../diagrams/data29.xml"/><Relationship Id="rId9" Type="http://schemas.openxmlformats.org/officeDocument/2006/relationships/diagramData" Target="../diagrams/data30.xml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13" Type="http://schemas.microsoft.com/office/2007/relationships/diagramDrawing" Target="../diagrams/drawing33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2.xml"/><Relationship Id="rId12" Type="http://schemas.openxmlformats.org/officeDocument/2006/relationships/diagramColors" Target="../diagrams/colors3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diagramQuickStyle" Target="../diagrams/quickStyle32.xml"/><Relationship Id="rId11" Type="http://schemas.openxmlformats.org/officeDocument/2006/relationships/diagramQuickStyle" Target="../diagrams/quickStyle33.xml"/><Relationship Id="rId5" Type="http://schemas.openxmlformats.org/officeDocument/2006/relationships/diagramLayout" Target="../diagrams/layout32.xml"/><Relationship Id="rId10" Type="http://schemas.openxmlformats.org/officeDocument/2006/relationships/diagramLayout" Target="../diagrams/layout33.xml"/><Relationship Id="rId4" Type="http://schemas.openxmlformats.org/officeDocument/2006/relationships/diagramData" Target="../diagrams/data32.xml"/><Relationship Id="rId9" Type="http://schemas.openxmlformats.org/officeDocument/2006/relationships/diagramData" Target="../diagrams/data33.xml"/><Relationship Id="rId1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34.xml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diagramQuickStyle" Target="../diagrams/quickStyle35.xml"/><Relationship Id="rId5" Type="http://schemas.openxmlformats.org/officeDocument/2006/relationships/diagramLayout" Target="../diagrams/layout35.xml"/><Relationship Id="rId4" Type="http://schemas.openxmlformats.org/officeDocument/2006/relationships/diagramData" Target="../diagrams/data35.xml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13" Type="http://schemas.microsoft.com/office/2007/relationships/diagramDrawing" Target="../diagrams/drawing38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7.xml"/><Relationship Id="rId12" Type="http://schemas.openxmlformats.org/officeDocument/2006/relationships/diagramColors" Target="../diagrams/colors38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diagramQuickStyle" Target="../diagrams/quickStyle37.xml"/><Relationship Id="rId11" Type="http://schemas.openxmlformats.org/officeDocument/2006/relationships/diagramQuickStyle" Target="../diagrams/quickStyle38.xml"/><Relationship Id="rId5" Type="http://schemas.openxmlformats.org/officeDocument/2006/relationships/diagramLayout" Target="../diagrams/layout37.xml"/><Relationship Id="rId10" Type="http://schemas.openxmlformats.org/officeDocument/2006/relationships/diagramLayout" Target="../diagrams/layout38.xml"/><Relationship Id="rId4" Type="http://schemas.openxmlformats.org/officeDocument/2006/relationships/diagramData" Target="../diagrams/data37.xml"/><Relationship Id="rId9" Type="http://schemas.openxmlformats.org/officeDocument/2006/relationships/diagramData" Target="../diagrams/data38.xml"/><Relationship Id="rId1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39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7.png"/><Relationship Id="rId4" Type="http://schemas.openxmlformats.org/officeDocument/2006/relationships/diagramData" Target="../diagrams/data5.xml"/><Relationship Id="rId9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13" Type="http://schemas.microsoft.com/office/2007/relationships/diagramDrawing" Target="../diagrams/drawing4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40.xml"/><Relationship Id="rId12" Type="http://schemas.openxmlformats.org/officeDocument/2006/relationships/diagramColors" Target="../diagrams/colors4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diagramQuickStyle" Target="../diagrams/quickStyle40.xml"/><Relationship Id="rId11" Type="http://schemas.openxmlformats.org/officeDocument/2006/relationships/diagramQuickStyle" Target="../diagrams/quickStyle41.xml"/><Relationship Id="rId5" Type="http://schemas.openxmlformats.org/officeDocument/2006/relationships/diagramLayout" Target="../diagrams/layout40.xml"/><Relationship Id="rId10" Type="http://schemas.openxmlformats.org/officeDocument/2006/relationships/diagramLayout" Target="../diagrams/layout41.xml"/><Relationship Id="rId4" Type="http://schemas.openxmlformats.org/officeDocument/2006/relationships/diagramData" Target="../diagrams/data40.xml"/><Relationship Id="rId9" Type="http://schemas.openxmlformats.org/officeDocument/2006/relationships/diagramData" Target="../diagrams/data41.xml"/><Relationship Id="rId1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10" Type="http://schemas.openxmlformats.org/officeDocument/2006/relationships/image" Target="../media/image7.png"/><Relationship Id="rId4" Type="http://schemas.openxmlformats.org/officeDocument/2006/relationships/diagramData" Target="../diagrams/data42.xml"/><Relationship Id="rId9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13" Type="http://schemas.microsoft.com/office/2007/relationships/diagramDrawing" Target="../diagrams/drawing44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3.xml"/><Relationship Id="rId12" Type="http://schemas.openxmlformats.org/officeDocument/2006/relationships/diagramColors" Target="../diagrams/colors4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diagramQuickStyle" Target="../diagrams/quickStyle43.xml"/><Relationship Id="rId11" Type="http://schemas.openxmlformats.org/officeDocument/2006/relationships/diagramQuickStyle" Target="../diagrams/quickStyle44.xml"/><Relationship Id="rId5" Type="http://schemas.openxmlformats.org/officeDocument/2006/relationships/diagramLayout" Target="../diagrams/layout43.xml"/><Relationship Id="rId10" Type="http://schemas.openxmlformats.org/officeDocument/2006/relationships/diagramLayout" Target="../diagrams/layout44.xml"/><Relationship Id="rId4" Type="http://schemas.openxmlformats.org/officeDocument/2006/relationships/diagramData" Target="../diagrams/data43.xml"/><Relationship Id="rId9" Type="http://schemas.openxmlformats.org/officeDocument/2006/relationships/diagramData" Target="../diagrams/data44.xml"/><Relationship Id="rId1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5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4" Type="http://schemas.openxmlformats.org/officeDocument/2006/relationships/diagramData" Target="../diagrams/data45.xml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Relationship Id="rId9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7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diagramQuickStyle" Target="../diagrams/quickStyle47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47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47.xml"/><Relationship Id="rId9" Type="http://schemas.openxmlformats.org/officeDocument/2006/relationships/hyperlink" Target="https://nl.wikipedia.org/wiki/Oedeem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8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8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diagramQuickStyle" Target="../diagrams/quickStyle48.xml"/><Relationship Id="rId5" Type="http://schemas.openxmlformats.org/officeDocument/2006/relationships/diagramLayout" Target="../diagrams/layout48.xml"/><Relationship Id="rId10" Type="http://schemas.openxmlformats.org/officeDocument/2006/relationships/image" Target="../media/image7.png"/><Relationship Id="rId4" Type="http://schemas.openxmlformats.org/officeDocument/2006/relationships/diagramData" Target="../diagrams/data48.xml"/><Relationship Id="rId9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49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diagramQuickStyle" Target="../diagrams/quickStyle49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49.xml"/><Relationship Id="rId10" Type="http://schemas.openxmlformats.org/officeDocument/2006/relationships/image" Target="../media/image28.png"/><Relationship Id="rId4" Type="http://schemas.openxmlformats.org/officeDocument/2006/relationships/diagramData" Target="../diagrams/data49.xml"/><Relationship Id="rId9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0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0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diagramQuickStyle" Target="../diagrams/quickStyle50.xml"/><Relationship Id="rId5" Type="http://schemas.openxmlformats.org/officeDocument/2006/relationships/diagramLayout" Target="../diagrams/layout50.xml"/><Relationship Id="rId4" Type="http://schemas.openxmlformats.org/officeDocument/2006/relationships/diagramData" Target="../diagrams/data50.xml"/><Relationship Id="rId9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1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diagramQuickStyle" Target="../diagrams/quickStyle5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51.xml"/><Relationship Id="rId10" Type="http://schemas.openxmlformats.org/officeDocument/2006/relationships/image" Target="../media/image30.jpeg"/><Relationship Id="rId4" Type="http://schemas.openxmlformats.org/officeDocument/2006/relationships/diagramData" Target="../diagrams/data51.xml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7.png"/><Relationship Id="rId4" Type="http://schemas.openxmlformats.org/officeDocument/2006/relationships/diagramData" Target="../diagrams/data6.xml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2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diagramQuickStyle" Target="../diagrams/quickStyle52.xml"/><Relationship Id="rId5" Type="http://schemas.openxmlformats.org/officeDocument/2006/relationships/diagramLayout" Target="../diagrams/layout52.xml"/><Relationship Id="rId10" Type="http://schemas.openxmlformats.org/officeDocument/2006/relationships/image" Target="../media/image7.png"/><Relationship Id="rId4" Type="http://schemas.openxmlformats.org/officeDocument/2006/relationships/diagramData" Target="../diagrams/data52.xml"/><Relationship Id="rId9" Type="http://schemas.openxmlformats.org/officeDocument/2006/relationships/image" Target="../media/image31.em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3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3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diagramQuickStyle" Target="../diagrams/quickStyle53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53.xml"/><Relationship Id="rId10" Type="http://schemas.openxmlformats.org/officeDocument/2006/relationships/image" Target="../media/image33.emf"/><Relationship Id="rId4" Type="http://schemas.openxmlformats.org/officeDocument/2006/relationships/diagramData" Target="../diagrams/data53.xml"/><Relationship Id="rId9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4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4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diagramQuickStyle" Target="../diagrams/quickStyle54.xml"/><Relationship Id="rId5" Type="http://schemas.openxmlformats.org/officeDocument/2006/relationships/diagramLayout" Target="../diagrams/layout54.xml"/><Relationship Id="rId4" Type="http://schemas.openxmlformats.org/officeDocument/2006/relationships/diagramData" Target="../diagrams/data54.xml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5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diagramQuickStyle" Target="../diagrams/quickStyle55.xml"/><Relationship Id="rId5" Type="http://schemas.openxmlformats.org/officeDocument/2006/relationships/diagramLayout" Target="../diagrams/layout55.xml"/><Relationship Id="rId10" Type="http://schemas.openxmlformats.org/officeDocument/2006/relationships/image" Target="../media/image7.png"/><Relationship Id="rId4" Type="http://schemas.openxmlformats.org/officeDocument/2006/relationships/diagramData" Target="../diagrams/data55.xml"/><Relationship Id="rId9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6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6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diagramQuickStyle" Target="../diagrams/quickStyle56.xml"/><Relationship Id="rId5" Type="http://schemas.openxmlformats.org/officeDocument/2006/relationships/diagramLayout" Target="../diagrams/layout56.xml"/><Relationship Id="rId4" Type="http://schemas.openxmlformats.org/officeDocument/2006/relationships/diagramData" Target="../diagrams/data56.xml"/><Relationship Id="rId9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7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7.xml"/><Relationship Id="rId12" Type="http://schemas.openxmlformats.org/officeDocument/2006/relationships/image" Target="../media/image7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diagramQuickStyle" Target="../diagrams/quickStyle57.xml"/><Relationship Id="rId11" Type="http://schemas.openxmlformats.org/officeDocument/2006/relationships/image" Target="../media/image37.gif"/><Relationship Id="rId5" Type="http://schemas.openxmlformats.org/officeDocument/2006/relationships/diagramLayout" Target="../diagrams/layout57.xml"/><Relationship Id="rId10" Type="http://schemas.openxmlformats.org/officeDocument/2006/relationships/image" Target="../media/image36.jpeg"/><Relationship Id="rId4" Type="http://schemas.openxmlformats.org/officeDocument/2006/relationships/diagramData" Target="../diagrams/data57.xml"/><Relationship Id="rId9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8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8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diagramQuickStyle" Target="../diagrams/quickStyle58.xml"/><Relationship Id="rId5" Type="http://schemas.openxmlformats.org/officeDocument/2006/relationships/diagramLayout" Target="../diagrams/layout58.xml"/><Relationship Id="rId4" Type="http://schemas.openxmlformats.org/officeDocument/2006/relationships/diagramData" Target="../diagrams/data58.xml"/><Relationship Id="rId9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9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59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diagramQuickStyle" Target="../diagrams/quickStyle59.xml"/><Relationship Id="rId5" Type="http://schemas.openxmlformats.org/officeDocument/2006/relationships/diagramLayout" Target="../diagrams/layout59.xml"/><Relationship Id="rId10" Type="http://schemas.openxmlformats.org/officeDocument/2006/relationships/image" Target="../media/image7.png"/><Relationship Id="rId4" Type="http://schemas.openxmlformats.org/officeDocument/2006/relationships/diagramData" Target="../diagrams/data59.xml"/><Relationship Id="rId9" Type="http://schemas.openxmlformats.org/officeDocument/2006/relationships/image" Target="../media/image38.jp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0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0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diagramQuickStyle" Target="../diagrams/quickStyle60.xml"/><Relationship Id="rId5" Type="http://schemas.openxmlformats.org/officeDocument/2006/relationships/diagramLayout" Target="../diagrams/layout60.xml"/><Relationship Id="rId4" Type="http://schemas.openxmlformats.org/officeDocument/2006/relationships/diagramData" Target="../diagrams/data60.xml"/><Relationship Id="rId9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1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diagramQuickStyle" Target="../diagrams/quickStyle61.xml"/><Relationship Id="rId5" Type="http://schemas.openxmlformats.org/officeDocument/2006/relationships/diagramLayout" Target="../diagrams/layout61.xml"/><Relationship Id="rId10" Type="http://schemas.openxmlformats.org/officeDocument/2006/relationships/image" Target="../media/image7.png"/><Relationship Id="rId4" Type="http://schemas.openxmlformats.org/officeDocument/2006/relationships/diagramData" Target="../diagrams/data61.xml"/><Relationship Id="rId9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7.png"/><Relationship Id="rId4" Type="http://schemas.openxmlformats.org/officeDocument/2006/relationships/diagramData" Target="../diagrams/data7.xml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2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diagramQuickStyle" Target="../diagrams/quickStyle62.xml"/><Relationship Id="rId5" Type="http://schemas.openxmlformats.org/officeDocument/2006/relationships/diagramLayout" Target="../diagrams/layout62.xml"/><Relationship Id="rId10" Type="http://schemas.openxmlformats.org/officeDocument/2006/relationships/image" Target="../media/image7.png"/><Relationship Id="rId4" Type="http://schemas.openxmlformats.org/officeDocument/2006/relationships/diagramData" Target="../diagrams/data62.xml"/><Relationship Id="rId9" Type="http://schemas.openxmlformats.org/officeDocument/2006/relationships/image" Target="../media/image40.gif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3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diagramQuickStyle" Target="../diagrams/quickStyle63.xml"/><Relationship Id="rId5" Type="http://schemas.openxmlformats.org/officeDocument/2006/relationships/diagramLayout" Target="../diagrams/layout63.xml"/><Relationship Id="rId10" Type="http://schemas.openxmlformats.org/officeDocument/2006/relationships/image" Target="../media/image7.png"/><Relationship Id="rId4" Type="http://schemas.openxmlformats.org/officeDocument/2006/relationships/diagramData" Target="../diagrams/data63.xml"/><Relationship Id="rId9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4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diagramQuickStyle" Target="../diagrams/quickStyle64.xml"/><Relationship Id="rId5" Type="http://schemas.openxmlformats.org/officeDocument/2006/relationships/diagramLayout" Target="../diagrams/layout64.xml"/><Relationship Id="rId4" Type="http://schemas.openxmlformats.org/officeDocument/2006/relationships/diagramData" Target="../diagrams/data64.xml"/><Relationship Id="rId9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5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5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diagramQuickStyle" Target="../diagrams/quickStyle65.xml"/><Relationship Id="rId5" Type="http://schemas.openxmlformats.org/officeDocument/2006/relationships/diagramLayout" Target="../diagrams/layout65.xml"/><Relationship Id="rId4" Type="http://schemas.openxmlformats.org/officeDocument/2006/relationships/diagramData" Target="../diagrams/data65.xml"/><Relationship Id="rId9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6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66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diagramQuickStyle" Target="../diagrams/quickStyle66.xml"/><Relationship Id="rId5" Type="http://schemas.openxmlformats.org/officeDocument/2006/relationships/diagramLayout" Target="../diagrams/layout66.xml"/><Relationship Id="rId4" Type="http://schemas.openxmlformats.org/officeDocument/2006/relationships/diagramData" Target="../diagrams/data66.xml"/><Relationship Id="rId9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7.png"/><Relationship Id="rId4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insufficiance-cardiaque.be/" TargetMode="Externa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hyperlink" Target="http://www.hart-falen.e/" TargetMode="External"/><Relationship Id="rId5" Type="http://schemas.openxmlformats.org/officeDocument/2006/relationships/hyperlink" Target="http://www.heartfailurematters.org/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7.png"/><Relationship Id="rId4" Type="http://schemas.openxmlformats.org/officeDocument/2006/relationships/diagramData" Target="../diagrams/data8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7.png"/><Relationship Id="rId4" Type="http://schemas.openxmlformats.org/officeDocument/2006/relationships/diagramData" Target="../diagrams/data9.xml"/><Relationship Id="rId9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7.png"/><Relationship Id="rId4" Type="http://schemas.openxmlformats.org/officeDocument/2006/relationships/diagramData" Target="../diagrams/data10.xml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sz="quarter" idx="1"/>
          </p:nvPr>
        </p:nvSpPr>
        <p:spPr>
          <a:xfrm>
            <a:off x="881461" y="3886153"/>
            <a:ext cx="10362113" cy="1021127"/>
          </a:xfrm>
        </p:spPr>
        <p:txBody>
          <a:bodyPr/>
          <a:lstStyle/>
          <a:p>
            <a:r>
              <a:rPr lang="nl-BE" sz="2000" dirty="0" smtClean="0"/>
              <a:t>Jan Kennes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sz="1400" dirty="0" smtClean="0"/>
              <a:t>Verpleegkundig consulent hartfalen</a:t>
            </a:r>
          </a:p>
          <a:p>
            <a:r>
              <a:rPr lang="nl-BE" sz="1400" dirty="0" smtClean="0"/>
              <a:t>September 2019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81461" y="2934929"/>
            <a:ext cx="10363924" cy="690611"/>
          </a:xfrm>
        </p:spPr>
        <p:txBody>
          <a:bodyPr/>
          <a:lstStyle/>
          <a:p>
            <a:r>
              <a:rPr lang="nl-BE" sz="2800" dirty="0" smtClean="0"/>
              <a:t>Theoretische basiskennis over hartfalen</a:t>
            </a:r>
            <a:endParaRPr lang="nl-BE" sz="2800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3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6"/>
    </mc:Choice>
    <mc:Fallback>
      <p:transition spd="slow" advTm="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0953547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01" y="2254735"/>
            <a:ext cx="3963798" cy="4542047"/>
          </a:xfrm>
        </p:spPr>
      </p:pic>
      <p:pic>
        <p:nvPicPr>
          <p:cNvPr id="6" name="Picture 3" descr="heartbeat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4907" y="2405007"/>
            <a:ext cx="4295276" cy="4241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46"/>
    </mc:Choice>
    <mc:Fallback>
      <p:transition spd="slow" advTm="5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11060728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534195"/>
            <a:ext cx="9664971" cy="3474720"/>
          </a:xfrm>
        </p:spPr>
        <p:txBody>
          <a:bodyPr/>
          <a:lstStyle/>
          <a:p>
            <a:r>
              <a:rPr lang="nl-BE" sz="2400" dirty="0" smtClean="0"/>
              <a:t>VOLUMES</a:t>
            </a:r>
            <a:endParaRPr lang="nl-BE" sz="2400" dirty="0"/>
          </a:p>
          <a:p>
            <a:pPr lvl="1"/>
            <a:r>
              <a:rPr lang="nl-BE" sz="2037" dirty="0"/>
              <a:t>Eind-diastolisch volume 120 </a:t>
            </a:r>
            <a:r>
              <a:rPr lang="nl-BE" sz="2037" dirty="0" smtClean="0"/>
              <a:t>ml (EDV)</a:t>
            </a:r>
            <a:endParaRPr lang="nl-BE" sz="2037" dirty="0"/>
          </a:p>
          <a:p>
            <a:pPr lvl="1"/>
            <a:r>
              <a:rPr lang="nl-BE" sz="2037" dirty="0"/>
              <a:t>Eind-systolisch volume 50 </a:t>
            </a:r>
            <a:r>
              <a:rPr lang="nl-BE" sz="2037" dirty="0" smtClean="0"/>
              <a:t>ml (ESV)</a:t>
            </a:r>
            <a:endParaRPr lang="nl-BE" sz="2037" dirty="0"/>
          </a:p>
          <a:p>
            <a:pPr lvl="1"/>
            <a:r>
              <a:rPr lang="nl-BE" sz="2037" dirty="0"/>
              <a:t>Slagvolume 70 </a:t>
            </a:r>
            <a:r>
              <a:rPr lang="nl-BE" sz="2037" dirty="0" smtClean="0"/>
              <a:t>ml (SV)</a:t>
            </a:r>
            <a:endParaRPr lang="nl-BE" sz="2037" dirty="0"/>
          </a:p>
          <a:p>
            <a:r>
              <a:rPr lang="nl-BE" sz="2400" dirty="0" smtClean="0"/>
              <a:t>HARTDEBIET</a:t>
            </a:r>
            <a:endParaRPr lang="nl-BE" sz="2400" dirty="0"/>
          </a:p>
          <a:p>
            <a:pPr lvl="1"/>
            <a:r>
              <a:rPr lang="sv-SE" sz="2037" dirty="0"/>
              <a:t>SV x HR = 70 </a:t>
            </a:r>
            <a:r>
              <a:rPr lang="sv-SE" sz="2037" dirty="0" smtClean="0"/>
              <a:t>ml </a:t>
            </a:r>
            <a:r>
              <a:rPr lang="sv-SE" sz="2037" dirty="0"/>
              <a:t>x 75 bpm = 5250 </a:t>
            </a:r>
            <a:r>
              <a:rPr lang="sv-SE" sz="2037" dirty="0" smtClean="0"/>
              <a:t>ml/min</a:t>
            </a:r>
            <a:endParaRPr lang="sv-SE" sz="2037" dirty="0"/>
          </a:p>
          <a:p>
            <a:r>
              <a:rPr lang="nl-BE" sz="2400" dirty="0" smtClean="0"/>
              <a:t>EJECTIEFRACTIE</a:t>
            </a:r>
            <a:endParaRPr lang="nl-BE" sz="2400" dirty="0"/>
          </a:p>
          <a:p>
            <a:pPr lvl="1"/>
            <a:r>
              <a:rPr lang="nn-NO" sz="2037" dirty="0"/>
              <a:t>SV/EDV = 70 / 120 = 0.58 (58%)</a:t>
            </a:r>
            <a:endParaRPr lang="nl-NL" sz="2037" dirty="0" smtClean="0">
              <a:latin typeface="+mj-lt"/>
              <a:cs typeface="Tahoma" panose="020B0604030504040204" pitchFamily="34" charset="0"/>
            </a:endParaRPr>
          </a:p>
        </p:txBody>
      </p:sp>
      <p:pic>
        <p:nvPicPr>
          <p:cNvPr id="7" name="Picture 2" descr="Diastole is the relaxation phase of the heart.  DR credi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7" y="4485219"/>
            <a:ext cx="3883720" cy="180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6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72"/>
    </mc:Choice>
    <mc:Fallback>
      <p:transition spd="slow" advTm="10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33906279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534195"/>
            <a:ext cx="9664971" cy="3474720"/>
          </a:xfrm>
        </p:spPr>
        <p:txBody>
          <a:bodyPr/>
          <a:lstStyle/>
          <a:p>
            <a:r>
              <a:rPr lang="nl-NL" altLang="nl-NL" sz="2400" dirty="0">
                <a:latin typeface="+mj-lt"/>
                <a:cs typeface="Tahoma" panose="020B0604030504040204" pitchFamily="34" charset="0"/>
              </a:rPr>
              <a:t>l</a:t>
            </a:r>
            <a:r>
              <a:rPr lang="nl-NL" altLang="nl-NL" sz="2400" dirty="0" smtClean="0">
                <a:latin typeface="+mj-lt"/>
                <a:cs typeface="Tahoma" panose="020B0604030504040204" pitchFamily="34" charset="0"/>
              </a:rPr>
              <a:t>inker ventrikel ejectie fractie (LVEF)</a:t>
            </a:r>
          </a:p>
          <a:p>
            <a:r>
              <a:rPr lang="nl-NL" altLang="nl-NL" sz="2400" dirty="0" smtClean="0">
                <a:latin typeface="+mj-lt"/>
                <a:cs typeface="Tahoma" panose="020B0604030504040204" pitchFamily="34" charset="0"/>
              </a:rPr>
              <a:t>uitgedrukt in %</a:t>
            </a:r>
          </a:p>
          <a:p>
            <a:r>
              <a:rPr lang="nl-NL" altLang="nl-NL" sz="2400" dirty="0">
                <a:latin typeface="+mj-lt"/>
                <a:cs typeface="Tahoma" panose="020B0604030504040204" pitchFamily="34" charset="0"/>
              </a:rPr>
              <a:t>p</a:t>
            </a:r>
            <a:r>
              <a:rPr lang="nl-NL" altLang="nl-NL" sz="2400" dirty="0" smtClean="0">
                <a:latin typeface="+mj-lt"/>
                <a:cs typeface="Tahoma" panose="020B0604030504040204" pitchFamily="34" charset="0"/>
              </a:rPr>
              <a:t>ercentage </a:t>
            </a:r>
            <a:r>
              <a:rPr lang="nl-NL" altLang="nl-NL" sz="2400" dirty="0">
                <a:latin typeface="+mj-lt"/>
                <a:cs typeface="Tahoma" panose="020B0604030504040204" pitchFamily="34" charset="0"/>
              </a:rPr>
              <a:t>van het bloed dat na een volledige ontspanning van </a:t>
            </a:r>
            <a:r>
              <a:rPr lang="nl-NL" altLang="nl-NL" sz="2400" dirty="0" smtClean="0">
                <a:latin typeface="+mj-lt"/>
                <a:cs typeface="Tahoma" panose="020B0604030504040204" pitchFamily="34" charset="0"/>
              </a:rPr>
              <a:t>het </a:t>
            </a:r>
            <a:r>
              <a:rPr lang="nl-NL" altLang="nl-NL" sz="2400" dirty="0">
                <a:latin typeface="+mj-lt"/>
                <a:cs typeface="Tahoma" panose="020B0604030504040204" pitchFamily="34" charset="0"/>
              </a:rPr>
              <a:t>linker ventrikel weggepompt wordt naar de </a:t>
            </a:r>
            <a:r>
              <a:rPr lang="nl-NL" altLang="nl-NL" sz="2400" dirty="0" smtClean="0">
                <a:latin typeface="+mj-lt"/>
                <a:cs typeface="Tahoma" panose="020B0604030504040204" pitchFamily="34" charset="0"/>
              </a:rPr>
              <a:t>aorta</a:t>
            </a:r>
          </a:p>
          <a:p>
            <a:r>
              <a:rPr lang="nl-NL" altLang="nl-NL" sz="2400" dirty="0" smtClean="0">
                <a:latin typeface="+mj-lt"/>
                <a:cs typeface="Tahoma" panose="020B0604030504040204" pitchFamily="34" charset="0"/>
              </a:rPr>
              <a:t>“knijpkracht”</a:t>
            </a:r>
          </a:p>
          <a:p>
            <a:r>
              <a:rPr lang="nl-NL" sz="2400" dirty="0" smtClean="0">
                <a:latin typeface="+mj-lt"/>
                <a:cs typeface="Tahoma" panose="020B0604030504040204" pitchFamily="34" charset="0"/>
              </a:rPr>
              <a:t>normaal &gt; 60%</a:t>
            </a:r>
          </a:p>
          <a:p>
            <a:r>
              <a:rPr lang="nl-NL" sz="2400" dirty="0">
                <a:latin typeface="+mj-lt"/>
                <a:cs typeface="Tahoma" panose="020B0604030504040204" pitchFamily="34" charset="0"/>
              </a:rPr>
              <a:t>z</a:t>
            </a:r>
            <a:r>
              <a:rPr lang="nl-NL" sz="2400" dirty="0" smtClean="0">
                <a:latin typeface="+mj-lt"/>
                <a:cs typeface="Tahoma" panose="020B0604030504040204" pitchFamily="34" charset="0"/>
              </a:rPr>
              <a:t>egt veel over prognose van hartfalen</a:t>
            </a:r>
          </a:p>
        </p:txBody>
      </p:sp>
      <p:pic>
        <p:nvPicPr>
          <p:cNvPr id="7" name="Picture 2" descr="Diastole is the relaxation phase of the heart.  DR credi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7" y="4485219"/>
            <a:ext cx="3883720" cy="180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55"/>
    </mc:Choice>
    <mc:Fallback>
      <p:transition spd="slow" advTm="3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01209" y="2279545"/>
            <a:ext cx="5317644" cy="3851664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t</a:t>
            </a:r>
            <a:r>
              <a:rPr lang="nl-BE" dirty="0" smtClean="0"/>
              <a:t>rauma</a:t>
            </a:r>
          </a:p>
          <a:p>
            <a:pPr marL="0" indent="0" algn="ctr">
              <a:buNone/>
            </a:pPr>
            <a:r>
              <a:rPr lang="nl-BE" dirty="0" smtClean="0"/>
              <a:t>  </a:t>
            </a:r>
          </a:p>
          <a:p>
            <a:pPr marL="0" indent="0" algn="ctr">
              <a:buNone/>
            </a:pPr>
            <a:r>
              <a:rPr lang="nl-BE" dirty="0"/>
              <a:t>b</a:t>
            </a:r>
            <a:r>
              <a:rPr lang="nl-BE" dirty="0" smtClean="0"/>
              <a:t>loedverlies</a:t>
            </a:r>
          </a:p>
          <a:p>
            <a:pPr algn="ctr"/>
            <a:endParaRPr lang="nl-BE" dirty="0" smtClean="0"/>
          </a:p>
          <a:p>
            <a:pPr marL="0" indent="0" algn="ctr">
              <a:buNone/>
            </a:pPr>
            <a:r>
              <a:rPr lang="nl-BE" dirty="0"/>
              <a:t>h</a:t>
            </a:r>
            <a:r>
              <a:rPr lang="nl-BE" dirty="0" smtClean="0"/>
              <a:t>ypovolemie</a:t>
            </a:r>
          </a:p>
          <a:p>
            <a:pPr algn="ctr"/>
            <a:endParaRPr lang="nl-BE" dirty="0" smtClean="0"/>
          </a:p>
          <a:p>
            <a:pPr marL="0" indent="0" algn="ctr">
              <a:buNone/>
            </a:pPr>
            <a:r>
              <a:rPr lang="nl-BE" dirty="0" err="1"/>
              <a:t>o</a:t>
            </a:r>
            <a:r>
              <a:rPr lang="nl-BE" dirty="0" err="1" smtClean="0"/>
              <a:t>rthosympatisch</a:t>
            </a:r>
            <a:r>
              <a:rPr lang="nl-BE" dirty="0" smtClean="0"/>
              <a:t> systeem      </a:t>
            </a:r>
          </a:p>
          <a:p>
            <a:pPr marL="0" indent="0" algn="ctr">
              <a:buNone/>
            </a:pPr>
            <a:r>
              <a:rPr lang="nl-BE" dirty="0" smtClean="0"/>
              <a:t>RAA-systeem       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18132169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Pijl-omlaag 8"/>
          <p:cNvSpPr/>
          <p:nvPr/>
        </p:nvSpPr>
        <p:spPr bwMode="auto">
          <a:xfrm>
            <a:off x="3747026" y="4596766"/>
            <a:ext cx="211016" cy="3516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ijl-omlaag 9"/>
          <p:cNvSpPr/>
          <p:nvPr/>
        </p:nvSpPr>
        <p:spPr bwMode="auto">
          <a:xfrm>
            <a:off x="3747026" y="3673500"/>
            <a:ext cx="211016" cy="3516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jl-omlaag 10"/>
          <p:cNvSpPr/>
          <p:nvPr/>
        </p:nvSpPr>
        <p:spPr bwMode="auto">
          <a:xfrm>
            <a:off x="3747026" y="2750234"/>
            <a:ext cx="211016" cy="3516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Pijl-omhoog 14"/>
          <p:cNvSpPr/>
          <p:nvPr/>
        </p:nvSpPr>
        <p:spPr bwMode="auto">
          <a:xfrm>
            <a:off x="5896392" y="4948458"/>
            <a:ext cx="269764" cy="440262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ijl-omhoog 16"/>
          <p:cNvSpPr/>
          <p:nvPr/>
        </p:nvSpPr>
        <p:spPr bwMode="auto">
          <a:xfrm>
            <a:off x="5025177" y="5540302"/>
            <a:ext cx="269764" cy="440262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8764172" y="5607989"/>
            <a:ext cx="2323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bg2"/>
                </a:solidFill>
              </a:rPr>
              <a:t>10,000 BC</a:t>
            </a:r>
            <a:endParaRPr lang="nl-BE" sz="2800" b="1" dirty="0">
              <a:solidFill>
                <a:schemeClr val="bg2"/>
              </a:solidFill>
            </a:endParaRP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7033687" y="2938364"/>
            <a:ext cx="4060288" cy="228619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3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9"/>
    </mc:Choice>
    <mc:Fallback>
      <p:transition spd="slow" advTm="3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BE" dirty="0" smtClean="0"/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endParaRPr lang="nl-BE" sz="2400" dirty="0" smtClean="0"/>
          </a:p>
          <a:p>
            <a:pPr marL="0" indent="0" algn="ctr">
              <a:buNone/>
            </a:pPr>
            <a:r>
              <a:rPr lang="nl-BE" sz="2400" dirty="0" err="1" smtClean="0"/>
              <a:t>orthosympatisch</a:t>
            </a:r>
            <a:r>
              <a:rPr lang="nl-BE" sz="2400" dirty="0" smtClean="0"/>
              <a:t> zenuwstel</a:t>
            </a:r>
          </a:p>
          <a:p>
            <a:pPr algn="ctr"/>
            <a:endParaRPr lang="nl-BE" sz="2400" dirty="0"/>
          </a:p>
          <a:p>
            <a:pPr marL="0" indent="0" algn="ctr">
              <a:buNone/>
            </a:pPr>
            <a:r>
              <a:rPr lang="nl-BE" sz="2000" dirty="0" smtClean="0"/>
              <a:t>Vasoconstrictie</a:t>
            </a:r>
          </a:p>
          <a:p>
            <a:pPr marL="0" indent="0" algn="ctr">
              <a:buNone/>
            </a:pPr>
            <a:r>
              <a:rPr lang="nl-BE" sz="2000" dirty="0" smtClean="0"/>
              <a:t>+ chronotroop</a:t>
            </a:r>
          </a:p>
          <a:p>
            <a:pPr marL="0" indent="0" algn="ctr">
              <a:buNone/>
            </a:pPr>
            <a:r>
              <a:rPr lang="nl-BE" sz="2000" dirty="0" smtClean="0"/>
              <a:t>+ inotroop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nl-BE" dirty="0" smtClean="0"/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endParaRPr lang="nl-BE" sz="2400" dirty="0"/>
          </a:p>
          <a:p>
            <a:pPr marL="0" indent="0" algn="ctr">
              <a:buNone/>
            </a:pPr>
            <a:r>
              <a:rPr lang="nl-BE" sz="2400" dirty="0" smtClean="0"/>
              <a:t>RAA – systeem</a:t>
            </a:r>
          </a:p>
          <a:p>
            <a:pPr algn="ctr"/>
            <a:endParaRPr lang="nl-BE" sz="2400" dirty="0"/>
          </a:p>
          <a:p>
            <a:pPr marL="0" indent="0" algn="ctr">
              <a:buNone/>
            </a:pPr>
            <a:r>
              <a:rPr lang="nl-BE" sz="2000" dirty="0"/>
              <a:t>v</a:t>
            </a:r>
            <a:r>
              <a:rPr lang="nl-BE" sz="2000" dirty="0" smtClean="0"/>
              <a:t>asoconstrictie</a:t>
            </a:r>
          </a:p>
          <a:p>
            <a:pPr marL="0" indent="0" algn="ctr">
              <a:buNone/>
            </a:pPr>
            <a:r>
              <a:rPr lang="nl-BE" sz="2000" dirty="0"/>
              <a:t>v</a:t>
            </a:r>
            <a:r>
              <a:rPr lang="nl-BE" sz="2000" dirty="0" smtClean="0"/>
              <a:t>ochtretentie</a:t>
            </a:r>
          </a:p>
          <a:p>
            <a:pPr marL="0" indent="0" algn="ctr">
              <a:buNone/>
            </a:pPr>
            <a:r>
              <a:rPr lang="nl-BE" sz="2000" dirty="0" smtClean="0"/>
              <a:t>zoutretentie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31414588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2795451" y="2254735"/>
            <a:ext cx="721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chemeClr val="bg2"/>
                </a:solidFill>
              </a:rPr>
              <a:t>“</a:t>
            </a:r>
            <a:r>
              <a:rPr lang="nl-BE" sz="2400" b="1" dirty="0" err="1">
                <a:solidFill>
                  <a:schemeClr val="bg2"/>
                </a:solidFill>
              </a:rPr>
              <a:t>n</a:t>
            </a:r>
            <a:r>
              <a:rPr lang="nl-BE" sz="2400" b="1" dirty="0" err="1" smtClean="0">
                <a:solidFill>
                  <a:schemeClr val="bg2"/>
                </a:solidFill>
              </a:rPr>
              <a:t>eurohormonale</a:t>
            </a:r>
            <a:r>
              <a:rPr lang="nl-BE" sz="2400" b="1" dirty="0" smtClean="0">
                <a:solidFill>
                  <a:schemeClr val="bg2"/>
                </a:solidFill>
              </a:rPr>
              <a:t> activatie”</a:t>
            </a:r>
            <a:endParaRPr lang="nl-BE" sz="2400" b="1" dirty="0">
              <a:solidFill>
                <a:schemeClr val="bg2"/>
              </a:solidFill>
            </a:endParaRPr>
          </a:p>
        </p:txBody>
      </p:sp>
      <p:sp>
        <p:nvSpPr>
          <p:cNvPr id="7" name="Rechthoek 6"/>
          <p:cNvSpPr/>
          <p:nvPr/>
        </p:nvSpPr>
        <p:spPr bwMode="auto">
          <a:xfrm>
            <a:off x="2534194" y="5473338"/>
            <a:ext cx="7471955" cy="10184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3200" dirty="0">
                <a:solidFill>
                  <a:schemeClr val="bg2"/>
                </a:solidFill>
                <a:latin typeface="Arial" charset="0"/>
              </a:rPr>
              <a:t>w</a:t>
            </a:r>
            <a:r>
              <a:rPr kumimoji="0" lang="nl-BE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eefselperfusie wordt gewaarborgd</a:t>
            </a:r>
          </a:p>
        </p:txBody>
      </p:sp>
      <p:sp>
        <p:nvSpPr>
          <p:cNvPr id="8" name="PIJL-OMLAAG 4"/>
          <p:cNvSpPr/>
          <p:nvPr/>
        </p:nvSpPr>
        <p:spPr>
          <a:xfrm rot="1800000">
            <a:off x="4471468" y="2753804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9" name="PIJL-OMLAAG 5"/>
          <p:cNvSpPr/>
          <p:nvPr/>
        </p:nvSpPr>
        <p:spPr>
          <a:xfrm rot="-1800000">
            <a:off x="7891701" y="2753804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PIJL-OMLAAG 6"/>
          <p:cNvSpPr/>
          <p:nvPr/>
        </p:nvSpPr>
        <p:spPr>
          <a:xfrm>
            <a:off x="3669536" y="3890692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1" name="PIJL-OMLAAG 6"/>
          <p:cNvSpPr/>
          <p:nvPr/>
        </p:nvSpPr>
        <p:spPr>
          <a:xfrm>
            <a:off x="8880459" y="3894437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pic>
        <p:nvPicPr>
          <p:cNvPr id="12" name="Audiobesta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2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28"/>
    </mc:Choice>
    <mc:Fallback>
      <p:transition spd="slow" advTm="3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beeldingsresultaat voor renin angiotensin system and circulation and hemorrh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71" y="285750"/>
            <a:ext cx="8828049" cy="63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3"/>
    </mc:Choice>
    <mc:Fallback>
      <p:transition spd="slow" advTm="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54735"/>
            <a:ext cx="6375735" cy="3851664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t</a:t>
            </a:r>
            <a:r>
              <a:rPr lang="nl-BE" dirty="0" smtClean="0"/>
              <a:t>rauma (cardiale risicofactoren)</a:t>
            </a:r>
          </a:p>
          <a:p>
            <a:pPr marL="0" indent="0" algn="ctr">
              <a:buNone/>
            </a:pPr>
            <a:r>
              <a:rPr lang="nl-BE" dirty="0" smtClean="0"/>
              <a:t>  </a:t>
            </a:r>
          </a:p>
          <a:p>
            <a:pPr marL="0" indent="0" algn="ctr">
              <a:buNone/>
            </a:pPr>
            <a:r>
              <a:rPr lang="nl-BE" dirty="0"/>
              <a:t>b</a:t>
            </a:r>
            <a:r>
              <a:rPr lang="nl-BE" dirty="0" smtClean="0"/>
              <a:t>loedverlies </a:t>
            </a:r>
            <a:r>
              <a:rPr lang="nl-BE" smtClean="0"/>
              <a:t>(myocardinfarct</a:t>
            </a:r>
            <a:r>
              <a:rPr lang="nl-BE" dirty="0" smtClean="0"/>
              <a:t>)</a:t>
            </a:r>
          </a:p>
          <a:p>
            <a:pPr algn="ctr"/>
            <a:endParaRPr lang="nl-BE" dirty="0" smtClean="0"/>
          </a:p>
          <a:p>
            <a:pPr marL="0" indent="0" algn="ctr">
              <a:buNone/>
            </a:pPr>
            <a:r>
              <a:rPr lang="nl-BE" dirty="0" smtClean="0"/>
              <a:t>“hypovolemie”</a:t>
            </a:r>
          </a:p>
          <a:p>
            <a:pPr algn="ctr"/>
            <a:endParaRPr lang="nl-BE" dirty="0" smtClean="0"/>
          </a:p>
          <a:p>
            <a:pPr marL="0" indent="0" algn="ctr">
              <a:buNone/>
            </a:pPr>
            <a:r>
              <a:rPr lang="nl-BE" dirty="0" err="1"/>
              <a:t>o</a:t>
            </a:r>
            <a:r>
              <a:rPr lang="nl-BE" dirty="0" err="1" smtClean="0"/>
              <a:t>rthosympatisch</a:t>
            </a:r>
            <a:r>
              <a:rPr lang="nl-BE" dirty="0" smtClean="0"/>
              <a:t> systeem      </a:t>
            </a:r>
            <a:r>
              <a:rPr lang="nl-BE" dirty="0" smtClean="0">
                <a:sym typeface="Wingdings" panose="05000000000000000000" pitchFamily="2" charset="2"/>
              </a:rPr>
              <a:t></a:t>
            </a:r>
            <a:r>
              <a:rPr lang="nl-BE" dirty="0" smtClean="0"/>
              <a:t> BB</a:t>
            </a:r>
          </a:p>
          <a:p>
            <a:pPr marL="0" indent="0" algn="ctr">
              <a:buNone/>
            </a:pPr>
            <a:r>
              <a:rPr lang="nl-BE" dirty="0" smtClean="0"/>
              <a:t>RAA-systeem       </a:t>
            </a:r>
            <a:r>
              <a:rPr lang="nl-BE" dirty="0" smtClean="0">
                <a:sym typeface="Wingdings" panose="05000000000000000000" pitchFamily="2" charset="2"/>
              </a:rPr>
              <a:t> </a:t>
            </a:r>
            <a:r>
              <a:rPr lang="nl-BE" dirty="0" err="1" smtClean="0">
                <a:sym typeface="Wingdings" panose="05000000000000000000" pitchFamily="2" charset="2"/>
              </a:rPr>
              <a:t>ACEi</a:t>
            </a:r>
            <a:r>
              <a:rPr lang="nl-BE" dirty="0" smtClean="0">
                <a:sym typeface="Wingdings" panose="05000000000000000000" pitchFamily="2" charset="2"/>
              </a:rPr>
              <a:t> (</a:t>
            </a:r>
            <a:r>
              <a:rPr lang="nl-BE" dirty="0" err="1" smtClean="0">
                <a:sym typeface="Wingdings" panose="05000000000000000000" pitchFamily="2" charset="2"/>
              </a:rPr>
              <a:t>ARBs</a:t>
            </a:r>
            <a:r>
              <a:rPr lang="nl-BE" dirty="0" smtClean="0">
                <a:sym typeface="Wingdings" panose="05000000000000000000" pitchFamily="2" charset="2"/>
              </a:rPr>
              <a:t>)</a:t>
            </a:r>
            <a:endParaRPr lang="nl-BE" dirty="0" smtClean="0"/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59595058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Pijl-omlaag 8"/>
          <p:cNvSpPr/>
          <p:nvPr/>
        </p:nvSpPr>
        <p:spPr bwMode="auto">
          <a:xfrm>
            <a:off x="3962525" y="4615785"/>
            <a:ext cx="211016" cy="3516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ijl-omlaag 9"/>
          <p:cNvSpPr/>
          <p:nvPr/>
        </p:nvSpPr>
        <p:spPr bwMode="auto">
          <a:xfrm>
            <a:off x="3962525" y="3692518"/>
            <a:ext cx="211016" cy="3516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ijl-omlaag 10"/>
          <p:cNvSpPr/>
          <p:nvPr/>
        </p:nvSpPr>
        <p:spPr bwMode="auto">
          <a:xfrm>
            <a:off x="3962525" y="2788271"/>
            <a:ext cx="211016" cy="3516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Pijl-omhoog 14"/>
          <p:cNvSpPr/>
          <p:nvPr/>
        </p:nvSpPr>
        <p:spPr bwMode="auto">
          <a:xfrm>
            <a:off x="5500285" y="4948458"/>
            <a:ext cx="269764" cy="440262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ijl-omhoog 16"/>
          <p:cNvSpPr/>
          <p:nvPr/>
        </p:nvSpPr>
        <p:spPr bwMode="auto">
          <a:xfrm>
            <a:off x="3852534" y="5520032"/>
            <a:ext cx="269764" cy="440262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8764172" y="5607989"/>
            <a:ext cx="2323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bg2"/>
                </a:solidFill>
              </a:rPr>
              <a:t>2019 AC</a:t>
            </a:r>
            <a:endParaRPr lang="nl-BE" sz="2800" b="1" dirty="0">
              <a:solidFill>
                <a:schemeClr val="bg2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83" y="2442395"/>
            <a:ext cx="3527671" cy="3165594"/>
          </a:xfr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24"/>
    </mc:Choice>
    <mc:Fallback>
      <p:transition spd="slow" advTm="7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32146279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84605428"/>
              </p:ext>
            </p:extLst>
          </p:nvPr>
        </p:nvGraphicFramePr>
        <p:xfrm>
          <a:off x="1867989" y="2390503"/>
          <a:ext cx="8292011" cy="3747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7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89"/>
    </mc:Choice>
    <mc:Fallback>
      <p:transition spd="slow" advTm="5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68927697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1259928" y="2450678"/>
            <a:ext cx="10248085" cy="3068345"/>
          </a:xfrm>
        </p:spPr>
        <p:txBody>
          <a:bodyPr/>
          <a:lstStyle/>
          <a:p>
            <a:r>
              <a:rPr lang="nl-BE" sz="2800" dirty="0"/>
              <a:t>c</a:t>
            </a:r>
            <a:r>
              <a:rPr lang="nl-BE" sz="2800" dirty="0" smtClean="0"/>
              <a:t>hronische situatie</a:t>
            </a:r>
          </a:p>
          <a:p>
            <a:r>
              <a:rPr lang="nl-BE" sz="2800" dirty="0"/>
              <a:t>h</a:t>
            </a:r>
            <a:r>
              <a:rPr lang="nl-BE" sz="2800" dirty="0" smtClean="0"/>
              <a:t>artfalen </a:t>
            </a:r>
            <a:r>
              <a:rPr lang="nl-BE" sz="2800" dirty="0" smtClean="0">
                <a:sym typeface="Wingdings" panose="05000000000000000000" pitchFamily="2" charset="2"/>
              </a:rPr>
              <a:t> gedaald hartdebiet</a:t>
            </a:r>
          </a:p>
          <a:p>
            <a:r>
              <a:rPr lang="nl-BE" sz="2800" b="1" dirty="0" smtClean="0"/>
              <a:t>inadequaat antwoord </a:t>
            </a:r>
            <a:r>
              <a:rPr lang="nl-BE" sz="2800" dirty="0" smtClean="0"/>
              <a:t>van compensatiemechanismen</a:t>
            </a:r>
          </a:p>
          <a:p>
            <a:pPr lvl="1"/>
            <a:r>
              <a:rPr lang="nl-BE" dirty="0" err="1"/>
              <a:t>n</a:t>
            </a:r>
            <a:r>
              <a:rPr lang="nl-BE" dirty="0" err="1" smtClean="0"/>
              <a:t>eurohormonale</a:t>
            </a:r>
            <a:r>
              <a:rPr lang="nl-BE" dirty="0" smtClean="0"/>
              <a:t> activatie</a:t>
            </a:r>
          </a:p>
          <a:p>
            <a:pPr lvl="1"/>
            <a:r>
              <a:rPr lang="nl-BE" dirty="0"/>
              <a:t>c</a:t>
            </a:r>
            <a:r>
              <a:rPr lang="nl-BE" dirty="0" smtClean="0"/>
              <a:t>ardiale </a:t>
            </a:r>
            <a:r>
              <a:rPr lang="nl-BE" dirty="0" err="1" smtClean="0"/>
              <a:t>remodeling</a:t>
            </a:r>
            <a:endParaRPr lang="nl-BE" dirty="0" smtClean="0"/>
          </a:p>
        </p:txBody>
      </p:sp>
      <p:sp>
        <p:nvSpPr>
          <p:cNvPr id="8" name="Rechthoek 7"/>
          <p:cNvSpPr/>
          <p:nvPr/>
        </p:nvSpPr>
        <p:spPr bwMode="auto">
          <a:xfrm>
            <a:off x="2208628" y="5073162"/>
            <a:ext cx="8257735" cy="11676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3200" dirty="0">
                <a:solidFill>
                  <a:schemeClr val="bg2"/>
                </a:solidFill>
                <a:latin typeface="Arial" charset="0"/>
              </a:rPr>
              <a:t>v</a:t>
            </a:r>
            <a:r>
              <a:rPr lang="nl-BE" sz="3200" dirty="0" smtClean="0">
                <a:solidFill>
                  <a:schemeClr val="bg2"/>
                </a:solidFill>
                <a:latin typeface="Arial" charset="0"/>
              </a:rPr>
              <a:t>erdere verzwakking van een reeds aangetast hart</a:t>
            </a:r>
            <a:endParaRPr kumimoji="0" lang="nl-BE" sz="32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6"/>
    </mc:Choice>
    <mc:Fallback>
      <p:transition spd="slow" advTm="3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4147075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59928" y="2447991"/>
            <a:ext cx="10248085" cy="4050295"/>
          </a:xfrm>
        </p:spPr>
        <p:txBody>
          <a:bodyPr/>
          <a:lstStyle/>
          <a:p>
            <a:r>
              <a:rPr lang="nl-BE" dirty="0" smtClean="0"/>
              <a:t>compensatiemechanismen – een goed of kwaad?</a:t>
            </a:r>
          </a:p>
          <a:p>
            <a:endParaRPr lang="nl-BE" dirty="0" smtClean="0"/>
          </a:p>
          <a:p>
            <a:r>
              <a:rPr lang="nl-BE" dirty="0" smtClean="0"/>
              <a:t>adequaat antwoord in </a:t>
            </a:r>
            <a:r>
              <a:rPr lang="nl-BE" b="1" dirty="0" smtClean="0"/>
              <a:t>acute</a:t>
            </a:r>
            <a:r>
              <a:rPr lang="nl-BE" dirty="0" smtClean="0"/>
              <a:t> situaties</a:t>
            </a:r>
          </a:p>
          <a:p>
            <a:pPr lvl="1"/>
            <a:r>
              <a:rPr lang="nl-BE" dirty="0"/>
              <a:t>w</a:t>
            </a:r>
            <a:r>
              <a:rPr lang="nl-BE" dirty="0" smtClean="0"/>
              <a:t>eefselperfusie wordt gewaarborgd</a:t>
            </a:r>
          </a:p>
          <a:p>
            <a:pPr lvl="1"/>
            <a:endParaRPr lang="nl-BE" dirty="0" smtClean="0"/>
          </a:p>
          <a:p>
            <a:r>
              <a:rPr lang="nl-BE" dirty="0"/>
              <a:t>i</a:t>
            </a:r>
            <a:r>
              <a:rPr lang="nl-BE" dirty="0" smtClean="0"/>
              <a:t>nadequaat antwoord in </a:t>
            </a:r>
            <a:r>
              <a:rPr lang="nl-BE" b="1" dirty="0" smtClean="0"/>
              <a:t>chronische</a:t>
            </a:r>
            <a:r>
              <a:rPr lang="nl-BE" dirty="0" smtClean="0"/>
              <a:t> situaties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erdere verzwakking van een reeds aangetast hart</a:t>
            </a:r>
            <a:endParaRPr lang="nl-BE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9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4"/>
    </mc:Choice>
    <mc:Fallback>
      <p:transition spd="slow" advTm="2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0115433"/>
              </p:ext>
            </p:extLst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9731991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2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7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9"/>
    </mc:Choice>
    <mc:Fallback>
      <p:transition spd="slow" advTm="2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76664497"/>
              </p:ext>
            </p:extLst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5888387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20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6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6"/>
    </mc:Choice>
    <mc:Fallback>
      <p:transition spd="slow" advTm="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smtClean="0"/>
              <a:t>Hartfalen of hartzwakte = het onvermogen van het hart om voldoende bloed rond te pompen om alle organen en spieren in ons lichaam van voldoende zuurstof en voedingsstoffen te voorzien</a:t>
            </a:r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8723274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Afbeeldingsresultaat voor heart failure carto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92" y="2756591"/>
            <a:ext cx="3052480" cy="26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9"/>
    </mc:Choice>
    <mc:Fallback>
      <p:transition spd="slow" advTm="1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05840" y="1917507"/>
            <a:ext cx="6505869" cy="3624456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r>
              <a:rPr lang="nl-BE" sz="2000" dirty="0"/>
              <a:t>k</a:t>
            </a:r>
            <a:r>
              <a:rPr lang="nl-BE" sz="2000" dirty="0" smtClean="0"/>
              <a:t>linisch beeld</a:t>
            </a:r>
          </a:p>
          <a:p>
            <a:endParaRPr lang="nl-BE" sz="2000" dirty="0"/>
          </a:p>
          <a:p>
            <a:r>
              <a:rPr lang="nl-BE" sz="2000" dirty="0"/>
              <a:t>s</a:t>
            </a:r>
            <a:r>
              <a:rPr lang="nl-BE" sz="2000" dirty="0" smtClean="0"/>
              <a:t>ymptomen en tekens</a:t>
            </a:r>
          </a:p>
          <a:p>
            <a:endParaRPr lang="nl-BE" sz="2000" dirty="0" smtClean="0"/>
          </a:p>
          <a:p>
            <a:r>
              <a:rPr lang="nl-BE" sz="2000" dirty="0"/>
              <a:t>s</a:t>
            </a:r>
            <a:r>
              <a:rPr lang="nl-BE" sz="2000" dirty="0" smtClean="0"/>
              <a:t>tructurele en/of functionele afwijkingen van het hart</a:t>
            </a:r>
          </a:p>
          <a:p>
            <a:endParaRPr lang="nl-BE" sz="2000" dirty="0" smtClean="0"/>
          </a:p>
          <a:p>
            <a:r>
              <a:rPr lang="nl-BE" sz="2000" dirty="0"/>
              <a:t>t</a:t>
            </a:r>
            <a:r>
              <a:rPr lang="nl-BE" sz="2000" dirty="0" smtClean="0"/>
              <a:t>ekortschietende/onvoldoende pompfunctie van het hart (gedaald hartdebiet)</a:t>
            </a:r>
          </a:p>
          <a:p>
            <a:endParaRPr lang="nl-BE" sz="2000" dirty="0" smtClean="0"/>
          </a:p>
          <a:p>
            <a:r>
              <a:rPr lang="nl-BE" sz="2000" dirty="0"/>
              <a:t>e</a:t>
            </a:r>
            <a:r>
              <a:rPr lang="nl-BE" sz="2000" dirty="0" smtClean="0"/>
              <a:t>n/of gestegen vullingsdrukken in rust of tijdens inspanning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25802356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Afbeeldingsresultaat voor heart failure carto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81" y="2620963"/>
            <a:ext cx="33655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10"/>
    </mc:Choice>
    <mc:Fallback>
      <p:transition spd="slow" advTm="2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/>
              <a:t>n</a:t>
            </a:r>
            <a:r>
              <a:rPr lang="nl-BE" dirty="0" smtClean="0"/>
              <a:t>ew </a:t>
            </a:r>
            <a:r>
              <a:rPr lang="nl-BE" dirty="0" err="1" smtClean="0"/>
              <a:t>onset</a:t>
            </a:r>
            <a:r>
              <a:rPr lang="nl-BE" dirty="0" smtClean="0"/>
              <a:t> </a:t>
            </a:r>
            <a:r>
              <a:rPr lang="nl-BE" dirty="0" err="1" smtClean="0"/>
              <a:t>heartfailure</a:t>
            </a:r>
            <a:r>
              <a:rPr lang="nl-BE" dirty="0" smtClean="0"/>
              <a:t> (nieuwe diagnose hartfalen – de </a:t>
            </a:r>
            <a:r>
              <a:rPr lang="nl-BE" dirty="0" err="1" smtClean="0"/>
              <a:t>novo</a:t>
            </a:r>
            <a:r>
              <a:rPr lang="nl-BE" dirty="0" smtClean="0"/>
              <a:t> hartfalen)</a:t>
            </a:r>
          </a:p>
          <a:p>
            <a:endParaRPr lang="nl-BE" dirty="0" smtClean="0"/>
          </a:p>
          <a:p>
            <a:r>
              <a:rPr lang="nl-BE" dirty="0"/>
              <a:t>a</a:t>
            </a:r>
            <a:r>
              <a:rPr lang="nl-BE" dirty="0" smtClean="0"/>
              <a:t>cute </a:t>
            </a:r>
            <a:r>
              <a:rPr lang="nl-BE" dirty="0"/>
              <a:t>opstoot / </a:t>
            </a:r>
            <a:r>
              <a:rPr lang="nl-BE" dirty="0" err="1"/>
              <a:t>detoriatie</a:t>
            </a:r>
            <a:r>
              <a:rPr lang="nl-BE" dirty="0"/>
              <a:t> van chronische hartfalen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/>
              <a:t>c</a:t>
            </a:r>
            <a:r>
              <a:rPr lang="nl-BE" dirty="0" smtClean="0"/>
              <a:t>hronisch hartfalen (patiënt die al een tijd hartfalen heeft)</a:t>
            </a:r>
          </a:p>
          <a:p>
            <a:endParaRPr lang="nl-BE" dirty="0"/>
          </a:p>
          <a:p>
            <a:endParaRPr lang="nl-BE" dirty="0" smtClean="0"/>
          </a:p>
          <a:p>
            <a:r>
              <a:rPr lang="nl-BE" dirty="0" smtClean="0"/>
              <a:t>stabiel hartfalen (een behandeld patiënt bij wie de tekens en symptomen onveranderd blijven sinds 1 maand</a:t>
            </a:r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21336492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37"/>
    </mc:Choice>
    <mc:Fallback>
      <p:transition spd="slow" advTm="6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92625967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59928" y="2254735"/>
            <a:ext cx="10248085" cy="4050295"/>
          </a:xfrm>
        </p:spPr>
        <p:txBody>
          <a:bodyPr/>
          <a:lstStyle/>
          <a:p>
            <a:endParaRPr lang="nl-BE" sz="2400" dirty="0" smtClean="0"/>
          </a:p>
          <a:p>
            <a:r>
              <a:rPr lang="nl-BE" sz="2400" dirty="0" smtClean="0"/>
              <a:t>ziekte </a:t>
            </a:r>
            <a:r>
              <a:rPr lang="nl-BE" sz="2400" dirty="0"/>
              <a:t>van de ouderen</a:t>
            </a:r>
          </a:p>
          <a:p>
            <a:r>
              <a:rPr lang="nl-BE" sz="2400" dirty="0"/>
              <a:t>c</a:t>
            </a:r>
            <a:r>
              <a:rPr lang="nl-BE" sz="2400" dirty="0" smtClean="0"/>
              <a:t>omplexe </a:t>
            </a:r>
            <a:r>
              <a:rPr lang="nl-BE" sz="2400" dirty="0"/>
              <a:t>therapie</a:t>
            </a:r>
          </a:p>
          <a:p>
            <a:r>
              <a:rPr lang="nl-BE" sz="2400" dirty="0"/>
              <a:t>f</a:t>
            </a:r>
            <a:r>
              <a:rPr lang="nl-BE" sz="2400" dirty="0" smtClean="0"/>
              <a:t>luctuerende symptomen</a:t>
            </a:r>
          </a:p>
          <a:p>
            <a:r>
              <a:rPr lang="nl-BE" sz="2400" dirty="0"/>
              <a:t>l</a:t>
            </a:r>
            <a:r>
              <a:rPr lang="nl-BE" sz="2400" dirty="0" smtClean="0"/>
              <a:t>age </a:t>
            </a:r>
            <a:r>
              <a:rPr lang="nl-BE" sz="2400" dirty="0"/>
              <a:t>kwaliteit van leven</a:t>
            </a:r>
          </a:p>
          <a:p>
            <a:r>
              <a:rPr lang="nl-BE" sz="2400" dirty="0"/>
              <a:t>f</a:t>
            </a:r>
            <a:r>
              <a:rPr lang="nl-BE" sz="2400" dirty="0" smtClean="0"/>
              <a:t>requente </a:t>
            </a:r>
            <a:r>
              <a:rPr lang="nl-BE" sz="2400" dirty="0"/>
              <a:t>ziekenhuisopnames</a:t>
            </a:r>
          </a:p>
          <a:p>
            <a:r>
              <a:rPr lang="nl-BE" sz="2400" dirty="0" err="1" smtClean="0"/>
              <a:t>comorbiditeiten</a:t>
            </a:r>
            <a:endParaRPr lang="nl-BE" sz="2400" dirty="0"/>
          </a:p>
          <a:p>
            <a:r>
              <a:rPr lang="nl-BE" sz="2400" dirty="0"/>
              <a:t>m</a:t>
            </a:r>
            <a:r>
              <a:rPr lang="nl-BE" sz="2400" dirty="0" smtClean="0"/>
              <a:t>ortaliteit</a:t>
            </a:r>
            <a:endParaRPr lang="nl-BE" sz="2400" dirty="0"/>
          </a:p>
          <a:p>
            <a:r>
              <a:rPr lang="nl-BE" sz="2400" dirty="0"/>
              <a:t>h</a:t>
            </a:r>
            <a:r>
              <a:rPr lang="nl-BE" sz="2400" dirty="0" smtClean="0"/>
              <a:t>oge </a:t>
            </a:r>
            <a:r>
              <a:rPr lang="nl-BE" sz="2400" dirty="0"/>
              <a:t>gezondheidskosten</a:t>
            </a:r>
          </a:p>
          <a:p>
            <a:endParaRPr lang="nl-BE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6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6"/>
    </mc:Choice>
    <mc:Fallback>
      <p:transition spd="slow" advTm="4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2772236"/>
              </p:ext>
            </p:extLst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8692019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25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1"/>
    </mc:Choice>
    <mc:Fallback>
      <p:transition spd="slow" advTm="5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17648360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996453"/>
              </p:ext>
            </p:extLst>
          </p:nvPr>
        </p:nvGraphicFramePr>
        <p:xfrm>
          <a:off x="1554480" y="2336451"/>
          <a:ext cx="8906351" cy="405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52"/>
    </mc:Choice>
    <mc:Fallback>
      <p:transition spd="slow" advTm="6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sz="2400" dirty="0"/>
              <a:t>v</a:t>
            </a:r>
            <a:r>
              <a:rPr lang="nl-BE" sz="2400" dirty="0" smtClean="0"/>
              <a:t>roeger: diastolisch hartfalen</a:t>
            </a:r>
          </a:p>
          <a:p>
            <a:r>
              <a:rPr lang="nl-BE" sz="2400" dirty="0" smtClean="0"/>
              <a:t>dikke wand linker ventrikel, “stijf hart”</a:t>
            </a:r>
          </a:p>
          <a:p>
            <a:r>
              <a:rPr lang="nl-BE" sz="2400" dirty="0"/>
              <a:t>h</a:t>
            </a:r>
            <a:r>
              <a:rPr lang="nl-BE" sz="2400" dirty="0" smtClean="0"/>
              <a:t>artspier ontspant niet genoeg</a:t>
            </a:r>
          </a:p>
          <a:p>
            <a:r>
              <a:rPr lang="nl-BE" sz="2400" dirty="0">
                <a:solidFill>
                  <a:srgbClr val="FF0000"/>
                </a:solidFill>
              </a:rPr>
              <a:t>o</a:t>
            </a:r>
            <a:r>
              <a:rPr lang="nl-BE" sz="2400" dirty="0" smtClean="0">
                <a:solidFill>
                  <a:srgbClr val="FF0000"/>
                </a:solidFill>
              </a:rPr>
              <a:t>plopen vullingsdrukken = stuwing - kortademigheid</a:t>
            </a:r>
          </a:p>
          <a:p>
            <a:r>
              <a:rPr lang="nl-BE" sz="2400" dirty="0"/>
              <a:t>h</a:t>
            </a:r>
            <a:r>
              <a:rPr lang="nl-BE" sz="2400" dirty="0" smtClean="0"/>
              <a:t>art vult minder goed met bloed</a:t>
            </a:r>
          </a:p>
          <a:p>
            <a:r>
              <a:rPr lang="nl-BE" sz="2400" dirty="0"/>
              <a:t>m</a:t>
            </a:r>
            <a:r>
              <a:rPr lang="nl-BE" sz="2400" dirty="0" smtClean="0"/>
              <a:t>inder bloed beschikbaar om rond te pompen</a:t>
            </a:r>
          </a:p>
          <a:p>
            <a:pPr marL="0" indent="0">
              <a:buNone/>
            </a:pPr>
            <a:endParaRPr lang="nl-BE" sz="2400" dirty="0" smtClean="0"/>
          </a:p>
          <a:p>
            <a:endParaRPr lang="nl-BE" sz="2400" dirty="0" smtClean="0"/>
          </a:p>
          <a:p>
            <a:endParaRPr lang="nl-BE" sz="2400" dirty="0"/>
          </a:p>
        </p:txBody>
      </p:sp>
      <p:pic>
        <p:nvPicPr>
          <p:cNvPr id="5" name="Picture 2" descr="http://r1.emsworld.com/files/base/EMSR/image/2015/03/16x9/640x360/SystolicDiastolic_Heartfailure.5518685646fa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16" y="2500002"/>
            <a:ext cx="5616718" cy="31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 bwMode="auto">
          <a:xfrm>
            <a:off x="9943529" y="2293654"/>
            <a:ext cx="2016849" cy="304072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27</a:t>
            </a:fld>
            <a:endParaRPr lang="nl-BE">
              <a:solidFill>
                <a:srgbClr val="FFFFFF"/>
              </a:solidFill>
            </a:endParaRPr>
          </a:p>
        </p:txBody>
      </p:sp>
      <p:grpSp>
        <p:nvGrpSpPr>
          <p:cNvPr id="8" name="Groep 7"/>
          <p:cNvGrpSpPr/>
          <p:nvPr/>
        </p:nvGrpSpPr>
        <p:grpSpPr>
          <a:xfrm>
            <a:off x="1840365" y="1104521"/>
            <a:ext cx="9630671" cy="810260"/>
            <a:chOff x="563242" y="405130"/>
            <a:chExt cx="9630671" cy="810260"/>
          </a:xfrm>
          <a:solidFill>
            <a:srgbClr val="0070C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Rechthoek 8"/>
            <p:cNvSpPr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vak 9"/>
            <p:cNvSpPr txBox="1"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3144" tIns="111760" rIns="111760" bIns="11176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4400" kern="1200" dirty="0" err="1" smtClean="0"/>
                <a:t>HFpEF</a:t>
              </a:r>
              <a:endParaRPr lang="nl-NL" sz="4400" kern="1200" dirty="0"/>
            </a:p>
          </p:txBody>
        </p:sp>
      </p:grpSp>
      <p:sp>
        <p:nvSpPr>
          <p:cNvPr id="7" name="Ovaal 6"/>
          <p:cNvSpPr/>
          <p:nvPr/>
        </p:nvSpPr>
        <p:spPr>
          <a:xfrm>
            <a:off x="1333953" y="994630"/>
            <a:ext cx="1012825" cy="1012825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4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19"/>
    </mc:Choice>
    <mc:Fallback>
      <p:transition spd="slow" advTm="54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1840365" y="1095913"/>
            <a:ext cx="9630671" cy="810260"/>
            <a:chOff x="563242" y="405130"/>
            <a:chExt cx="9630671" cy="81026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Rechthoek 8"/>
            <p:cNvSpPr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vak 9"/>
            <p:cNvSpPr txBox="1"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3144" tIns="111760" rIns="111760" bIns="11176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4400" kern="1200" dirty="0" err="1" smtClean="0"/>
                <a:t>HFrEF</a:t>
              </a:r>
              <a:endParaRPr lang="nl-NL" sz="4400" kern="1200" dirty="0"/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sz="2400" dirty="0"/>
              <a:t>vroeger: systolisch hartfalen</a:t>
            </a:r>
          </a:p>
          <a:p>
            <a:r>
              <a:rPr lang="nl-BE" sz="2400" dirty="0" err="1"/>
              <a:t>u</a:t>
            </a:r>
            <a:r>
              <a:rPr lang="nl-BE" sz="2400" dirty="0" err="1" smtClean="0"/>
              <a:t>itgerokken</a:t>
            </a:r>
            <a:r>
              <a:rPr lang="nl-BE" sz="2400" dirty="0" smtClean="0"/>
              <a:t>, slappe </a:t>
            </a:r>
            <a:r>
              <a:rPr lang="nl-BE" sz="2400" dirty="0"/>
              <a:t>wand linker ventrikel, </a:t>
            </a:r>
            <a:r>
              <a:rPr lang="nl-BE" sz="2400" dirty="0" smtClean="0"/>
              <a:t>“elastiek” eruit</a:t>
            </a:r>
          </a:p>
          <a:p>
            <a:r>
              <a:rPr lang="nl-BE" sz="2400" dirty="0" smtClean="0"/>
              <a:t>hartspier </a:t>
            </a:r>
            <a:r>
              <a:rPr lang="nl-BE" sz="2400" dirty="0"/>
              <a:t>trekt niet genoeg </a:t>
            </a:r>
            <a:r>
              <a:rPr lang="nl-BE" sz="2400" dirty="0" smtClean="0"/>
              <a:t>samen; verminderde “knijpkracht”</a:t>
            </a:r>
            <a:endParaRPr lang="nl-BE" sz="2400" dirty="0"/>
          </a:p>
          <a:p>
            <a:r>
              <a:rPr lang="nl-BE" sz="2400" dirty="0"/>
              <a:t>hart pompt per hartslag veel minder bloed rond dan </a:t>
            </a:r>
            <a:r>
              <a:rPr lang="nl-BE" sz="2400" dirty="0" smtClean="0"/>
              <a:t>normaal</a:t>
            </a:r>
          </a:p>
          <a:p>
            <a:r>
              <a:rPr lang="nl-BE" sz="2400" dirty="0">
                <a:solidFill>
                  <a:srgbClr val="FF0000"/>
                </a:solidFill>
              </a:rPr>
              <a:t>b</a:t>
            </a:r>
            <a:r>
              <a:rPr lang="nl-BE" sz="2400" dirty="0" smtClean="0">
                <a:solidFill>
                  <a:srgbClr val="FF0000"/>
                </a:solidFill>
              </a:rPr>
              <a:t>ij veel bloed in linker ventrikel </a:t>
            </a:r>
            <a:r>
              <a:rPr lang="nl-BE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snel een laag % (lage EF)</a:t>
            </a:r>
            <a:endParaRPr lang="nl-BE" sz="2400" dirty="0">
              <a:solidFill>
                <a:srgbClr val="FF0000"/>
              </a:solidFill>
            </a:endParaRPr>
          </a:p>
          <a:p>
            <a:endParaRPr lang="nl-BE" dirty="0"/>
          </a:p>
        </p:txBody>
      </p:sp>
      <p:pic>
        <p:nvPicPr>
          <p:cNvPr id="5" name="Picture 2" descr="http://r1.emsworld.com/files/base/EMSR/image/2015/03/16x9/640x360/SystolicDiastolic_Heartfailure.5518685646fa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16" y="2498818"/>
            <a:ext cx="5605624" cy="31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 bwMode="auto">
          <a:xfrm>
            <a:off x="6394227" y="2461513"/>
            <a:ext cx="1946406" cy="30969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28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1333953" y="994630"/>
            <a:ext cx="1012825" cy="1012825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5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79"/>
    </mc:Choice>
    <mc:Fallback>
      <p:transition spd="slow" advTm="5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ijdelijke aanduiding voor inhoud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897735"/>
              </p:ext>
            </p:extLst>
          </p:nvPr>
        </p:nvGraphicFramePr>
        <p:xfrm>
          <a:off x="951366" y="2055813"/>
          <a:ext cx="10248900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err="1" smtClean="0"/>
                        <a:t>HFpEF</a:t>
                      </a:r>
                      <a:endParaRPr lang="nl-B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err="1" smtClean="0"/>
                        <a:t>HFrEF</a:t>
                      </a:r>
                      <a:endParaRPr lang="nl-B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symptomen</a:t>
                      </a: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en tekens</a:t>
                      </a:r>
                      <a:endParaRPr lang="nl-BE" sz="1600" kern="1200" dirty="0" smtClean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symptomen</a:t>
                      </a: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en tekens </a:t>
                      </a:r>
                      <a:endParaRPr lang="nl-BE" sz="1600" kern="1200" dirty="0" smtClean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LVEF ≥ 50% (bewaard)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LVEF &lt; 40% (verminderd)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u="none" strike="sngStrike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weinig onderzoek</a:t>
                      </a:r>
                      <a:r>
                        <a:rPr lang="nl-BE" sz="160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moeilijk om af te lijnen</a:t>
                      </a:r>
                      <a:endParaRPr lang="nl-BE" sz="1600" u="none" strike="sngStrike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veel meer over bekend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leeftijd:</a:t>
                      </a: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voornamelijk ouderen</a:t>
                      </a:r>
                      <a:endParaRPr lang="nl-BE" sz="160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leeftijd: brede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meer vrouwen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meer mannen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mogelijke oorzaken: langdurig</a:t>
                      </a: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onbehandelde hypertensie, obesitas, diabetes mellitus, COPD,…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(veel </a:t>
                      </a:r>
                      <a:r>
                        <a:rPr lang="nl-BE" sz="1600" kern="1200" baseline="0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comorbiditeiten</a:t>
                      </a: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nl-BE" sz="160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mogelijke oorzaken: myocardinfarct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weinig</a:t>
                      </a:r>
                      <a:r>
                        <a:rPr lang="nl-BE" sz="1600" kern="12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gevalideerde behandeling, focus op primaire en secundaire preventie</a:t>
                      </a:r>
                      <a:endParaRPr lang="nl-BE" sz="160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goed gevalideerde behandeling, duidelijk stappenplan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29</a:t>
            </a:fld>
            <a:endParaRPr lang="nl-BE">
              <a:solidFill>
                <a:srgbClr val="FFFFFF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951365" y="946273"/>
            <a:ext cx="5122864" cy="810260"/>
            <a:chOff x="563242" y="405130"/>
            <a:chExt cx="9630671" cy="810260"/>
          </a:xfrm>
          <a:solidFill>
            <a:srgbClr val="0070C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Rechthoek 5"/>
            <p:cNvSpPr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kstvak 6"/>
            <p:cNvSpPr txBox="1"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3144" tIns="111760" rIns="111760" bIns="11176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4400" dirty="0" err="1" smtClean="0"/>
                <a:t>HFpEF</a:t>
              </a:r>
              <a:endParaRPr lang="nl-NL" sz="4400" kern="1200" dirty="0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6074229" y="946273"/>
            <a:ext cx="5126037" cy="810260"/>
            <a:chOff x="563242" y="405130"/>
            <a:chExt cx="9630671" cy="81026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Rechthoek 8"/>
            <p:cNvSpPr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vak 9"/>
            <p:cNvSpPr txBox="1"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3144" tIns="111760" rIns="111760" bIns="11176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4400" dirty="0" err="1" smtClean="0"/>
                <a:t>HFrEF</a:t>
              </a:r>
              <a:endParaRPr lang="nl-NL" sz="4400" kern="1200" dirty="0"/>
            </a:p>
          </p:txBody>
        </p:sp>
      </p:grpSp>
      <p:sp>
        <p:nvSpPr>
          <p:cNvPr id="11" name="Ovaal 10"/>
          <p:cNvSpPr/>
          <p:nvPr/>
        </p:nvSpPr>
        <p:spPr>
          <a:xfrm>
            <a:off x="5569402" y="818528"/>
            <a:ext cx="1012825" cy="1012825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al 12"/>
          <p:cNvSpPr/>
          <p:nvPr/>
        </p:nvSpPr>
        <p:spPr bwMode="auto">
          <a:xfrm>
            <a:off x="5559349" y="871453"/>
            <a:ext cx="1032933" cy="9599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VS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4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65"/>
    </mc:Choice>
    <mc:Fallback>
      <p:transition spd="slow" advTm="80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9506919"/>
              </p:ext>
            </p:extLst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2470436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3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5"/>
    </mc:Choice>
    <mc:Fallback>
      <p:transition spd="slow" advTm="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HFmrEF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LVEF 40-49%</a:t>
            </a:r>
          </a:p>
          <a:p>
            <a:r>
              <a:rPr lang="nl-BE" dirty="0" smtClean="0"/>
              <a:t>“grijze zone”</a:t>
            </a:r>
            <a:endParaRPr lang="nl-BE" dirty="0"/>
          </a:p>
          <a:p>
            <a:r>
              <a:rPr lang="nl-BE" dirty="0"/>
              <a:t>weinig tot geen onderzoek</a:t>
            </a:r>
          </a:p>
          <a:p>
            <a:r>
              <a:rPr lang="nl-BE" dirty="0"/>
              <a:t>g</a:t>
            </a:r>
            <a:r>
              <a:rPr lang="nl-BE" dirty="0" smtClean="0"/>
              <a:t>een gevalideerde behandeling</a:t>
            </a:r>
          </a:p>
          <a:p>
            <a:r>
              <a:rPr lang="nl-BE" strike="sngStrike" dirty="0"/>
              <a:t>k</a:t>
            </a:r>
            <a:r>
              <a:rPr lang="nl-BE" strike="sngStrike" dirty="0" smtClean="0"/>
              <a:t>linisch niet relevant</a:t>
            </a:r>
          </a:p>
          <a:p>
            <a:r>
              <a:rPr lang="nl-BE" dirty="0"/>
              <a:t>b</a:t>
            </a:r>
            <a:r>
              <a:rPr lang="nl-BE" dirty="0" smtClean="0"/>
              <a:t>orderline of </a:t>
            </a:r>
            <a:r>
              <a:rPr lang="nl-BE" dirty="0" err="1" smtClean="0"/>
              <a:t>improved</a:t>
            </a:r>
            <a:r>
              <a:rPr lang="nl-BE" dirty="0" smtClean="0"/>
              <a:t> EF</a:t>
            </a:r>
          </a:p>
          <a:p>
            <a:r>
              <a:rPr lang="nl-BE" dirty="0" smtClean="0">
                <a:solidFill>
                  <a:srgbClr val="FF0000"/>
                </a:solidFill>
              </a:rPr>
              <a:t>= hoog risico op klinisch hartfalen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30</a:t>
            </a:fld>
            <a:endParaRPr lang="nl-BE">
              <a:solidFill>
                <a:srgbClr val="FFFFFF"/>
              </a:solidFill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1840365" y="1095913"/>
            <a:ext cx="9630671" cy="810260"/>
            <a:chOff x="563242" y="405130"/>
            <a:chExt cx="9630671" cy="810260"/>
          </a:xfrm>
          <a:solidFill>
            <a:schemeClr val="accent3">
              <a:lumMod val="6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Rechthoek 7"/>
            <p:cNvSpPr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kstvak 8"/>
            <p:cNvSpPr txBox="1"/>
            <p:nvPr/>
          </p:nvSpPr>
          <p:spPr>
            <a:xfrm>
              <a:off x="563242" y="405130"/>
              <a:ext cx="9630671" cy="8102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3144" tIns="111760" rIns="111760" bIns="11176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4400" kern="1200" dirty="0" err="1" smtClean="0"/>
                <a:t>HFmrEF</a:t>
              </a:r>
              <a:endParaRPr lang="nl-NL" sz="4400" kern="1200" dirty="0"/>
            </a:p>
          </p:txBody>
        </p:sp>
      </p:grpSp>
      <p:sp>
        <p:nvSpPr>
          <p:cNvPr id="5" name="Ovaal 4"/>
          <p:cNvSpPr/>
          <p:nvPr/>
        </p:nvSpPr>
        <p:spPr>
          <a:xfrm>
            <a:off x="1333954" y="994630"/>
            <a:ext cx="1012825" cy="1012825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58"/>
    </mc:Choice>
    <mc:Fallback>
      <p:transition spd="slow" advTm="57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0994326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056105"/>
            <a:ext cx="10248085" cy="4050295"/>
          </a:xfrm>
        </p:spPr>
        <p:txBody>
          <a:bodyPr/>
          <a:lstStyle/>
          <a:p>
            <a:endParaRPr lang="nl-BE" dirty="0" smtClean="0"/>
          </a:p>
          <a:p>
            <a:r>
              <a:rPr lang="nl-BE" dirty="0" smtClean="0"/>
              <a:t>onderscheid </a:t>
            </a:r>
            <a:r>
              <a:rPr lang="nl-BE" dirty="0" err="1"/>
              <a:t>HFrEF</a:t>
            </a:r>
            <a:r>
              <a:rPr lang="nl-BE" dirty="0"/>
              <a:t> </a:t>
            </a:r>
            <a:r>
              <a:rPr lang="nl-BE" dirty="0" err="1"/>
              <a:t>vs</a:t>
            </a:r>
            <a:r>
              <a:rPr lang="nl-BE" dirty="0"/>
              <a:t> </a:t>
            </a:r>
            <a:r>
              <a:rPr lang="nl-BE" dirty="0" err="1"/>
              <a:t>HFpEF</a:t>
            </a:r>
            <a:r>
              <a:rPr lang="nl-BE" dirty="0"/>
              <a:t> is prioritair bij bepalen </a:t>
            </a:r>
            <a:r>
              <a:rPr lang="nl-BE" dirty="0" smtClean="0"/>
              <a:t>medicamenteuze beleid</a:t>
            </a:r>
          </a:p>
          <a:p>
            <a:endParaRPr lang="nl-BE" dirty="0" smtClean="0"/>
          </a:p>
          <a:p>
            <a:r>
              <a:rPr lang="nl-BE" dirty="0"/>
              <a:t>m</a:t>
            </a:r>
            <a:r>
              <a:rPr lang="nl-BE" dirty="0" smtClean="0"/>
              <a:t>eestal mengvorm: beide afwijkingen komen vaak samen voor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83"/>
    </mc:Choice>
    <mc:Fallback>
      <p:transition spd="slow" advTm="3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5578525"/>
              </p:ext>
            </p:extLst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37270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32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3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"/>
    </mc:Choice>
    <mc:Fallback>
      <p:transition spd="slow" advTm="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46808" y="2254735"/>
            <a:ext cx="5037163" cy="4050295"/>
          </a:xfrm>
        </p:spPr>
        <p:txBody>
          <a:bodyPr/>
          <a:lstStyle/>
          <a:p>
            <a:r>
              <a:rPr lang="nl-BE" dirty="0"/>
              <a:t>ischemisch hartlijden (coronair)</a:t>
            </a:r>
          </a:p>
          <a:p>
            <a:r>
              <a:rPr lang="nl-BE" dirty="0"/>
              <a:t>niet-ischemisch hartlijden</a:t>
            </a:r>
          </a:p>
          <a:p>
            <a:pPr lvl="1"/>
            <a:r>
              <a:rPr lang="nl-BE" dirty="0"/>
              <a:t>arteriële hypertensie</a:t>
            </a:r>
          </a:p>
          <a:p>
            <a:pPr lvl="1"/>
            <a:r>
              <a:rPr lang="nl-BE" dirty="0"/>
              <a:t>ritmestoornissen</a:t>
            </a:r>
          </a:p>
          <a:p>
            <a:pPr lvl="1"/>
            <a:r>
              <a:rPr lang="nl-BE" dirty="0"/>
              <a:t>kleplijden</a:t>
            </a:r>
          </a:p>
          <a:p>
            <a:pPr lvl="1"/>
            <a:r>
              <a:rPr lang="nl-BE" dirty="0"/>
              <a:t>congenitale hartziekten</a:t>
            </a:r>
          </a:p>
          <a:p>
            <a:pPr lvl="1"/>
            <a:r>
              <a:rPr lang="nl-BE" dirty="0"/>
              <a:t>toxische cardiomyopathie (alcohol, drugs, chemotherapie )</a:t>
            </a:r>
          </a:p>
          <a:p>
            <a:pPr lvl="1"/>
            <a:r>
              <a:rPr lang="nl-BE" dirty="0"/>
              <a:t>hypertrofische cardiomyopathie</a:t>
            </a:r>
          </a:p>
          <a:p>
            <a:endParaRPr lang="nl-BE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44875" y="2254734"/>
            <a:ext cx="5037164" cy="4050295"/>
          </a:xfrm>
        </p:spPr>
        <p:txBody>
          <a:bodyPr/>
          <a:lstStyle/>
          <a:p>
            <a:pPr lvl="1"/>
            <a:r>
              <a:rPr lang="nl-BE" dirty="0"/>
              <a:t>restrictieve cardiomyopathie</a:t>
            </a:r>
          </a:p>
          <a:p>
            <a:pPr lvl="1"/>
            <a:r>
              <a:rPr lang="nl-BE" dirty="0"/>
              <a:t>metabole cardiomyopathie</a:t>
            </a:r>
          </a:p>
          <a:p>
            <a:pPr lvl="1"/>
            <a:r>
              <a:rPr lang="nl-BE" dirty="0" err="1"/>
              <a:t>takotsubo</a:t>
            </a:r>
            <a:r>
              <a:rPr lang="nl-BE" dirty="0"/>
              <a:t> cardiomyopathie</a:t>
            </a:r>
          </a:p>
          <a:p>
            <a:pPr lvl="1"/>
            <a:r>
              <a:rPr lang="nl-BE" dirty="0"/>
              <a:t>idiopathische cardiomyopathie</a:t>
            </a:r>
          </a:p>
          <a:p>
            <a:pPr lvl="1"/>
            <a:r>
              <a:rPr lang="nl-BE" dirty="0"/>
              <a:t>postpartum</a:t>
            </a:r>
          </a:p>
          <a:p>
            <a:pPr lvl="1"/>
            <a:r>
              <a:rPr lang="nl-BE" dirty="0"/>
              <a:t>myocarditis</a:t>
            </a:r>
          </a:p>
          <a:p>
            <a:pPr lvl="1"/>
            <a:r>
              <a:rPr lang="nl-BE" dirty="0"/>
              <a:t>anemie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8084806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4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2"/>
    </mc:Choice>
    <mc:Fallback>
      <p:transition spd="slow" advTm="5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7245562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59928" y="2254735"/>
            <a:ext cx="10248085" cy="4050295"/>
          </a:xfrm>
        </p:spPr>
        <p:txBody>
          <a:bodyPr/>
          <a:lstStyle/>
          <a:p>
            <a:pPr marL="0" indent="0">
              <a:buNone/>
            </a:pPr>
            <a:r>
              <a:rPr lang="nl-BE" sz="2100" dirty="0"/>
              <a:t>c</a:t>
            </a:r>
            <a:r>
              <a:rPr lang="nl-BE" sz="2100" dirty="0" smtClean="0"/>
              <a:t>ardiovasculaire risicofactoren</a:t>
            </a:r>
          </a:p>
          <a:p>
            <a:pPr marL="0" indent="0">
              <a:buNone/>
            </a:pPr>
            <a:r>
              <a:rPr lang="nl-BE" sz="2100" dirty="0"/>
              <a:t>	</a:t>
            </a:r>
            <a:r>
              <a:rPr lang="nl-BE" sz="2100" dirty="0" smtClean="0"/>
              <a:t>- </a:t>
            </a:r>
            <a:r>
              <a:rPr lang="nl-BE" sz="2100" dirty="0"/>
              <a:t>risico op cardiovasculaire problemen = risico voor hartfalen</a:t>
            </a:r>
            <a:r>
              <a:rPr lang="nl-BE" sz="2100" dirty="0" smtClean="0"/>
              <a:t>:</a:t>
            </a:r>
          </a:p>
          <a:p>
            <a:pPr marL="0" indent="0">
              <a:buNone/>
            </a:pPr>
            <a:r>
              <a:rPr lang="nl-BE" sz="2100" dirty="0" smtClean="0"/>
              <a:t>	</a:t>
            </a:r>
          </a:p>
          <a:p>
            <a:r>
              <a:rPr lang="nl-BE" sz="2100" dirty="0"/>
              <a:t>a</a:t>
            </a:r>
            <a:r>
              <a:rPr lang="nl-BE" sz="2100" dirty="0" smtClean="0"/>
              <a:t>ntecedenten van cardiovasculaire problemen</a:t>
            </a:r>
          </a:p>
          <a:p>
            <a:r>
              <a:rPr lang="nl-BE" sz="2100" dirty="0"/>
              <a:t>h</a:t>
            </a:r>
            <a:r>
              <a:rPr lang="nl-BE" sz="2100" dirty="0" smtClean="0"/>
              <a:t>ypertensie</a:t>
            </a:r>
          </a:p>
          <a:p>
            <a:r>
              <a:rPr lang="nl-BE" sz="2100" dirty="0"/>
              <a:t>d</a:t>
            </a:r>
            <a:r>
              <a:rPr lang="nl-BE" sz="2100" dirty="0" smtClean="0"/>
              <a:t>iabetes</a:t>
            </a:r>
          </a:p>
          <a:p>
            <a:r>
              <a:rPr lang="nl-BE" sz="2100" dirty="0"/>
              <a:t>l</a:t>
            </a:r>
            <a:r>
              <a:rPr lang="nl-BE" sz="2100" dirty="0" smtClean="0"/>
              <a:t>eeftijd en geslacht</a:t>
            </a:r>
          </a:p>
          <a:p>
            <a:r>
              <a:rPr lang="nl-BE" sz="2100" dirty="0"/>
              <a:t>r</a:t>
            </a:r>
            <a:r>
              <a:rPr lang="nl-BE" sz="2100" dirty="0" smtClean="0"/>
              <a:t>oken</a:t>
            </a:r>
          </a:p>
          <a:p>
            <a:r>
              <a:rPr lang="nl-BE" sz="2100" dirty="0"/>
              <a:t>a</a:t>
            </a:r>
            <a:r>
              <a:rPr lang="nl-BE" sz="2100" dirty="0" smtClean="0"/>
              <a:t>bdominale obesitas</a:t>
            </a:r>
          </a:p>
          <a:p>
            <a:r>
              <a:rPr lang="nl-BE" sz="2100" dirty="0"/>
              <a:t>h</a:t>
            </a:r>
            <a:r>
              <a:rPr lang="nl-BE" sz="2100" dirty="0" smtClean="0"/>
              <a:t>yperlipidemie</a:t>
            </a:r>
          </a:p>
          <a:p>
            <a:r>
              <a:rPr lang="nl-BE" sz="2100" dirty="0"/>
              <a:t>f</a:t>
            </a:r>
            <a:r>
              <a:rPr lang="nl-BE" sz="2100" dirty="0" smtClean="0"/>
              <a:t>amiliale belasting</a:t>
            </a:r>
            <a:endParaRPr lang="nl-BE" sz="2100" dirty="0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9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4"/>
    </mc:Choice>
    <mc:Fallback>
      <p:transition spd="slow" advTm="3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27004500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265113"/>
            <a:ext cx="10248085" cy="4050295"/>
          </a:xfrm>
        </p:spPr>
        <p:txBody>
          <a:bodyPr/>
          <a:lstStyle/>
          <a:p>
            <a:r>
              <a:rPr lang="nl-BE" sz="2400" dirty="0"/>
              <a:t>h</a:t>
            </a:r>
            <a:r>
              <a:rPr lang="nl-BE" sz="2400" dirty="0" smtClean="0"/>
              <a:t>artfalen komt nooit alleen…</a:t>
            </a:r>
          </a:p>
          <a:p>
            <a:r>
              <a:rPr lang="nl-BE" sz="2400" dirty="0" smtClean="0"/>
              <a:t>w</a:t>
            </a:r>
            <a:r>
              <a:rPr lang="nl-BE" sz="2400" dirty="0"/>
              <a:t>e</a:t>
            </a:r>
            <a:r>
              <a:rPr lang="nl-BE" sz="2400" dirty="0" smtClean="0"/>
              <a:t>l verzameling van </a:t>
            </a:r>
            <a:r>
              <a:rPr lang="nl-BE" sz="2400" dirty="0" err="1" smtClean="0"/>
              <a:t>comorbiditeiten</a:t>
            </a:r>
            <a:endParaRPr lang="nl-BE" sz="2400" dirty="0" smtClean="0"/>
          </a:p>
          <a:p>
            <a:pPr lvl="1"/>
            <a:r>
              <a:rPr lang="nl-BE" sz="2000" dirty="0" smtClean="0"/>
              <a:t>COPD/longaandoeningen</a:t>
            </a:r>
          </a:p>
          <a:p>
            <a:pPr lvl="1"/>
            <a:r>
              <a:rPr lang="nl-BE" sz="2000" dirty="0"/>
              <a:t>a</a:t>
            </a:r>
            <a:r>
              <a:rPr lang="nl-BE" sz="2000" dirty="0" smtClean="0"/>
              <a:t>nemie/ijzergebrek</a:t>
            </a:r>
            <a:endParaRPr lang="nl-BE" dirty="0"/>
          </a:p>
          <a:p>
            <a:pPr lvl="1"/>
            <a:r>
              <a:rPr lang="nl-BE" sz="2000" dirty="0"/>
              <a:t>s</a:t>
            </a:r>
            <a:r>
              <a:rPr lang="nl-BE" sz="2000" dirty="0" smtClean="0"/>
              <a:t>laapapnoe/OSAS</a:t>
            </a:r>
          </a:p>
          <a:p>
            <a:pPr lvl="1"/>
            <a:r>
              <a:rPr lang="nl-BE" sz="2000" dirty="0"/>
              <a:t>o</a:t>
            </a:r>
            <a:r>
              <a:rPr lang="nl-BE" sz="2000" dirty="0" smtClean="0"/>
              <a:t>besitas</a:t>
            </a:r>
          </a:p>
          <a:p>
            <a:pPr lvl="1"/>
            <a:r>
              <a:rPr lang="nl-BE" sz="2000" dirty="0"/>
              <a:t>d</a:t>
            </a:r>
            <a:r>
              <a:rPr lang="nl-BE" sz="2000" dirty="0" smtClean="0"/>
              <a:t>iabetes mellitus</a:t>
            </a:r>
          </a:p>
          <a:p>
            <a:pPr lvl="1"/>
            <a:r>
              <a:rPr lang="nl-BE" sz="2000" dirty="0"/>
              <a:t>n</a:t>
            </a:r>
            <a:r>
              <a:rPr lang="nl-BE" sz="2000" dirty="0" smtClean="0"/>
              <a:t>ierinsufficiëntie</a:t>
            </a:r>
          </a:p>
          <a:p>
            <a:pPr lvl="1"/>
            <a:r>
              <a:rPr lang="nl-BE" sz="2000" dirty="0"/>
              <a:t>s</a:t>
            </a:r>
            <a:r>
              <a:rPr lang="nl-BE" sz="2000" dirty="0" smtClean="0"/>
              <a:t>childklierlijden</a:t>
            </a:r>
          </a:p>
          <a:p>
            <a:pPr lvl="1"/>
            <a:r>
              <a:rPr lang="nl-BE" sz="2000" dirty="0"/>
              <a:t>l</a:t>
            </a:r>
            <a:r>
              <a:rPr lang="nl-BE" sz="2000" dirty="0" smtClean="0"/>
              <a:t>everlijden</a:t>
            </a:r>
            <a:endParaRPr lang="nl-BE" sz="2000" dirty="0"/>
          </a:p>
          <a:p>
            <a:pPr lvl="1"/>
            <a:r>
              <a:rPr lang="nl-BE" sz="2000" dirty="0"/>
              <a:t>c</a:t>
            </a:r>
            <a:r>
              <a:rPr lang="nl-BE" sz="2000" dirty="0" smtClean="0"/>
              <a:t>ognitieve dysfunctie/CVA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2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54"/>
    </mc:Choice>
    <mc:Fallback>
      <p:transition spd="slow" advTm="4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4233716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36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7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2"/>
    </mc:Choice>
    <mc:Fallback>
      <p:transition spd="slow" advTm="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67097" y="2283698"/>
            <a:ext cx="10215154" cy="4456736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a</a:t>
            </a:r>
            <a:r>
              <a:rPr lang="nl-BE" dirty="0" smtClean="0"/>
              <a:t>cuut event / toevallige ontdekking</a:t>
            </a:r>
          </a:p>
          <a:p>
            <a:pPr marL="0" indent="0">
              <a:buNone/>
            </a:pPr>
            <a:r>
              <a:rPr lang="nl-BE" dirty="0" smtClean="0"/>
              <a:t>  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chronisch hartfalen					“genezen” hartfalen</a:t>
            </a:r>
          </a:p>
          <a:p>
            <a:endParaRPr lang="nl-BE" dirty="0" smtClean="0"/>
          </a:p>
          <a:p>
            <a:pPr marL="0" indent="0">
              <a:buNone/>
            </a:pPr>
            <a:r>
              <a:rPr lang="nl-BE" dirty="0"/>
              <a:t>a</a:t>
            </a:r>
            <a:r>
              <a:rPr lang="nl-BE" dirty="0" smtClean="0"/>
              <a:t>cute opstoten</a:t>
            </a:r>
          </a:p>
          <a:p>
            <a:endParaRPr lang="nl-BE" dirty="0" smtClean="0"/>
          </a:p>
          <a:p>
            <a:pPr marL="0" indent="0">
              <a:buNone/>
            </a:pPr>
            <a:r>
              <a:rPr lang="nl-BE" dirty="0" err="1"/>
              <a:t>d</a:t>
            </a:r>
            <a:r>
              <a:rPr lang="nl-BE" dirty="0" err="1" smtClean="0"/>
              <a:t>etoriatie</a:t>
            </a:r>
            <a:r>
              <a:rPr lang="nl-BE" dirty="0" smtClean="0"/>
              <a:t> van het reeds verzwakte hart    </a:t>
            </a:r>
          </a:p>
          <a:p>
            <a:pPr marL="0" indent="0">
              <a:buNone/>
            </a:pPr>
            <a:r>
              <a:rPr lang="nl-BE" sz="2800" b="1" dirty="0" smtClean="0">
                <a:solidFill>
                  <a:srgbClr val="FF0000"/>
                </a:solidFill>
              </a:rPr>
              <a:t>CHRONISCHE AANDOENING MET ACUTE OPSTOTEN!!!</a:t>
            </a:r>
            <a:r>
              <a:rPr lang="nl-BE" sz="2800" b="1" dirty="0" smtClean="0"/>
              <a:t>   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68589104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IJL-OMLAAG 4"/>
          <p:cNvSpPr/>
          <p:nvPr/>
        </p:nvSpPr>
        <p:spPr>
          <a:xfrm rot="1800000">
            <a:off x="3735660" y="2927997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3" name="PIJL-OMLAAG 6"/>
          <p:cNvSpPr/>
          <p:nvPr/>
        </p:nvSpPr>
        <p:spPr>
          <a:xfrm>
            <a:off x="2402439" y="4170341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4" name="PIJL-OMLAAG 6"/>
          <p:cNvSpPr/>
          <p:nvPr/>
        </p:nvSpPr>
        <p:spPr>
          <a:xfrm>
            <a:off x="2402439" y="5094069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6" name="PIJL-OMLAAG 5"/>
          <p:cNvSpPr/>
          <p:nvPr/>
        </p:nvSpPr>
        <p:spPr>
          <a:xfrm rot="-1800000">
            <a:off x="8361962" y="2927998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06"/>
    </mc:Choice>
    <mc:Fallback>
      <p:transition spd="slow" advTm="9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954" y="568592"/>
            <a:ext cx="10248085" cy="718484"/>
          </a:xfrm>
        </p:spPr>
        <p:txBody>
          <a:bodyPr/>
          <a:lstStyle/>
          <a:p>
            <a:r>
              <a:rPr lang="nl-BE" sz="3200" dirty="0"/>
              <a:t>New York </a:t>
            </a:r>
            <a:r>
              <a:rPr lang="nl-BE" sz="3200" dirty="0" err="1"/>
              <a:t>Heart</a:t>
            </a:r>
            <a:r>
              <a:rPr lang="nl-BE" sz="3200" dirty="0"/>
              <a:t> Association (NYHA) classificatie</a:t>
            </a:r>
          </a:p>
        </p:txBody>
      </p:sp>
      <p:pic>
        <p:nvPicPr>
          <p:cNvPr id="4" name="Picture 2" descr="http://images.slideplayer.com/27/9084651/slides/slide_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21337" r="3738" b="47163"/>
          <a:stretch/>
        </p:blipFill>
        <p:spPr bwMode="auto">
          <a:xfrm>
            <a:off x="1845238" y="1382608"/>
            <a:ext cx="8679603" cy="22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11043"/>
              </p:ext>
            </p:extLst>
          </p:nvPr>
        </p:nvGraphicFramePr>
        <p:xfrm>
          <a:off x="859808" y="3907178"/>
          <a:ext cx="10809026" cy="2336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769">
                  <a:extLst>
                    <a:ext uri="{9D8B030D-6E8A-4147-A177-3AD203B41FA5}">
                      <a16:colId xmlns:a16="http://schemas.microsoft.com/office/drawing/2014/main" val="4177159184"/>
                    </a:ext>
                  </a:extLst>
                </a:gridCol>
                <a:gridCol w="7370670">
                  <a:extLst>
                    <a:ext uri="{9D8B030D-6E8A-4147-A177-3AD203B41FA5}">
                      <a16:colId xmlns:a16="http://schemas.microsoft.com/office/drawing/2014/main" val="2566036337"/>
                    </a:ext>
                  </a:extLst>
                </a:gridCol>
                <a:gridCol w="2624587">
                  <a:extLst>
                    <a:ext uri="{9D8B030D-6E8A-4147-A177-3AD203B41FA5}">
                      <a16:colId xmlns:a16="http://schemas.microsoft.com/office/drawing/2014/main" val="2910112399"/>
                    </a:ext>
                  </a:extLst>
                </a:gridCol>
              </a:tblGrid>
              <a:tr h="4823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NYHA </a:t>
                      </a:r>
                      <a:endParaRPr lang="nl-BE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nl-BE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Voorbeelden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293453"/>
                  </a:ext>
                </a:extLst>
              </a:tr>
              <a:tr h="453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nl-BE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Klachten bij </a:t>
                      </a:r>
                      <a:r>
                        <a:rPr lang="nl-BE" sz="1600" b="1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flinke inspanning</a:t>
                      </a:r>
                      <a:r>
                        <a:rPr lang="nl-BE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, geen symptomen tijdens normale activiteiten.</a:t>
                      </a:r>
                      <a:endParaRPr lang="nl-BE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fietsen, joggen</a:t>
                      </a:r>
                      <a:endParaRPr lang="nl-BE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336771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nl-BE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b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Klachten</a:t>
                      </a:r>
                      <a:r>
                        <a:rPr lang="nl-BE" sz="1600" b="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bij </a:t>
                      </a:r>
                      <a:r>
                        <a:rPr lang="nl-BE" sz="1600" b="1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matige inspanning</a:t>
                      </a:r>
                      <a:endParaRPr lang="nl-BE" sz="1600" b="1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trappen</a:t>
                      </a:r>
                      <a:endParaRPr lang="nl-BE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825136"/>
                  </a:ext>
                </a:extLst>
              </a:tr>
              <a:tr h="4322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</a:t>
                      </a:r>
                      <a:endParaRPr lang="nl-BE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Klachten</a:t>
                      </a:r>
                      <a:r>
                        <a:rPr lang="nl-BE" sz="16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bij </a:t>
                      </a:r>
                      <a:r>
                        <a:rPr lang="nl-BE" sz="1600" b="1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geringe inspanning</a:t>
                      </a:r>
                      <a:endParaRPr lang="nl-BE" sz="1600" b="1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wandelen,</a:t>
                      </a:r>
                      <a:r>
                        <a:rPr lang="nl-BE" sz="16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wassen, koken</a:t>
                      </a:r>
                      <a:endParaRPr lang="nl-BE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871434"/>
                  </a:ext>
                </a:extLst>
              </a:tr>
              <a:tr h="482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IV</a:t>
                      </a:r>
                      <a:endParaRPr lang="nl-BE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b="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Klachten </a:t>
                      </a:r>
                      <a:r>
                        <a:rPr lang="nl-BE" sz="1600" b="1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rust</a:t>
                      </a:r>
                      <a:endParaRPr lang="nl-BE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TV kijken, slapen</a:t>
                      </a:r>
                      <a:endParaRPr lang="nl-BE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4812003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1333954" y="6352516"/>
            <a:ext cx="982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dirty="0" smtClean="0">
                <a:solidFill>
                  <a:schemeClr val="bg2"/>
                </a:solidFill>
              </a:rPr>
              <a:t>2016 ESC </a:t>
            </a:r>
            <a:r>
              <a:rPr lang="nl-BE" sz="1100" dirty="0" err="1" smtClean="0">
                <a:solidFill>
                  <a:schemeClr val="bg2"/>
                </a:solidFill>
              </a:rPr>
              <a:t>Guidelines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for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the</a:t>
            </a:r>
            <a:r>
              <a:rPr lang="nl-BE" sz="1100" dirty="0" smtClean="0">
                <a:solidFill>
                  <a:schemeClr val="bg2"/>
                </a:solidFill>
              </a:rPr>
              <a:t> diagnosis </a:t>
            </a:r>
            <a:r>
              <a:rPr lang="nl-BE" sz="1100" dirty="0" err="1" smtClean="0">
                <a:solidFill>
                  <a:schemeClr val="bg2"/>
                </a:solidFill>
              </a:rPr>
              <a:t>and</a:t>
            </a:r>
            <a:r>
              <a:rPr lang="nl-BE" sz="1100" dirty="0" smtClean="0">
                <a:solidFill>
                  <a:schemeClr val="bg2"/>
                </a:solidFill>
              </a:rPr>
              <a:t> treatment of acute </a:t>
            </a:r>
            <a:r>
              <a:rPr lang="nl-BE" sz="1100" dirty="0" err="1" smtClean="0">
                <a:solidFill>
                  <a:schemeClr val="bg2"/>
                </a:solidFill>
              </a:rPr>
              <a:t>and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chronic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heart</a:t>
            </a:r>
            <a:r>
              <a:rPr lang="nl-BE" sz="1100" dirty="0" smtClean="0">
                <a:solidFill>
                  <a:schemeClr val="bg2"/>
                </a:solidFill>
              </a:rPr>
              <a:t> failure. </a:t>
            </a:r>
            <a:r>
              <a:rPr lang="nl-BE" sz="1100" dirty="0" err="1" smtClean="0">
                <a:solidFill>
                  <a:schemeClr val="bg2"/>
                </a:solidFill>
              </a:rPr>
              <a:t>Eur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Heart</a:t>
            </a:r>
            <a:r>
              <a:rPr lang="nl-BE" sz="1100" dirty="0" smtClean="0">
                <a:solidFill>
                  <a:schemeClr val="bg2"/>
                </a:solidFill>
              </a:rPr>
              <a:t> J. 2016.</a:t>
            </a:r>
            <a:endParaRPr lang="nl-BE" sz="1100" dirty="0">
              <a:solidFill>
                <a:schemeClr val="bg2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38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6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46"/>
    </mc:Choice>
    <mc:Fallback>
      <p:transition spd="slow" advTm="8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erloop CH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0315" y="624460"/>
            <a:ext cx="8371267" cy="565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98024" y="6490024"/>
            <a:ext cx="4893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100" dirty="0" err="1" smtClean="0">
                <a:solidFill>
                  <a:schemeClr val="bg2"/>
                </a:solidFill>
              </a:rPr>
              <a:t>Goodlin</a:t>
            </a:r>
            <a:r>
              <a:rPr lang="nl-BE" sz="1100" dirty="0" smtClean="0">
                <a:solidFill>
                  <a:schemeClr val="bg2"/>
                </a:solidFill>
              </a:rPr>
              <a:t> et al. </a:t>
            </a:r>
            <a:r>
              <a:rPr lang="en-US" sz="1100" dirty="0">
                <a:solidFill>
                  <a:schemeClr val="bg2"/>
                </a:solidFill>
              </a:rPr>
              <a:t>J Card </a:t>
            </a:r>
            <a:r>
              <a:rPr lang="en-US" sz="1100" dirty="0" smtClean="0">
                <a:solidFill>
                  <a:schemeClr val="bg2"/>
                </a:solidFill>
              </a:rPr>
              <a:t>Fail</a:t>
            </a:r>
            <a:r>
              <a:rPr lang="en-US" sz="1100" dirty="0">
                <a:solidFill>
                  <a:schemeClr val="bg2"/>
                </a:solidFill>
              </a:rPr>
              <a:t> </a:t>
            </a:r>
            <a:r>
              <a:rPr lang="en-US" sz="1100" dirty="0" smtClean="0">
                <a:solidFill>
                  <a:schemeClr val="bg2"/>
                </a:solidFill>
              </a:rPr>
              <a:t>2004;10(3</a:t>
            </a:r>
            <a:r>
              <a:rPr lang="en-US" sz="1100" dirty="0">
                <a:solidFill>
                  <a:schemeClr val="bg2"/>
                </a:solidFill>
              </a:rPr>
              <a:t>):</a:t>
            </a:r>
            <a:r>
              <a:rPr lang="en-US" sz="1100" dirty="0" smtClean="0">
                <a:solidFill>
                  <a:schemeClr val="bg2"/>
                </a:solidFill>
              </a:rPr>
              <a:t>200-9.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endParaRPr lang="nl-BE" sz="1100" dirty="0">
              <a:solidFill>
                <a:schemeClr val="bg2"/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39</a:t>
            </a:fld>
            <a:endParaRPr lang="nl-BE" dirty="0">
              <a:solidFill>
                <a:srgbClr val="FFFFFF"/>
              </a:solidFill>
            </a:endParaRPr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28"/>
    </mc:Choice>
    <mc:Fallback>
      <p:transition spd="slow" advTm="10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5746066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Tijdelijke aanduiding voor inhoud 3"/>
          <p:cNvPicPr>
            <a:picLocks noGrp="1" noChangeAspect="1"/>
          </p:cNvPicPr>
          <p:nvPr>
            <p:ph sz="half"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9820"/>
          <a:stretch/>
        </p:blipFill>
        <p:spPr>
          <a:xfrm>
            <a:off x="2090012" y="2254734"/>
            <a:ext cx="8190457" cy="4340287"/>
          </a:xfr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8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3"/>
    </mc:Choice>
    <mc:Fallback>
      <p:transition spd="slow" advTm="2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72446049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40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1"/>
    </mc:Choice>
    <mc:Fallback>
      <p:transition spd="slow" advTm="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90047736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9928" y="2254735"/>
            <a:ext cx="10248085" cy="4050295"/>
          </a:xfrm>
        </p:spPr>
        <p:txBody>
          <a:bodyPr/>
          <a:lstStyle/>
          <a:p>
            <a:endParaRPr lang="nl-BE" sz="2400" dirty="0" smtClean="0"/>
          </a:p>
          <a:p>
            <a:r>
              <a:rPr lang="nl-BE" sz="2400" dirty="0" smtClean="0"/>
              <a:t>moeilijk te voorspellen</a:t>
            </a:r>
          </a:p>
          <a:p>
            <a:r>
              <a:rPr lang="nl-BE" sz="2400" dirty="0"/>
              <a:t>i</a:t>
            </a:r>
            <a:r>
              <a:rPr lang="nl-BE" sz="2400" dirty="0" smtClean="0"/>
              <a:t>ndividueel sterk wisselend </a:t>
            </a:r>
          </a:p>
          <a:p>
            <a:r>
              <a:rPr lang="nl-BE" sz="2400" dirty="0"/>
              <a:t>a</a:t>
            </a:r>
            <a:r>
              <a:rPr lang="nl-BE" sz="2400" dirty="0" smtClean="0"/>
              <a:t>fhankelijk van oorzaak van hartfalen</a:t>
            </a:r>
          </a:p>
          <a:p>
            <a:r>
              <a:rPr lang="nl-BE" sz="2400" dirty="0" smtClean="0"/>
              <a:t>1/3 overlijdt binnen de 2 jaar ( </a:t>
            </a:r>
            <a:r>
              <a:rPr lang="nl-BE" sz="2400" dirty="0" err="1" smtClean="0"/>
              <a:t>Framingham</a:t>
            </a:r>
            <a:r>
              <a:rPr lang="nl-BE" sz="2400" dirty="0" smtClean="0"/>
              <a:t> </a:t>
            </a:r>
            <a:r>
              <a:rPr lang="nl-BE" sz="2400" dirty="0" err="1" smtClean="0"/>
              <a:t>study</a:t>
            </a:r>
            <a:r>
              <a:rPr lang="nl-BE" sz="2400" dirty="0" smtClean="0"/>
              <a:t> ),                            hoge kans op recidief</a:t>
            </a:r>
          </a:p>
          <a:p>
            <a:r>
              <a:rPr lang="nl-BE" sz="2400" dirty="0"/>
              <a:t>p</a:t>
            </a:r>
            <a:r>
              <a:rPr lang="nl-BE" sz="2400" dirty="0" smtClean="0"/>
              <a:t>rognose is slecht, doch periodes van                                              goede kwaliteit van leven en functionaliteit</a:t>
            </a:r>
            <a:endParaRPr lang="nl-BE" sz="2400" dirty="0"/>
          </a:p>
        </p:txBody>
      </p:sp>
      <p:sp>
        <p:nvSpPr>
          <p:cNvPr id="4" name="Tekstvak 3"/>
          <p:cNvSpPr txBox="1"/>
          <p:nvPr/>
        </p:nvSpPr>
        <p:spPr>
          <a:xfrm>
            <a:off x="6457996" y="6484394"/>
            <a:ext cx="5655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smtClean="0">
                <a:solidFill>
                  <a:schemeClr val="bg2"/>
                </a:solidFill>
              </a:rPr>
              <a:t>Solomon et al. Circulation 2007;116(13</a:t>
            </a:r>
            <a:r>
              <a:rPr lang="fr-FR" sz="1100" dirty="0">
                <a:solidFill>
                  <a:schemeClr val="bg2"/>
                </a:solidFill>
              </a:rPr>
              <a:t>):1482-7</a:t>
            </a:r>
            <a:r>
              <a:rPr lang="fr-FR" sz="1100" dirty="0"/>
              <a:t>.</a:t>
            </a:r>
            <a:endParaRPr lang="nl-BE" sz="1100" dirty="0"/>
          </a:p>
        </p:txBody>
      </p:sp>
      <p:pic>
        <p:nvPicPr>
          <p:cNvPr id="6" name="Afbeelding 5"/>
          <p:cNvPicPr/>
          <p:nvPr/>
        </p:nvPicPr>
        <p:blipFill>
          <a:blip r:embed="rId9"/>
          <a:stretch>
            <a:fillRect/>
          </a:stretch>
        </p:blipFill>
        <p:spPr>
          <a:xfrm>
            <a:off x="8833997" y="2878237"/>
            <a:ext cx="2491500" cy="2234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2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53"/>
    </mc:Choice>
    <mc:Fallback>
      <p:transition spd="slow" advTm="5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 </a:t>
            </a:r>
            <a:endParaRPr lang="nl-BE" dirty="0"/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333500" y="2055813"/>
          <a:ext cx="5037138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ijdelijke aanduiding voor inhoud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9526539"/>
              </p:ext>
            </p:extLst>
          </p:nvPr>
        </p:nvGraphicFramePr>
        <p:xfrm>
          <a:off x="6545263" y="2055813"/>
          <a:ext cx="5037137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42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2"/>
    </mc:Choice>
    <mc:Fallback>
      <p:transition spd="slow" advTm="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23429854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254735"/>
            <a:ext cx="5037163" cy="3851664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nl-BE" sz="2400" dirty="0"/>
              <a:t>(diastolisch HF)</a:t>
            </a:r>
          </a:p>
          <a:p>
            <a:pPr marL="0" indent="0" algn="ctr">
              <a:buFont typeface="Arial" charset="0"/>
              <a:buNone/>
            </a:pPr>
            <a:r>
              <a:rPr lang="nl-BE" sz="2400" b="1" dirty="0" err="1"/>
              <a:t>HFpEF</a:t>
            </a:r>
            <a:endParaRPr lang="nl-BE" sz="2400" b="1" dirty="0"/>
          </a:p>
          <a:p>
            <a:pPr marL="0" indent="0" algn="ctr">
              <a:buFont typeface="Arial" charset="0"/>
              <a:buNone/>
            </a:pPr>
            <a:endParaRPr lang="nl-BE" sz="2400" dirty="0" smtClean="0"/>
          </a:p>
          <a:p>
            <a:pPr marL="0" indent="0" algn="ctr">
              <a:buFont typeface="Arial" charset="0"/>
              <a:buNone/>
            </a:pPr>
            <a:endParaRPr lang="nl-BE" sz="2400" dirty="0"/>
          </a:p>
          <a:p>
            <a:pPr marL="0" indent="0" algn="ctr">
              <a:buFont typeface="Arial" charset="0"/>
              <a:buNone/>
            </a:pPr>
            <a:r>
              <a:rPr lang="nl-BE" sz="2400" dirty="0"/>
              <a:t>symptomen en tekens van HF</a:t>
            </a:r>
          </a:p>
          <a:p>
            <a:pPr marL="0" indent="0" algn="ctr">
              <a:buNone/>
            </a:pPr>
            <a:endParaRPr lang="nl-BE" sz="2400" dirty="0" smtClean="0"/>
          </a:p>
          <a:p>
            <a:pPr marL="0" indent="0" algn="ctr">
              <a:buNone/>
            </a:pPr>
            <a:r>
              <a:rPr lang="nl-BE" sz="2400" dirty="0" smtClean="0"/>
              <a:t>normale </a:t>
            </a:r>
            <a:r>
              <a:rPr lang="nl-BE" sz="2400" dirty="0"/>
              <a:t>systolische functie</a:t>
            </a:r>
            <a:br>
              <a:rPr lang="nl-BE" sz="2400" dirty="0"/>
            </a:br>
            <a:r>
              <a:rPr lang="nl-BE" sz="2400" dirty="0"/>
              <a:t>(LVEF </a:t>
            </a:r>
            <a:r>
              <a:rPr lang="nl-BE" sz="2400" dirty="0">
                <a:latin typeface="Calibri" panose="020F0502020204030204" pitchFamily="34" charset="0"/>
              </a:rPr>
              <a:t>≥ </a:t>
            </a:r>
            <a:r>
              <a:rPr lang="nl-BE" sz="2400" dirty="0"/>
              <a:t>50%)</a:t>
            </a:r>
          </a:p>
          <a:p>
            <a:pPr marL="0" indent="0" algn="ctr">
              <a:buFont typeface="Arial" charset="0"/>
              <a:buNone/>
            </a:pPr>
            <a:endParaRPr lang="nl-BE" sz="2400" dirty="0" smtClean="0"/>
          </a:p>
          <a:p>
            <a:pPr marL="0" indent="0" algn="ctr">
              <a:buNone/>
            </a:pPr>
            <a:r>
              <a:rPr lang="nl-BE" sz="2400" dirty="0"/>
              <a:t>diastolische dysfunctie</a:t>
            </a:r>
          </a:p>
          <a:p>
            <a:pPr marL="0" indent="0" algn="ctr">
              <a:buFont typeface="Arial" charset="0"/>
              <a:buNone/>
            </a:pPr>
            <a:endParaRPr lang="nl-BE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544875" y="2254735"/>
            <a:ext cx="5037164" cy="3851664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nl-BE" sz="2400" dirty="0"/>
              <a:t>(systolisch HF)</a:t>
            </a:r>
          </a:p>
          <a:p>
            <a:pPr marL="0" indent="0" algn="ctr">
              <a:buFont typeface="Arial" charset="0"/>
              <a:buNone/>
            </a:pPr>
            <a:r>
              <a:rPr lang="nl-BE" sz="2400" b="1" dirty="0" err="1"/>
              <a:t>HFrEF</a:t>
            </a:r>
            <a:endParaRPr lang="nl-BE" sz="2400" b="1" dirty="0"/>
          </a:p>
          <a:p>
            <a:pPr marL="0" indent="0" algn="ctr">
              <a:buFont typeface="Arial" charset="0"/>
              <a:buNone/>
            </a:pPr>
            <a:endParaRPr lang="nl-BE" sz="2400" dirty="0"/>
          </a:p>
          <a:p>
            <a:pPr marL="0" indent="0" algn="ctr">
              <a:buFont typeface="Arial" charset="0"/>
              <a:buNone/>
            </a:pPr>
            <a:endParaRPr lang="nl-BE" sz="2400" dirty="0"/>
          </a:p>
          <a:p>
            <a:pPr marL="0" indent="0" algn="ctr">
              <a:buFont typeface="Arial" charset="0"/>
              <a:buNone/>
            </a:pPr>
            <a:r>
              <a:rPr lang="nl-BE" sz="2400" dirty="0"/>
              <a:t>symptomen en tekens van HF</a:t>
            </a:r>
          </a:p>
          <a:p>
            <a:pPr marL="0" indent="0" algn="ctr">
              <a:buFont typeface="Arial" charset="0"/>
              <a:buNone/>
            </a:pPr>
            <a:endParaRPr lang="nl-BE" sz="2400" dirty="0"/>
          </a:p>
          <a:p>
            <a:pPr marL="0" indent="0" algn="ctr">
              <a:buFont typeface="Arial" charset="0"/>
              <a:buNone/>
            </a:pPr>
            <a:r>
              <a:rPr lang="nl-BE" sz="2400" dirty="0"/>
              <a:t>systolische dysfunctie</a:t>
            </a:r>
            <a:br>
              <a:rPr lang="nl-BE" sz="2400" dirty="0"/>
            </a:br>
            <a:r>
              <a:rPr lang="nl-BE" sz="2400" dirty="0"/>
              <a:t>(LVEF &lt;</a:t>
            </a:r>
            <a:r>
              <a:rPr lang="nl-BE" sz="2400" dirty="0">
                <a:latin typeface="Calibri" panose="020F0502020204030204" pitchFamily="34" charset="0"/>
              </a:rPr>
              <a:t> </a:t>
            </a:r>
            <a:r>
              <a:rPr lang="nl-BE" sz="2400" dirty="0"/>
              <a:t>40%)</a:t>
            </a:r>
          </a:p>
          <a:p>
            <a:pPr marL="0" indent="0" algn="ctr">
              <a:buFont typeface="Arial" charset="0"/>
              <a:buNone/>
            </a:pPr>
            <a:endParaRPr lang="nl-BE" dirty="0"/>
          </a:p>
        </p:txBody>
      </p:sp>
      <p:sp>
        <p:nvSpPr>
          <p:cNvPr id="8" name="PIJL-OMLAAG 6"/>
          <p:cNvSpPr/>
          <p:nvPr/>
        </p:nvSpPr>
        <p:spPr>
          <a:xfrm>
            <a:off x="8880459" y="3366342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9" name="PIJL-OMLAAG 6"/>
          <p:cNvSpPr/>
          <p:nvPr/>
        </p:nvSpPr>
        <p:spPr>
          <a:xfrm>
            <a:off x="3669536" y="3366342"/>
            <a:ext cx="365996" cy="496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Plus 9"/>
          <p:cNvSpPr/>
          <p:nvPr/>
        </p:nvSpPr>
        <p:spPr bwMode="auto">
          <a:xfrm>
            <a:off x="8809300" y="4437831"/>
            <a:ext cx="508313" cy="480054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lus 10"/>
          <p:cNvSpPr/>
          <p:nvPr/>
        </p:nvSpPr>
        <p:spPr bwMode="auto">
          <a:xfrm>
            <a:off x="3598377" y="5805919"/>
            <a:ext cx="508313" cy="480054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lus 11"/>
          <p:cNvSpPr/>
          <p:nvPr/>
        </p:nvSpPr>
        <p:spPr bwMode="auto">
          <a:xfrm>
            <a:off x="3598377" y="4437831"/>
            <a:ext cx="508313" cy="480054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5"/>
    </mc:Choice>
    <mc:Fallback>
      <p:transition spd="slow" advTm="3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6620168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056105"/>
            <a:ext cx="10248085" cy="4050295"/>
          </a:xfrm>
        </p:spPr>
        <p:txBody>
          <a:bodyPr/>
          <a:lstStyle/>
          <a:p>
            <a:endParaRPr lang="nl-BE" sz="2800" dirty="0" smtClean="0"/>
          </a:p>
          <a:p>
            <a:r>
              <a:rPr lang="nl-BE" sz="2800" dirty="0"/>
              <a:t>s</a:t>
            </a:r>
            <a:r>
              <a:rPr lang="nl-BE" sz="2800" dirty="0" smtClean="0"/>
              <a:t>ymptomen/klinische </a:t>
            </a:r>
            <a:r>
              <a:rPr lang="nl-BE" sz="2800" dirty="0"/>
              <a:t>tekens van hartfalen</a:t>
            </a:r>
          </a:p>
          <a:p>
            <a:pPr marL="514350" lvl="0" indent="-514350">
              <a:buFont typeface="+mj-lt"/>
              <a:buAutoNum type="arabicPeriod"/>
            </a:pPr>
            <a:endParaRPr lang="nl-BE" sz="2800" dirty="0"/>
          </a:p>
          <a:p>
            <a:r>
              <a:rPr lang="nl-BE" sz="2800" dirty="0"/>
              <a:t>s</a:t>
            </a:r>
            <a:r>
              <a:rPr lang="nl-BE" sz="2800" dirty="0" smtClean="0"/>
              <a:t>tructurele </a:t>
            </a:r>
            <a:r>
              <a:rPr lang="nl-BE" sz="2800" dirty="0"/>
              <a:t>of functionele afwijkingen van het hart (in rust; op echocardiografie)</a:t>
            </a:r>
          </a:p>
          <a:p>
            <a:pPr lvl="0"/>
            <a:endParaRPr lang="nl-BE" sz="2800" dirty="0"/>
          </a:p>
          <a:p>
            <a:pPr marL="0" lvl="0" indent="0">
              <a:buNone/>
            </a:pPr>
            <a:r>
              <a:rPr lang="nl-BE" sz="2800" dirty="0" smtClean="0">
                <a:sym typeface="Wingdings" panose="05000000000000000000" pitchFamily="2" charset="2"/>
              </a:rPr>
              <a:t> </a:t>
            </a:r>
          </a:p>
          <a:p>
            <a:pPr marL="0" lvl="0" indent="0">
              <a:buNone/>
            </a:pPr>
            <a:r>
              <a:rPr lang="nl-BE" sz="2800" dirty="0" smtClean="0">
                <a:sym typeface="Wingdings" panose="05000000000000000000" pitchFamily="2" charset="2"/>
              </a:rPr>
              <a:t>2 criteria samen</a:t>
            </a:r>
            <a:endParaRPr lang="nl-BE" dirty="0"/>
          </a:p>
        </p:txBody>
      </p:sp>
      <p:sp>
        <p:nvSpPr>
          <p:cNvPr id="7" name="Linkeraccolade 6"/>
          <p:cNvSpPr/>
          <p:nvPr/>
        </p:nvSpPr>
        <p:spPr bwMode="auto">
          <a:xfrm>
            <a:off x="725216" y="2238704"/>
            <a:ext cx="488731" cy="2554013"/>
          </a:xfrm>
          <a:prstGeom prst="leftBrace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100" i="0" u="none" strike="noStrike" normalizeH="0" baseline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2"/>
    </mc:Choice>
    <mc:Fallback>
      <p:transition spd="slow" advTm="2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3305192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265113"/>
            <a:ext cx="10248085" cy="4050295"/>
          </a:xfrm>
        </p:spPr>
        <p:txBody>
          <a:bodyPr/>
          <a:lstStyle/>
          <a:p>
            <a:r>
              <a:rPr lang="nl-BE" sz="2800" dirty="0" smtClean="0"/>
              <a:t>(</a:t>
            </a:r>
            <a:r>
              <a:rPr lang="nl-BE" sz="2800" dirty="0" err="1" smtClean="0"/>
              <a:t>inspannings</a:t>
            </a:r>
            <a:r>
              <a:rPr lang="nl-BE" sz="2800" dirty="0" smtClean="0"/>
              <a:t> gebonden) dyspnoe</a:t>
            </a:r>
          </a:p>
          <a:p>
            <a:r>
              <a:rPr lang="nl-BE" sz="2800" dirty="0" err="1" smtClean="0"/>
              <a:t>orthopnoe</a:t>
            </a:r>
            <a:endParaRPr lang="nl-BE" sz="2800" dirty="0" smtClean="0"/>
          </a:p>
          <a:p>
            <a:r>
              <a:rPr lang="nl-BE" sz="2800" dirty="0"/>
              <a:t>v</a:t>
            </a:r>
            <a:r>
              <a:rPr lang="nl-BE" sz="2800" dirty="0" smtClean="0"/>
              <a:t>ermoeidheid</a:t>
            </a:r>
          </a:p>
          <a:p>
            <a:r>
              <a:rPr lang="nl-BE" sz="2800" dirty="0"/>
              <a:t>v</a:t>
            </a:r>
            <a:r>
              <a:rPr lang="nl-BE" sz="2800" dirty="0" smtClean="0"/>
              <a:t>ochtopstapeling</a:t>
            </a:r>
          </a:p>
          <a:p>
            <a:pPr lvl="1"/>
            <a:r>
              <a:rPr lang="nl-BE" sz="2400" dirty="0"/>
              <a:t>o</a:t>
            </a:r>
            <a:r>
              <a:rPr lang="nl-BE" sz="2400" dirty="0" smtClean="0"/>
              <a:t>nderste ledematen (</a:t>
            </a:r>
            <a:r>
              <a:rPr lang="nl-BE" sz="2400" dirty="0" err="1" smtClean="0"/>
              <a:t>malleolair</a:t>
            </a:r>
            <a:r>
              <a:rPr lang="nl-BE" sz="2400" dirty="0" smtClean="0"/>
              <a:t> oedeem)</a:t>
            </a:r>
          </a:p>
          <a:p>
            <a:pPr lvl="1"/>
            <a:r>
              <a:rPr lang="nl-BE" sz="2400" dirty="0"/>
              <a:t>a</a:t>
            </a:r>
            <a:r>
              <a:rPr lang="nl-BE" sz="2400" dirty="0" smtClean="0"/>
              <a:t>bdomen (ascites, opgezet gevoel)</a:t>
            </a:r>
          </a:p>
          <a:p>
            <a:pPr lvl="1"/>
            <a:r>
              <a:rPr lang="nl-BE" sz="2400" dirty="0"/>
              <a:t>l</a:t>
            </a:r>
            <a:r>
              <a:rPr lang="nl-BE" sz="2400" dirty="0" smtClean="0"/>
              <a:t>ever (hepatomegalie)</a:t>
            </a:r>
          </a:p>
          <a:p>
            <a:pPr lvl="1"/>
            <a:r>
              <a:rPr lang="nl-BE" sz="2400" dirty="0" smtClean="0"/>
              <a:t>Longen (auscultatie – RX)</a:t>
            </a:r>
          </a:p>
          <a:p>
            <a:pPr lvl="1"/>
            <a:r>
              <a:rPr lang="nl-BE" sz="2400" dirty="0" smtClean="0"/>
              <a:t>Gestuwde </a:t>
            </a:r>
            <a:r>
              <a:rPr lang="nl-BE" sz="2400" dirty="0" err="1" smtClean="0"/>
              <a:t>halsvenen</a:t>
            </a:r>
            <a:endParaRPr lang="nl-BE" sz="2400" dirty="0" smtClean="0"/>
          </a:p>
          <a:p>
            <a:endParaRPr lang="nl-BE" dirty="0" smtClean="0"/>
          </a:p>
          <a:p>
            <a:endParaRPr lang="nl-BE" dirty="0"/>
          </a:p>
        </p:txBody>
      </p:sp>
      <p:pic>
        <p:nvPicPr>
          <p:cNvPr id="4" name="Picture 8" descr="https://upload.wikimedia.org/wikipedia/commons/thumb/8/84/Combinpedal.jpg/220px-Combinpedal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65" y="3048882"/>
            <a:ext cx="2933981" cy="28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26"/>
    </mc:Choice>
    <mc:Fallback>
      <p:transition spd="slow" advTm="50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28591491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265113"/>
            <a:ext cx="10248085" cy="4050295"/>
          </a:xfrm>
        </p:spPr>
        <p:txBody>
          <a:bodyPr/>
          <a:lstStyle/>
          <a:p>
            <a:r>
              <a:rPr lang="nl-BE" sz="2400" dirty="0"/>
              <a:t>p</a:t>
            </a:r>
            <a:r>
              <a:rPr lang="nl-BE" sz="2400" dirty="0" smtClean="0"/>
              <a:t>erifere oedemen</a:t>
            </a:r>
          </a:p>
          <a:p>
            <a:r>
              <a:rPr lang="nl-BE" sz="2400" dirty="0"/>
              <a:t>c</a:t>
            </a:r>
            <a:r>
              <a:rPr lang="nl-BE" sz="2400" dirty="0" smtClean="0"/>
              <a:t>entraal veneuze druk (CVD): vullingstoestand beoordelen (niet-invasief, via </a:t>
            </a:r>
            <a:r>
              <a:rPr lang="nl-BE" sz="2400" dirty="0" err="1" smtClean="0"/>
              <a:t>halsvenen</a:t>
            </a:r>
            <a:r>
              <a:rPr lang="nl-BE" sz="2400" dirty="0" smtClean="0"/>
              <a:t>)</a:t>
            </a:r>
          </a:p>
          <a:p>
            <a:r>
              <a:rPr lang="nl-BE" sz="2400" dirty="0"/>
              <a:t>a</a:t>
            </a:r>
            <a:r>
              <a:rPr lang="nl-BE" sz="2400" dirty="0" smtClean="0"/>
              <a:t>bdomen: leverstuwing</a:t>
            </a:r>
          </a:p>
          <a:p>
            <a:r>
              <a:rPr lang="nl-BE" sz="2400" dirty="0"/>
              <a:t>l</a:t>
            </a:r>
            <a:r>
              <a:rPr lang="nl-BE" sz="2400" dirty="0" smtClean="0"/>
              <a:t>ongauscultatie: longoedeem</a:t>
            </a:r>
          </a:p>
          <a:p>
            <a:r>
              <a:rPr lang="nl-BE" sz="2400" dirty="0"/>
              <a:t>h</a:t>
            </a:r>
            <a:r>
              <a:rPr lang="nl-BE" sz="2400" dirty="0" smtClean="0"/>
              <a:t>artauscultatie: derde toon, </a:t>
            </a:r>
            <a:r>
              <a:rPr lang="nl-BE" sz="2400" dirty="0" err="1" smtClean="0"/>
              <a:t>galloptoon</a:t>
            </a:r>
            <a:r>
              <a:rPr lang="nl-BE" sz="2400" dirty="0" smtClean="0"/>
              <a:t>, geruis</a:t>
            </a:r>
          </a:p>
          <a:p>
            <a:r>
              <a:rPr lang="nl-BE" sz="2400" dirty="0"/>
              <a:t>p</a:t>
            </a:r>
            <a:r>
              <a:rPr lang="nl-BE" sz="2400" dirty="0" smtClean="0"/>
              <a:t>ols: regelmaat, frequentie</a:t>
            </a:r>
          </a:p>
          <a:p>
            <a:r>
              <a:rPr lang="nl-BE" sz="2400" dirty="0"/>
              <a:t>b</a:t>
            </a:r>
            <a:r>
              <a:rPr lang="nl-BE" sz="2400" dirty="0" smtClean="0"/>
              <a:t>loeddruk </a:t>
            </a:r>
          </a:p>
          <a:p>
            <a:r>
              <a:rPr lang="nl-BE" sz="2400" dirty="0"/>
              <a:t>g</a:t>
            </a:r>
            <a:r>
              <a:rPr lang="nl-BE" sz="2400" dirty="0" smtClean="0"/>
              <a:t>ewicht</a:t>
            </a:r>
          </a:p>
          <a:p>
            <a:endParaRPr lang="nl-BE" sz="2400" dirty="0"/>
          </a:p>
        </p:txBody>
      </p:sp>
      <p:pic>
        <p:nvPicPr>
          <p:cNvPr id="4" name="Picture 4" descr="diagnose heart failu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58319" y="3392834"/>
            <a:ext cx="2676719" cy="3091218"/>
          </a:xfrm>
          <a:prstGeom prst="rect">
            <a:avLst/>
          </a:prstGeom>
          <a:noFill/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54"/>
    </mc:Choice>
    <mc:Fallback>
      <p:transition spd="slow" advTm="58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0204909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265113"/>
            <a:ext cx="10248085" cy="4050295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endParaRPr lang="nl-BE" dirty="0"/>
          </a:p>
        </p:txBody>
      </p:sp>
      <p:pic>
        <p:nvPicPr>
          <p:cNvPr id="6" name="Afbeelding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35" y="2468880"/>
            <a:ext cx="3100539" cy="40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55" y="2798560"/>
            <a:ext cx="524986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0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5"/>
    </mc:Choice>
    <mc:Fallback>
      <p:transition spd="slow" advTm="1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6169607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333954" y="2265113"/>
            <a:ext cx="10248085" cy="4050295"/>
          </a:xfrm>
        </p:spPr>
        <p:txBody>
          <a:bodyPr/>
          <a:lstStyle/>
          <a:p>
            <a:r>
              <a:rPr lang="nl-BE" sz="2000" dirty="0" err="1" smtClean="0">
                <a:solidFill>
                  <a:srgbClr val="FF0000"/>
                </a:solidFill>
              </a:rPr>
              <a:t>orthopnoe</a:t>
            </a:r>
            <a:r>
              <a:rPr lang="nl-BE" sz="2000" dirty="0" smtClean="0">
                <a:solidFill>
                  <a:srgbClr val="FF0000"/>
                </a:solidFill>
              </a:rPr>
              <a:t> (extra kussens, bed rechtop)</a:t>
            </a:r>
            <a:endParaRPr lang="nl-BE" sz="2000" dirty="0">
              <a:solidFill>
                <a:srgbClr val="FF0000"/>
              </a:solidFill>
            </a:endParaRPr>
          </a:p>
          <a:p>
            <a:r>
              <a:rPr lang="nl-BE" sz="2000" dirty="0">
                <a:solidFill>
                  <a:srgbClr val="FF0000"/>
                </a:solidFill>
              </a:rPr>
              <a:t>paroxysmale nachtelijke </a:t>
            </a:r>
            <a:r>
              <a:rPr lang="nl-BE" sz="2000" dirty="0" smtClean="0">
                <a:solidFill>
                  <a:srgbClr val="FF0000"/>
                </a:solidFill>
              </a:rPr>
              <a:t>dyspnoe (PND)</a:t>
            </a:r>
          </a:p>
          <a:p>
            <a:r>
              <a:rPr lang="nl-BE" sz="2000" dirty="0">
                <a:solidFill>
                  <a:srgbClr val="FF0000"/>
                </a:solidFill>
              </a:rPr>
              <a:t>CVD: gestuwde </a:t>
            </a:r>
            <a:r>
              <a:rPr lang="nl-BE" sz="2000" dirty="0" err="1" smtClean="0">
                <a:solidFill>
                  <a:srgbClr val="FF0000"/>
                </a:solidFill>
              </a:rPr>
              <a:t>halsvenen</a:t>
            </a:r>
            <a:endParaRPr lang="nl-BE" sz="2000" dirty="0">
              <a:solidFill>
                <a:srgbClr val="FF0000"/>
              </a:solidFill>
            </a:endParaRPr>
          </a:p>
          <a:p>
            <a:r>
              <a:rPr lang="nl-BE" sz="2000" dirty="0" smtClean="0"/>
              <a:t>onverklaarbare</a:t>
            </a:r>
            <a:r>
              <a:rPr lang="nl-BE" sz="2000" dirty="0"/>
              <a:t>, abnormale gewichtstoename (&gt; 2 kg op ≤ 3 dagen</a:t>
            </a:r>
            <a:r>
              <a:rPr lang="nl-BE" sz="2000" dirty="0" smtClean="0"/>
              <a:t>)</a:t>
            </a:r>
          </a:p>
          <a:p>
            <a:r>
              <a:rPr lang="nl-BE" sz="2000" dirty="0"/>
              <a:t>t</a:t>
            </a:r>
            <a:r>
              <a:rPr lang="nl-BE" sz="2000" dirty="0" smtClean="0"/>
              <a:t>oegenomen (</a:t>
            </a:r>
            <a:r>
              <a:rPr lang="nl-BE" sz="2000" dirty="0" err="1" smtClean="0"/>
              <a:t>inspanningsgebonden</a:t>
            </a:r>
            <a:r>
              <a:rPr lang="nl-BE" sz="2000" dirty="0" smtClean="0"/>
              <a:t>) dyspnoe</a:t>
            </a:r>
          </a:p>
          <a:p>
            <a:r>
              <a:rPr lang="nl-BE" sz="2000" dirty="0" smtClean="0"/>
              <a:t>toegenomen vermoeidheid</a:t>
            </a:r>
          </a:p>
          <a:p>
            <a:r>
              <a:rPr lang="nl-BE" sz="2000" dirty="0" smtClean="0"/>
              <a:t>toegenomen perifere oedemen</a:t>
            </a:r>
          </a:p>
          <a:p>
            <a:r>
              <a:rPr lang="nl-BE" sz="2000" dirty="0" smtClean="0"/>
              <a:t>ascites</a:t>
            </a:r>
          </a:p>
          <a:p>
            <a:r>
              <a:rPr lang="nl-BE" sz="2000" dirty="0"/>
              <a:t>h</a:t>
            </a:r>
            <a:r>
              <a:rPr lang="nl-BE" sz="2000" dirty="0" smtClean="0"/>
              <a:t>oest (evt. rozig sputum)</a:t>
            </a:r>
          </a:p>
          <a:p>
            <a:r>
              <a:rPr lang="nl-BE" sz="2000" dirty="0"/>
              <a:t>v</a:t>
            </a:r>
            <a:r>
              <a:rPr lang="nl-BE" sz="2000" dirty="0" smtClean="0"/>
              <a:t>erminderde eetlust</a:t>
            </a:r>
          </a:p>
          <a:p>
            <a:r>
              <a:rPr lang="nl-BE" sz="2000" dirty="0" smtClean="0"/>
              <a:t>onverklaarbare verwardheid (vooral bij ouderen)</a:t>
            </a:r>
            <a:endParaRPr lang="nl-BE" sz="2000" dirty="0"/>
          </a:p>
          <a:p>
            <a:endParaRPr lang="nl-BE" dirty="0"/>
          </a:p>
        </p:txBody>
      </p:sp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9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49"/>
    </mc:Choice>
    <mc:Fallback>
      <p:transition spd="slow" advTm="7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254735"/>
            <a:ext cx="5037163" cy="3851664"/>
          </a:xfrm>
        </p:spPr>
        <p:txBody>
          <a:bodyPr/>
          <a:lstStyle/>
          <a:p>
            <a:r>
              <a:rPr lang="nl-BE" dirty="0" err="1" smtClean="0"/>
              <a:t>Rx</a:t>
            </a:r>
            <a:r>
              <a:rPr lang="nl-BE" dirty="0" smtClean="0"/>
              <a:t>-thorax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16201239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88496773_RIS 2799823_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88" y="2872706"/>
            <a:ext cx="3277235" cy="365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73606147_RIS 3255983_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19" y="2873812"/>
            <a:ext cx="4445360" cy="36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4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8"/>
    </mc:Choice>
    <mc:Fallback>
      <p:transition spd="slow" advTm="2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5746066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168435" y="2254735"/>
            <a:ext cx="7393577" cy="4116095"/>
            <a:chOff x="408" y="981"/>
            <a:chExt cx="4943" cy="3220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648" y="1365"/>
              <a:ext cx="720" cy="528"/>
              <a:chOff x="528" y="912"/>
              <a:chExt cx="720" cy="528"/>
            </a:xfrm>
          </p:grpSpPr>
          <p:sp>
            <p:nvSpPr>
              <p:cNvPr id="31" name="Boog 9"/>
              <p:cNvSpPr>
                <a:spLocks/>
              </p:cNvSpPr>
              <p:nvPr/>
            </p:nvSpPr>
            <p:spPr bwMode="auto">
              <a:xfrm flipH="1">
                <a:off x="528" y="912"/>
                <a:ext cx="720" cy="4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  <p:pic>
          <p:nvPicPr>
            <p:cNvPr id="8" name="Picture 11" descr="hart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5" r="70647" b="53052"/>
            <a:stretch>
              <a:fillRect/>
            </a:stretch>
          </p:blipFill>
          <p:spPr bwMode="auto">
            <a:xfrm>
              <a:off x="408" y="981"/>
              <a:ext cx="1469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hart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1" r="35089" b="53052"/>
            <a:stretch>
              <a:fillRect/>
            </a:stretch>
          </p:blipFill>
          <p:spPr bwMode="auto">
            <a:xfrm>
              <a:off x="1929" y="981"/>
              <a:ext cx="1673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hart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00" b="53052"/>
            <a:stretch>
              <a:fillRect/>
            </a:stretch>
          </p:blipFill>
          <p:spPr bwMode="auto">
            <a:xfrm>
              <a:off x="3651" y="981"/>
              <a:ext cx="1673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hart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t="48166"/>
            <a:stretch>
              <a:fillRect/>
            </a:stretch>
          </p:blipFill>
          <p:spPr bwMode="auto">
            <a:xfrm>
              <a:off x="453" y="2517"/>
              <a:ext cx="4898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734" y="1202"/>
              <a:ext cx="3599" cy="2467"/>
              <a:chOff x="662" y="749"/>
              <a:chExt cx="3599" cy="2467"/>
            </a:xfrm>
          </p:grpSpPr>
          <p:sp>
            <p:nvSpPr>
              <p:cNvPr id="27" name="Text Box 16"/>
              <p:cNvSpPr txBox="1">
                <a:spLocks noChangeArrowheads="1"/>
              </p:cNvSpPr>
              <p:nvPr/>
            </p:nvSpPr>
            <p:spPr bwMode="auto">
              <a:xfrm>
                <a:off x="662" y="749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endParaRPr lang="en-GB" altLang="nl-NL" sz="24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>
                <a:off x="2064" y="2928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endParaRPr lang="en-GB" altLang="nl-NL" sz="24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>
                <a:off x="4032" y="1200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endParaRPr lang="en-GB" altLang="nl-NL" sz="24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2256" y="1344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endParaRPr lang="en-GB" altLang="nl-NL" sz="24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782" y="1699"/>
              <a:ext cx="4074" cy="2345"/>
              <a:chOff x="710" y="1246"/>
              <a:chExt cx="4074" cy="2345"/>
            </a:xfrm>
          </p:grpSpPr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710" y="1246"/>
                <a:ext cx="2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8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+</a:t>
                </a:r>
                <a:endParaRPr lang="en-GB" altLang="nl-NL" sz="2800">
                  <a:solidFill>
                    <a:srgbClr val="FF33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Text Box 22"/>
              <p:cNvSpPr txBox="1">
                <a:spLocks noChangeArrowheads="1"/>
              </p:cNvSpPr>
              <p:nvPr/>
            </p:nvSpPr>
            <p:spPr bwMode="auto">
              <a:xfrm>
                <a:off x="2656" y="3264"/>
                <a:ext cx="2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8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+</a:t>
                </a:r>
                <a:endParaRPr lang="en-GB" altLang="nl-NL" sz="2800">
                  <a:solidFill>
                    <a:srgbClr val="FF33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Text Box 23"/>
              <p:cNvSpPr txBox="1">
                <a:spLocks noChangeArrowheads="1"/>
              </p:cNvSpPr>
              <p:nvPr/>
            </p:nvSpPr>
            <p:spPr bwMode="auto">
              <a:xfrm>
                <a:off x="4560" y="1392"/>
                <a:ext cx="2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8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+</a:t>
                </a:r>
                <a:endParaRPr lang="en-GB" altLang="nl-NL" sz="2800">
                  <a:solidFill>
                    <a:srgbClr val="FF33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6" name="Text Box 24"/>
              <p:cNvSpPr txBox="1">
                <a:spLocks noChangeArrowheads="1"/>
              </p:cNvSpPr>
              <p:nvPr/>
            </p:nvSpPr>
            <p:spPr bwMode="auto">
              <a:xfrm>
                <a:off x="2768" y="1488"/>
                <a:ext cx="2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BE" altLang="nl-NL" sz="28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+</a:t>
                </a:r>
                <a:endParaRPr lang="en-GB" altLang="nl-NL" sz="2800">
                  <a:solidFill>
                    <a:srgbClr val="FF33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5" name="Group 25"/>
            <p:cNvGrpSpPr>
              <a:grpSpLocks/>
            </p:cNvGrpSpPr>
            <p:nvPr/>
          </p:nvGrpSpPr>
          <p:grpSpPr bwMode="auto">
            <a:xfrm>
              <a:off x="1224" y="1413"/>
              <a:ext cx="3922" cy="2333"/>
              <a:chOff x="1152" y="960"/>
              <a:chExt cx="3922" cy="2333"/>
            </a:xfrm>
          </p:grpSpPr>
          <p:sp>
            <p:nvSpPr>
              <p:cNvPr id="19" name="Text Box 26"/>
              <p:cNvSpPr txBox="1">
                <a:spLocks noChangeArrowheads="1"/>
              </p:cNvSpPr>
              <p:nvPr/>
            </p:nvSpPr>
            <p:spPr bwMode="auto">
              <a:xfrm>
                <a:off x="1152" y="1248"/>
                <a:ext cx="32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altLang="nl-NL" sz="3200">
                    <a:solidFill>
                      <a:schemeClr val="accent1"/>
                    </a:solidFill>
                    <a:latin typeface="Comic Sans MS" panose="030F0702030302020204" pitchFamily="66" charset="0"/>
                  </a:rPr>
                  <a:t>*</a:t>
                </a:r>
                <a:endParaRPr lang="en-GB" altLang="nl-NL" sz="3200">
                  <a:solidFill>
                    <a:schemeClr val="accent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0" name="Text Box 27"/>
              <p:cNvSpPr txBox="1">
                <a:spLocks noChangeArrowheads="1"/>
              </p:cNvSpPr>
              <p:nvPr/>
            </p:nvSpPr>
            <p:spPr bwMode="auto">
              <a:xfrm>
                <a:off x="2880" y="2928"/>
                <a:ext cx="32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altLang="nl-NL" sz="3200">
                    <a:solidFill>
                      <a:schemeClr val="accent1"/>
                    </a:solidFill>
                    <a:latin typeface="Comic Sans MS" panose="030F0702030302020204" pitchFamily="66" charset="0"/>
                  </a:rPr>
                  <a:t>*</a:t>
                </a:r>
                <a:endParaRPr lang="en-GB" altLang="nl-NL" sz="3200">
                  <a:solidFill>
                    <a:schemeClr val="accent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Text Box 28"/>
              <p:cNvSpPr txBox="1">
                <a:spLocks noChangeArrowheads="1"/>
              </p:cNvSpPr>
              <p:nvPr/>
            </p:nvSpPr>
            <p:spPr bwMode="auto">
              <a:xfrm>
                <a:off x="4752" y="960"/>
                <a:ext cx="32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altLang="nl-NL" sz="3200">
                    <a:solidFill>
                      <a:schemeClr val="accent1"/>
                    </a:solidFill>
                    <a:latin typeface="Comic Sans MS" panose="030F0702030302020204" pitchFamily="66" charset="0"/>
                  </a:rPr>
                  <a:t>*</a:t>
                </a:r>
                <a:endParaRPr lang="en-GB" altLang="nl-NL" sz="3200">
                  <a:solidFill>
                    <a:schemeClr val="accent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Text Box 29"/>
              <p:cNvSpPr txBox="1">
                <a:spLocks noChangeArrowheads="1"/>
              </p:cNvSpPr>
              <p:nvPr/>
            </p:nvSpPr>
            <p:spPr bwMode="auto">
              <a:xfrm>
                <a:off x="2880" y="960"/>
                <a:ext cx="32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altLang="nl-NL" sz="3200">
                    <a:solidFill>
                      <a:schemeClr val="accent1"/>
                    </a:solidFill>
                    <a:latin typeface="Comic Sans MS" panose="030F0702030302020204" pitchFamily="66" charset="0"/>
                  </a:rPr>
                  <a:t>*</a:t>
                </a:r>
                <a:endParaRPr lang="en-GB" altLang="nl-NL" sz="3200">
                  <a:solidFill>
                    <a:schemeClr val="accent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6" name="Group 30"/>
            <p:cNvGrpSpPr>
              <a:grpSpLocks/>
            </p:cNvGrpSpPr>
            <p:nvPr/>
          </p:nvGrpSpPr>
          <p:grpSpPr bwMode="auto">
            <a:xfrm>
              <a:off x="729" y="2250"/>
              <a:ext cx="862" cy="235"/>
              <a:chOff x="657" y="1797"/>
              <a:chExt cx="862" cy="235"/>
            </a:xfrm>
          </p:grpSpPr>
          <p:sp>
            <p:nvSpPr>
              <p:cNvPr id="17" name="Freeform 31"/>
              <p:cNvSpPr>
                <a:spLocks/>
              </p:cNvSpPr>
              <p:nvPr/>
            </p:nvSpPr>
            <p:spPr bwMode="auto">
              <a:xfrm>
                <a:off x="657" y="1842"/>
                <a:ext cx="726" cy="190"/>
              </a:xfrm>
              <a:custGeom>
                <a:avLst/>
                <a:gdLst>
                  <a:gd name="T0" fmla="*/ 0 w 726"/>
                  <a:gd name="T1" fmla="*/ 0 h 190"/>
                  <a:gd name="T2" fmla="*/ 91 w 726"/>
                  <a:gd name="T3" fmla="*/ 91 h 190"/>
                  <a:gd name="T4" fmla="*/ 182 w 726"/>
                  <a:gd name="T5" fmla="*/ 137 h 190"/>
                  <a:gd name="T6" fmla="*/ 409 w 726"/>
                  <a:gd name="T7" fmla="*/ 182 h 190"/>
                  <a:gd name="T8" fmla="*/ 635 w 726"/>
                  <a:gd name="T9" fmla="*/ 91 h 190"/>
                  <a:gd name="T10" fmla="*/ 726 w 726"/>
                  <a:gd name="T11" fmla="*/ 46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6"/>
                  <a:gd name="T19" fmla="*/ 0 h 190"/>
                  <a:gd name="T20" fmla="*/ 726 w 726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6" h="190">
                    <a:moveTo>
                      <a:pt x="0" y="0"/>
                    </a:moveTo>
                    <a:cubicBezTo>
                      <a:pt x="30" y="34"/>
                      <a:pt x="61" y="68"/>
                      <a:pt x="91" y="91"/>
                    </a:cubicBezTo>
                    <a:cubicBezTo>
                      <a:pt x="121" y="114"/>
                      <a:pt x="129" y="122"/>
                      <a:pt x="182" y="137"/>
                    </a:cubicBezTo>
                    <a:cubicBezTo>
                      <a:pt x="235" y="152"/>
                      <a:pt x="334" y="190"/>
                      <a:pt x="409" y="182"/>
                    </a:cubicBezTo>
                    <a:cubicBezTo>
                      <a:pt x="484" y="174"/>
                      <a:pt x="582" y="114"/>
                      <a:pt x="635" y="91"/>
                    </a:cubicBezTo>
                    <a:cubicBezTo>
                      <a:pt x="688" y="68"/>
                      <a:pt x="711" y="53"/>
                      <a:pt x="726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 flipV="1">
                <a:off x="1383" y="1797"/>
                <a:ext cx="136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</p:grp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9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78"/>
    </mc:Choice>
    <mc:Fallback>
      <p:transition spd="slow" advTm="3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254735"/>
            <a:ext cx="5037163" cy="3851664"/>
          </a:xfrm>
        </p:spPr>
        <p:txBody>
          <a:bodyPr/>
          <a:lstStyle/>
          <a:p>
            <a:r>
              <a:rPr lang="nl-BE" dirty="0" err="1" smtClean="0"/>
              <a:t>Rx</a:t>
            </a:r>
            <a:r>
              <a:rPr lang="nl-BE" dirty="0" smtClean="0"/>
              <a:t>-thorax </a:t>
            </a:r>
          </a:p>
          <a:p>
            <a:endParaRPr lang="nl-BE" dirty="0"/>
          </a:p>
          <a:p>
            <a:r>
              <a:rPr lang="nl-BE" dirty="0"/>
              <a:t>g</a:t>
            </a:r>
            <a:r>
              <a:rPr lang="nl-BE" dirty="0" smtClean="0"/>
              <a:t>rote van het hart zichtbaar</a:t>
            </a:r>
          </a:p>
          <a:p>
            <a:r>
              <a:rPr lang="nl-BE" dirty="0"/>
              <a:t>g</a:t>
            </a:r>
            <a:r>
              <a:rPr lang="nl-BE" dirty="0" smtClean="0"/>
              <a:t>een correcte ejectiefractie</a:t>
            </a:r>
          </a:p>
          <a:p>
            <a:r>
              <a:rPr lang="nl-BE" dirty="0"/>
              <a:t>s</a:t>
            </a:r>
            <a:r>
              <a:rPr lang="nl-BE" dirty="0" smtClean="0"/>
              <a:t>tuwing/vocht op de longen zichtbaar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17261340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6453081" y="2254735"/>
            <a:ext cx="3925136" cy="4464227"/>
          </a:xfrm>
          <a:prstGeom prst="rect">
            <a:avLst/>
          </a:prstGeom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4"/>
    </mc:Choice>
    <mc:Fallback>
      <p:transition spd="slow" advTm="1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8321074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2254735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sz="2400" b="1" kern="0" dirty="0" smtClean="0"/>
              <a:t>echocardiografie</a:t>
            </a:r>
            <a:r>
              <a:rPr lang="nl-NL" sz="2400" kern="0" dirty="0" smtClean="0"/>
              <a:t> met bekijken van ejectiefractie</a:t>
            </a:r>
          </a:p>
          <a:p>
            <a:endParaRPr lang="nl-NL" sz="2400" kern="0" dirty="0" smtClean="0"/>
          </a:p>
          <a:p>
            <a:pPr marL="0" indent="0">
              <a:buNone/>
            </a:pPr>
            <a:endParaRPr lang="nl-BE" kern="0" dirty="0"/>
          </a:p>
        </p:txBody>
      </p:sp>
      <p:pic>
        <p:nvPicPr>
          <p:cNvPr id="4" name="Picture 2" descr="Afbeeldingsresultaat voor echocardiografi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06" y="2811358"/>
            <a:ext cx="4921529" cy="32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9805" y="2798755"/>
            <a:ext cx="4854668" cy="3307645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7"/>
    </mc:Choice>
    <mc:Fallback>
      <p:transition spd="slow" advTm="9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84853298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2254735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sz="2400" b="1" kern="0" dirty="0" smtClean="0"/>
              <a:t>echocardiografie</a:t>
            </a:r>
            <a:r>
              <a:rPr lang="nl-NL" sz="2400" kern="0" dirty="0" smtClean="0"/>
              <a:t> </a:t>
            </a:r>
          </a:p>
          <a:p>
            <a:endParaRPr lang="nl-NL" sz="2400" kern="0" dirty="0"/>
          </a:p>
          <a:p>
            <a:r>
              <a:rPr lang="nl-NL" sz="2400" kern="0" dirty="0"/>
              <a:t>s</a:t>
            </a:r>
            <a:r>
              <a:rPr lang="nl-NL" sz="2400" kern="0" dirty="0" smtClean="0"/>
              <a:t>leutelonderzoek voor diagnose hartfalen</a:t>
            </a:r>
          </a:p>
          <a:p>
            <a:r>
              <a:rPr lang="nl-NL" sz="2400" kern="0" dirty="0" smtClean="0"/>
              <a:t>LVEF (</a:t>
            </a:r>
            <a:r>
              <a:rPr lang="nl-NL" sz="2400" kern="0" smtClean="0"/>
              <a:t>normaal &gt;60</a:t>
            </a:r>
            <a:r>
              <a:rPr lang="nl-NL" sz="2400" kern="0" dirty="0" smtClean="0"/>
              <a:t>%)</a:t>
            </a:r>
          </a:p>
          <a:p>
            <a:r>
              <a:rPr lang="nl-NL" sz="2400" kern="0" dirty="0"/>
              <a:t>o</a:t>
            </a:r>
            <a:r>
              <a:rPr lang="nl-NL" sz="2400" kern="0" dirty="0" smtClean="0"/>
              <a:t>orzaak ( kleplijden bv.)</a:t>
            </a:r>
          </a:p>
          <a:p>
            <a:r>
              <a:rPr lang="nl-NL" sz="2400" kern="0" dirty="0"/>
              <a:t>e</a:t>
            </a:r>
            <a:r>
              <a:rPr lang="nl-NL" sz="2400" kern="0" dirty="0" smtClean="0"/>
              <a:t>rnst</a:t>
            </a:r>
          </a:p>
          <a:p>
            <a:r>
              <a:rPr lang="nl-NL" sz="2400" kern="0" dirty="0"/>
              <a:t>r</a:t>
            </a:r>
            <a:r>
              <a:rPr lang="nl-NL" sz="2400" kern="0" dirty="0" smtClean="0"/>
              <a:t>espons op behandeling</a:t>
            </a:r>
          </a:p>
          <a:p>
            <a:r>
              <a:rPr lang="nl-NL" sz="2400" kern="0" dirty="0"/>
              <a:t>n</a:t>
            </a:r>
            <a:r>
              <a:rPr lang="nl-NL" sz="2400" kern="0" dirty="0" smtClean="0"/>
              <a:t>iet invasief</a:t>
            </a:r>
          </a:p>
          <a:p>
            <a:pPr marL="0" indent="0">
              <a:buNone/>
            </a:pPr>
            <a:endParaRPr lang="nl-BE" kern="0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4"/>
    </mc:Choice>
    <mc:Fallback>
      <p:transition spd="slow" advTm="2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02773114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2254735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sz="2400" b="1" kern="0" dirty="0" smtClean="0"/>
              <a:t>ECG</a:t>
            </a:r>
          </a:p>
          <a:p>
            <a:endParaRPr lang="nl-NL" sz="2400" kern="0" dirty="0" smtClean="0"/>
          </a:p>
          <a:p>
            <a:r>
              <a:rPr lang="nl-NL" sz="2400" kern="0" dirty="0"/>
              <a:t>normaal ECG maakt hartfalen zeer weinig waarschijnlijk</a:t>
            </a:r>
            <a:endParaRPr lang="nl-NL" sz="2400" kern="0" dirty="0" smtClean="0"/>
          </a:p>
          <a:p>
            <a:r>
              <a:rPr lang="nl-NL" sz="2400" kern="0" dirty="0"/>
              <a:t>n</a:t>
            </a:r>
            <a:r>
              <a:rPr lang="nl-NL" sz="2400" kern="0" dirty="0" smtClean="0"/>
              <a:t>iet invasief</a:t>
            </a:r>
          </a:p>
          <a:p>
            <a:endParaRPr lang="nl-NL" sz="2400" kern="0" dirty="0"/>
          </a:p>
          <a:p>
            <a:endParaRPr lang="nl-NL" sz="2400" kern="0" dirty="0"/>
          </a:p>
          <a:p>
            <a:pPr>
              <a:lnSpc>
                <a:spcPct val="90000"/>
              </a:lnSpc>
              <a:defRPr/>
            </a:pPr>
            <a:endParaRPr lang="nl-NL" sz="2400" b="1" kern="0" dirty="0" smtClean="0"/>
          </a:p>
          <a:p>
            <a:endParaRPr lang="nl-BE" kern="0" dirty="0"/>
          </a:p>
        </p:txBody>
      </p:sp>
      <p:pic>
        <p:nvPicPr>
          <p:cNvPr id="4" name="Picture 2" descr="Afbeeldingsresultaat voor ec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3736237"/>
            <a:ext cx="6699383" cy="25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2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5"/>
    </mc:Choice>
    <mc:Fallback>
      <p:transition spd="slow" advTm="1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7279685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2254735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nl-NL" sz="2400" b="1" kern="0" dirty="0" smtClean="0"/>
          </a:p>
          <a:p>
            <a:pPr>
              <a:lnSpc>
                <a:spcPct val="90000"/>
              </a:lnSpc>
              <a:defRPr/>
            </a:pPr>
            <a:r>
              <a:rPr lang="nl-NL" sz="2400" b="1" kern="0" dirty="0" smtClean="0"/>
              <a:t>NT-</a:t>
            </a:r>
            <a:r>
              <a:rPr lang="nl-NL" sz="2400" b="1" kern="0" dirty="0" err="1" smtClean="0"/>
              <a:t>proBNP</a:t>
            </a:r>
            <a:r>
              <a:rPr lang="nl-NL" sz="2400" kern="0" dirty="0" smtClean="0"/>
              <a:t> bepaling via </a:t>
            </a:r>
            <a:r>
              <a:rPr lang="nl-NL" sz="2400" kern="0" dirty="0" err="1" smtClean="0"/>
              <a:t>bloedname</a:t>
            </a:r>
            <a:r>
              <a:rPr lang="nl-NL" sz="2400" kern="0" dirty="0" smtClean="0"/>
              <a:t> (&lt;125 </a:t>
            </a:r>
            <a:r>
              <a:rPr lang="nl-NL" sz="2400" kern="0" dirty="0"/>
              <a:t>p</a:t>
            </a:r>
            <a:r>
              <a:rPr lang="nl-NL" sz="2400" kern="0" dirty="0" smtClean="0"/>
              <a:t>g/l)</a:t>
            </a:r>
          </a:p>
          <a:p>
            <a:pPr>
              <a:lnSpc>
                <a:spcPct val="90000"/>
              </a:lnSpc>
              <a:defRPr/>
            </a:pPr>
            <a:endParaRPr lang="nl-NL" sz="2400" kern="0" dirty="0" smtClean="0"/>
          </a:p>
          <a:p>
            <a:pPr>
              <a:lnSpc>
                <a:spcPct val="90000"/>
              </a:lnSpc>
              <a:defRPr/>
            </a:pPr>
            <a:r>
              <a:rPr lang="nl-NL" sz="2400" kern="0" dirty="0"/>
              <a:t>s</a:t>
            </a:r>
            <a:r>
              <a:rPr lang="nl-NL" sz="2400" kern="0" dirty="0" smtClean="0"/>
              <a:t>tof die word aangemaakt in het hart als het hart onder druk staat (stretch)</a:t>
            </a:r>
          </a:p>
          <a:p>
            <a:pPr>
              <a:lnSpc>
                <a:spcPct val="90000"/>
              </a:lnSpc>
              <a:defRPr/>
            </a:pPr>
            <a:r>
              <a:rPr lang="nl-NL" sz="2400" kern="0" dirty="0" smtClean="0"/>
              <a:t>niet </a:t>
            </a:r>
            <a:r>
              <a:rPr lang="nl-NL" sz="2400" kern="0" dirty="0"/>
              <a:t>terug </a:t>
            </a:r>
            <a:r>
              <a:rPr lang="nl-NL" sz="2400" kern="0" dirty="0" smtClean="0"/>
              <a:t>betaald </a:t>
            </a:r>
          </a:p>
          <a:p>
            <a:pPr>
              <a:lnSpc>
                <a:spcPct val="90000"/>
              </a:lnSpc>
              <a:defRPr/>
            </a:pPr>
            <a:r>
              <a:rPr lang="nl-BE" sz="2400" kern="0" dirty="0" smtClean="0"/>
              <a:t>voor </a:t>
            </a:r>
            <a:r>
              <a:rPr lang="nl-BE" sz="2400" kern="0" dirty="0"/>
              <a:t>diagnose bij </a:t>
            </a:r>
            <a:r>
              <a:rPr lang="nl-BE" sz="2400" kern="0" dirty="0" smtClean="0"/>
              <a:t>twijfelgevallen</a:t>
            </a:r>
          </a:p>
          <a:p>
            <a:pPr>
              <a:lnSpc>
                <a:spcPct val="90000"/>
              </a:lnSpc>
              <a:defRPr/>
            </a:pPr>
            <a:r>
              <a:rPr lang="nl-BE" sz="2400" kern="0" dirty="0" smtClean="0"/>
              <a:t>voor </a:t>
            </a:r>
            <a:r>
              <a:rPr lang="nl-BE" sz="2400" kern="0" dirty="0"/>
              <a:t>evalueren effect van behandeling</a:t>
            </a:r>
          </a:p>
          <a:p>
            <a:r>
              <a:rPr lang="nl-BE" kern="0" dirty="0"/>
              <a:t>n</a:t>
            </a:r>
            <a:r>
              <a:rPr lang="nl-BE" kern="0" dirty="0" smtClean="0"/>
              <a:t>ierfunctie en ouderdom hebben hier een invloed op</a:t>
            </a:r>
            <a:endParaRPr lang="nl-BE" kern="0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75"/>
    </mc:Choice>
    <mc:Fallback>
      <p:transition spd="slow" advTm="8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3745972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2254735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sz="2400" b="1" kern="0" dirty="0" err="1" smtClean="0"/>
              <a:t>coronarografie</a:t>
            </a:r>
            <a:endParaRPr lang="nl-NL" sz="2400" kern="0" dirty="0" smtClean="0"/>
          </a:p>
          <a:p>
            <a:endParaRPr lang="nl-BE" kern="0" dirty="0"/>
          </a:p>
        </p:txBody>
      </p:sp>
      <p:pic>
        <p:nvPicPr>
          <p:cNvPr id="7" name="Picture 2" descr="Afbeeldingsresultaat voor hartinfar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4" y="3114194"/>
            <a:ext cx="4309350" cy="299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coronaire st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333" y="3911098"/>
            <a:ext cx="2933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erelateerde afbeeld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64" y="3911098"/>
            <a:ext cx="3795859" cy="16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7"/>
    </mc:Choice>
    <mc:Fallback>
      <p:transition spd="slow" advTm="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629291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2254735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sz="2400" b="1" kern="0" dirty="0" err="1" smtClean="0"/>
              <a:t>coronarografie</a:t>
            </a:r>
            <a:r>
              <a:rPr lang="nl-NL" sz="2400" kern="0" dirty="0" smtClean="0"/>
              <a:t> </a:t>
            </a:r>
          </a:p>
          <a:p>
            <a:endParaRPr lang="nl-NL" sz="2400" kern="0" dirty="0" smtClean="0"/>
          </a:p>
          <a:p>
            <a:r>
              <a:rPr lang="nl-NL" sz="2400" kern="0" dirty="0" err="1"/>
              <a:t>c</a:t>
            </a:r>
            <a:r>
              <a:rPr lang="nl-NL" sz="2400" kern="0" dirty="0" err="1" smtClean="0"/>
              <a:t>oronairy</a:t>
            </a:r>
            <a:r>
              <a:rPr lang="nl-NL" sz="2400" kern="0" dirty="0" smtClean="0"/>
              <a:t> </a:t>
            </a:r>
            <a:r>
              <a:rPr lang="nl-NL" sz="2400" kern="0" dirty="0" err="1" smtClean="0"/>
              <a:t>arthery</a:t>
            </a:r>
            <a:r>
              <a:rPr lang="nl-NL" sz="2400" kern="0" dirty="0" smtClean="0"/>
              <a:t> </a:t>
            </a:r>
            <a:r>
              <a:rPr lang="nl-NL" sz="2400" kern="0" dirty="0" err="1" smtClean="0"/>
              <a:t>desease</a:t>
            </a:r>
            <a:r>
              <a:rPr lang="nl-NL" sz="2400" kern="0" dirty="0" smtClean="0"/>
              <a:t> (CAD) is de belangrijkste oorzaak </a:t>
            </a:r>
          </a:p>
          <a:p>
            <a:endParaRPr lang="nl-NL" sz="2400" kern="0" dirty="0" smtClean="0"/>
          </a:p>
          <a:p>
            <a:r>
              <a:rPr lang="nl-NL" sz="2400" kern="0" dirty="0" smtClean="0"/>
              <a:t>hedendaagse </a:t>
            </a:r>
            <a:r>
              <a:rPr lang="nl-NL" sz="2400" kern="0" dirty="0" err="1" smtClean="0"/>
              <a:t>revascularisatiemogelijkheden</a:t>
            </a:r>
            <a:r>
              <a:rPr lang="nl-NL" sz="2400" kern="0" dirty="0" smtClean="0"/>
              <a:t> maximaal benutten</a:t>
            </a:r>
          </a:p>
          <a:p>
            <a:endParaRPr lang="nl-NL" sz="2400" kern="0" dirty="0" smtClean="0"/>
          </a:p>
          <a:p>
            <a:r>
              <a:rPr lang="nl-NL" sz="2400" kern="0" dirty="0"/>
              <a:t>c</a:t>
            </a:r>
            <a:r>
              <a:rPr lang="nl-NL" sz="2400" kern="0" dirty="0" smtClean="0"/>
              <a:t>ontrast </a:t>
            </a:r>
            <a:r>
              <a:rPr lang="nl-NL" sz="2400" kern="0" dirty="0" err="1" smtClean="0"/>
              <a:t>vs</a:t>
            </a:r>
            <a:r>
              <a:rPr lang="nl-NL" sz="2400" kern="0" dirty="0" smtClean="0"/>
              <a:t> nierfunctie </a:t>
            </a:r>
            <a:r>
              <a:rPr lang="nl-NL" sz="2400" kern="0" dirty="0" err="1" smtClean="0"/>
              <a:t>vs</a:t>
            </a:r>
            <a:r>
              <a:rPr lang="nl-NL" sz="2400" kern="0" dirty="0" smtClean="0"/>
              <a:t> vochttoediening</a:t>
            </a:r>
          </a:p>
          <a:p>
            <a:endParaRPr lang="nl-NL" sz="2400" kern="0" dirty="0" smtClean="0"/>
          </a:p>
          <a:p>
            <a:r>
              <a:rPr lang="nl-NL" sz="2400" kern="0" dirty="0" err="1"/>
              <a:t>f</a:t>
            </a:r>
            <a:r>
              <a:rPr lang="nl-NL" sz="2400" kern="0" dirty="0" err="1" smtClean="0"/>
              <a:t>emoraal</a:t>
            </a:r>
            <a:r>
              <a:rPr lang="nl-NL" sz="2400" kern="0" dirty="0" smtClean="0"/>
              <a:t> of radiaal</a:t>
            </a:r>
          </a:p>
          <a:p>
            <a:endParaRPr lang="nl-NL" sz="2400" kern="0" dirty="0" smtClean="0"/>
          </a:p>
          <a:p>
            <a:endParaRPr lang="nl-BE" kern="0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33"/>
    </mc:Choice>
    <mc:Fallback>
      <p:transition spd="slow" advTm="7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2522111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1798020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sz="2400" kern="0" dirty="0" smtClean="0"/>
          </a:p>
          <a:p>
            <a:r>
              <a:rPr lang="nl-NL" sz="2400" b="1" kern="0" dirty="0" smtClean="0"/>
              <a:t>inspanningstest</a:t>
            </a:r>
            <a:endParaRPr lang="nl-BE" kern="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15" y="2909628"/>
            <a:ext cx="6610157" cy="3609146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0"/>
    </mc:Choice>
    <mc:Fallback>
      <p:transition spd="slow" advTm="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77390484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1798020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sz="2400" kern="0" dirty="0" smtClean="0"/>
          </a:p>
          <a:p>
            <a:r>
              <a:rPr lang="nl-NL" sz="2400" b="1" kern="0" dirty="0" smtClean="0"/>
              <a:t>inspanningstest </a:t>
            </a:r>
          </a:p>
          <a:p>
            <a:endParaRPr lang="nl-NL" sz="2400" b="1" kern="0" dirty="0"/>
          </a:p>
          <a:p>
            <a:r>
              <a:rPr lang="nl-NL" sz="2400" kern="0" dirty="0" smtClean="0"/>
              <a:t>objectiveren symptomatologie en prognostisch doel, bij voorkeur </a:t>
            </a:r>
            <a:r>
              <a:rPr lang="nl-NL" sz="2400" kern="0" dirty="0" err="1" smtClean="0"/>
              <a:t>ergospirometrie</a:t>
            </a:r>
            <a:endParaRPr lang="nl-NL" sz="2400" kern="0" dirty="0" smtClean="0"/>
          </a:p>
          <a:p>
            <a:endParaRPr lang="nl-NL" sz="2400" kern="0" dirty="0" smtClean="0"/>
          </a:p>
          <a:p>
            <a:r>
              <a:rPr lang="nl-NL" sz="2400" kern="0" dirty="0" smtClean="0"/>
              <a:t>alternatief 6-minuten wandeltest</a:t>
            </a:r>
          </a:p>
          <a:p>
            <a:endParaRPr lang="nl-NL" sz="2400" kern="0" dirty="0"/>
          </a:p>
          <a:p>
            <a:r>
              <a:rPr lang="nl-NL" sz="2400" kern="0" dirty="0"/>
              <a:t>n</a:t>
            </a:r>
            <a:r>
              <a:rPr lang="nl-NL" sz="2400" kern="0" dirty="0" smtClean="0"/>
              <a:t>iet altijd mogelijk in de acute fase</a:t>
            </a:r>
          </a:p>
          <a:p>
            <a:endParaRPr lang="nl-BE" kern="0" dirty="0"/>
          </a:p>
        </p:txBody>
      </p:sp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6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89"/>
    </mc:Choice>
    <mc:Fallback>
      <p:transition spd="slow" advTm="55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06439822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1798020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sz="2400" kern="0" dirty="0" smtClean="0"/>
          </a:p>
          <a:p>
            <a:r>
              <a:rPr lang="nl-NL" sz="2400" b="1" kern="0" dirty="0"/>
              <a:t>c</a:t>
            </a:r>
            <a:r>
              <a:rPr lang="nl-NL" sz="2400" b="1" kern="0" dirty="0" smtClean="0"/>
              <a:t>ardiale MRI</a:t>
            </a:r>
            <a:endParaRPr lang="nl-NL" sz="2400" kern="0" dirty="0" smtClean="0"/>
          </a:p>
          <a:p>
            <a:endParaRPr lang="nl-BE" kern="0" dirty="0" smtClean="0"/>
          </a:p>
          <a:p>
            <a:r>
              <a:rPr lang="nl-BE" kern="0" dirty="0"/>
              <a:t>n</a:t>
            </a:r>
            <a:r>
              <a:rPr lang="nl-BE" kern="0" dirty="0" smtClean="0"/>
              <a:t>iet invasief</a:t>
            </a:r>
          </a:p>
          <a:p>
            <a:r>
              <a:rPr lang="nl-BE" dirty="0"/>
              <a:t>gedetailleerde beelden van het hart </a:t>
            </a:r>
            <a:endParaRPr lang="nl-BE" kern="0" dirty="0" smtClean="0"/>
          </a:p>
          <a:p>
            <a:r>
              <a:rPr lang="nl-BE" dirty="0"/>
              <a:t>sterke elektromagnetische </a:t>
            </a:r>
            <a:r>
              <a:rPr lang="nl-BE" dirty="0" smtClean="0"/>
              <a:t>straling</a:t>
            </a:r>
          </a:p>
          <a:p>
            <a:r>
              <a:rPr lang="nl-BE" dirty="0"/>
              <a:t>geen röntgenstraling </a:t>
            </a:r>
            <a:endParaRPr lang="nl-BE" dirty="0" smtClean="0"/>
          </a:p>
          <a:p>
            <a:r>
              <a:rPr lang="nl-BE" dirty="0"/>
              <a:t>contrastmiddel niet </a:t>
            </a:r>
            <a:r>
              <a:rPr lang="nl-BE" dirty="0" smtClean="0"/>
              <a:t>jodiumhoudend</a:t>
            </a:r>
          </a:p>
          <a:p>
            <a:r>
              <a:rPr lang="nl-BE" dirty="0"/>
              <a:t>n</a:t>
            </a:r>
            <a:r>
              <a:rPr lang="nl-BE" dirty="0" smtClean="0"/>
              <a:t>iet bij slechte nierfunctie</a:t>
            </a:r>
          </a:p>
          <a:p>
            <a:r>
              <a:rPr lang="nl-BE" dirty="0"/>
              <a:t>c</a:t>
            </a:r>
            <a:r>
              <a:rPr lang="nl-BE" dirty="0" smtClean="0"/>
              <a:t>laustrofobie </a:t>
            </a:r>
          </a:p>
          <a:p>
            <a:endParaRPr lang="nl-BE" kern="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48" y="2635580"/>
            <a:ext cx="4286060" cy="3360271"/>
          </a:xfrm>
          <a:prstGeom prst="rect">
            <a:avLst/>
          </a:prstGeom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6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6"/>
    </mc:Choice>
    <mc:Fallback>
      <p:transition spd="slow" advTm="3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1069406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Tijdelijke aanduiding voor inhoud 3" descr="003058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3245044" y="2254735"/>
            <a:ext cx="6277853" cy="4480818"/>
          </a:xfr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08"/>
    </mc:Choice>
    <mc:Fallback>
      <p:transition spd="slow" advTm="3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25929308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333954" y="1798020"/>
            <a:ext cx="10248085" cy="38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54206" indent="-354206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4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68887" indent="-295172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77">
                <a:solidFill>
                  <a:schemeClr val="bg2"/>
                </a:solidFill>
                <a:latin typeface="+mn-lt"/>
              </a:defRPr>
            </a:lvl2pPr>
            <a:lvl3pPr marL="118212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14">
                <a:solidFill>
                  <a:schemeClr val="bg2"/>
                </a:solidFill>
                <a:latin typeface="+mn-lt"/>
              </a:defRPr>
            </a:lvl3pPr>
            <a:lvl4pPr marL="1655842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33">
                <a:solidFill>
                  <a:schemeClr val="bg2"/>
                </a:solidFill>
                <a:latin typeface="+mn-lt"/>
              </a:defRPr>
            </a:lvl4pPr>
            <a:lvl5pPr marL="212811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2"/>
                </a:solidFill>
                <a:latin typeface="+mn-lt"/>
              </a:defRPr>
            </a:lvl5pPr>
            <a:lvl6pPr marL="2542797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6pPr>
            <a:lvl7pPr marL="295747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7pPr>
            <a:lvl8pPr marL="337215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8pPr>
            <a:lvl9pPr marL="3786838" indent="-236137" algn="l" defTabSz="94599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33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sz="2400" kern="0" dirty="0" smtClean="0"/>
          </a:p>
          <a:p>
            <a:r>
              <a:rPr lang="nl-NL" sz="2400" b="1" kern="0" dirty="0"/>
              <a:t>c</a:t>
            </a:r>
            <a:r>
              <a:rPr lang="nl-NL" sz="2400" b="1" kern="0" dirty="0" smtClean="0"/>
              <a:t>ardiale MRI</a:t>
            </a:r>
            <a:endParaRPr lang="nl-NL" sz="2400" kern="0" dirty="0" smtClean="0"/>
          </a:p>
          <a:p>
            <a:endParaRPr lang="nl-BE" kern="0" dirty="0" smtClean="0"/>
          </a:p>
          <a:p>
            <a:endParaRPr lang="nl-BE" kern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61" y="2422022"/>
            <a:ext cx="6691822" cy="3896678"/>
          </a:xfrm>
          <a:prstGeom prst="rect">
            <a:avLst/>
          </a:prstGeom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3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3"/>
    </mc:Choice>
    <mc:Fallback>
      <p:transition spd="slow" advTm="1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27725802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88086" y="2254735"/>
            <a:ext cx="9488231" cy="374776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524560" y="6003595"/>
            <a:ext cx="7610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2"/>
                </a:solidFill>
              </a:rPr>
              <a:t>ACCF/AHA = American College of </a:t>
            </a:r>
            <a:r>
              <a:rPr lang="nl-BE" sz="1400" dirty="0" err="1">
                <a:solidFill>
                  <a:schemeClr val="bg2"/>
                </a:solidFill>
              </a:rPr>
              <a:t>Cardiology</a:t>
            </a:r>
            <a:r>
              <a:rPr lang="nl-BE" sz="1400" dirty="0">
                <a:solidFill>
                  <a:schemeClr val="bg2"/>
                </a:solidFill>
              </a:rPr>
              <a:t> Foundation/American </a:t>
            </a:r>
            <a:r>
              <a:rPr lang="nl-BE" sz="1400" dirty="0" err="1">
                <a:solidFill>
                  <a:schemeClr val="bg2"/>
                </a:solidFill>
              </a:rPr>
              <a:t>Heart</a:t>
            </a:r>
            <a:r>
              <a:rPr lang="nl-BE" sz="1400" dirty="0">
                <a:solidFill>
                  <a:schemeClr val="bg2"/>
                </a:solidFill>
              </a:rPr>
              <a:t> Association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508510" y="6441721"/>
            <a:ext cx="982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dirty="0" smtClean="0">
                <a:solidFill>
                  <a:schemeClr val="bg2"/>
                </a:solidFill>
              </a:rPr>
              <a:t>2016 ESC </a:t>
            </a:r>
            <a:r>
              <a:rPr lang="nl-BE" sz="1100" dirty="0" err="1" smtClean="0">
                <a:solidFill>
                  <a:schemeClr val="bg2"/>
                </a:solidFill>
              </a:rPr>
              <a:t>Guidelines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for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the</a:t>
            </a:r>
            <a:r>
              <a:rPr lang="nl-BE" sz="1100" dirty="0" smtClean="0">
                <a:solidFill>
                  <a:schemeClr val="bg2"/>
                </a:solidFill>
              </a:rPr>
              <a:t> diagnosis </a:t>
            </a:r>
            <a:r>
              <a:rPr lang="nl-BE" sz="1100" dirty="0" err="1" smtClean="0">
                <a:solidFill>
                  <a:schemeClr val="bg2"/>
                </a:solidFill>
              </a:rPr>
              <a:t>and</a:t>
            </a:r>
            <a:r>
              <a:rPr lang="nl-BE" sz="1100" dirty="0" smtClean="0">
                <a:solidFill>
                  <a:schemeClr val="bg2"/>
                </a:solidFill>
              </a:rPr>
              <a:t> treatment of acute </a:t>
            </a:r>
            <a:r>
              <a:rPr lang="nl-BE" sz="1100" dirty="0" err="1" smtClean="0">
                <a:solidFill>
                  <a:schemeClr val="bg2"/>
                </a:solidFill>
              </a:rPr>
              <a:t>and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chronic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heart</a:t>
            </a:r>
            <a:r>
              <a:rPr lang="nl-BE" sz="1100" dirty="0" smtClean="0">
                <a:solidFill>
                  <a:schemeClr val="bg2"/>
                </a:solidFill>
              </a:rPr>
              <a:t> failure. </a:t>
            </a:r>
            <a:r>
              <a:rPr lang="nl-BE" sz="1100" dirty="0" err="1" smtClean="0">
                <a:solidFill>
                  <a:schemeClr val="bg2"/>
                </a:solidFill>
              </a:rPr>
              <a:t>Eur</a:t>
            </a:r>
            <a:r>
              <a:rPr lang="nl-BE" sz="1100" dirty="0" smtClean="0">
                <a:solidFill>
                  <a:schemeClr val="bg2"/>
                </a:solidFill>
              </a:rPr>
              <a:t> </a:t>
            </a:r>
            <a:r>
              <a:rPr lang="nl-BE" sz="1100" dirty="0" err="1" smtClean="0">
                <a:solidFill>
                  <a:schemeClr val="bg2"/>
                </a:solidFill>
              </a:rPr>
              <a:t>Heart</a:t>
            </a:r>
            <a:r>
              <a:rPr lang="nl-BE" sz="1100" dirty="0" smtClean="0">
                <a:solidFill>
                  <a:schemeClr val="bg2"/>
                </a:solidFill>
              </a:rPr>
              <a:t> J. 2016.</a:t>
            </a:r>
            <a:endParaRPr lang="nl-BE" sz="1100" dirty="0">
              <a:solidFill>
                <a:schemeClr val="bg2"/>
              </a:solidFill>
            </a:endParaRP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45"/>
    </mc:Choice>
    <mc:Fallback>
      <p:transition spd="slow" advTm="5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212860"/>
            <a:ext cx="5037163" cy="4050295"/>
          </a:xfrm>
        </p:spPr>
        <p:txBody>
          <a:bodyPr/>
          <a:lstStyle/>
          <a:p>
            <a:pPr marL="0" indent="0">
              <a:buNone/>
            </a:pPr>
            <a:r>
              <a:rPr lang="nl-BE" sz="2800" b="1" dirty="0"/>
              <a:t>c</a:t>
            </a:r>
            <a:r>
              <a:rPr lang="nl-BE" sz="2800" b="1" dirty="0" smtClean="0"/>
              <a:t>ardiale </a:t>
            </a:r>
            <a:r>
              <a:rPr lang="nl-BE" sz="2800" b="1" dirty="0"/>
              <a:t>factoren</a:t>
            </a:r>
          </a:p>
          <a:p>
            <a:pPr lvl="1"/>
            <a:r>
              <a:rPr lang="nl-BE" sz="2400" dirty="0"/>
              <a:t>a</a:t>
            </a:r>
            <a:r>
              <a:rPr lang="nl-BE" sz="2400" dirty="0" smtClean="0"/>
              <a:t>cuut </a:t>
            </a:r>
            <a:r>
              <a:rPr lang="nl-BE" sz="2400" dirty="0"/>
              <a:t>myocardinfarct</a:t>
            </a:r>
          </a:p>
          <a:p>
            <a:pPr lvl="1"/>
            <a:r>
              <a:rPr lang="nl-BE" sz="2400" dirty="0"/>
              <a:t>VKF</a:t>
            </a:r>
          </a:p>
          <a:p>
            <a:pPr lvl="1"/>
            <a:r>
              <a:rPr lang="nl-BE" sz="2400" dirty="0" err="1"/>
              <a:t>b</a:t>
            </a:r>
            <a:r>
              <a:rPr lang="nl-BE" sz="2400" dirty="0" err="1" smtClean="0"/>
              <a:t>rady</a:t>
            </a:r>
            <a:r>
              <a:rPr lang="nl-BE" sz="2400" dirty="0" smtClean="0"/>
              <a:t>- </a:t>
            </a:r>
            <a:r>
              <a:rPr lang="nl-BE" sz="2400" dirty="0"/>
              <a:t>of </a:t>
            </a:r>
            <a:r>
              <a:rPr lang="nl-BE" sz="2400" dirty="0" err="1"/>
              <a:t>tachyaritmieën</a:t>
            </a:r>
            <a:endParaRPr lang="nl-BE" sz="2400" dirty="0"/>
          </a:p>
          <a:p>
            <a:pPr lvl="1"/>
            <a:r>
              <a:rPr lang="nl-BE" sz="2400" dirty="0"/>
              <a:t>a</a:t>
            </a:r>
            <a:r>
              <a:rPr lang="nl-BE" sz="2400" dirty="0" smtClean="0"/>
              <a:t>cute </a:t>
            </a:r>
            <a:r>
              <a:rPr lang="nl-BE" sz="2400" dirty="0"/>
              <a:t>klepproblemen</a:t>
            </a:r>
          </a:p>
          <a:p>
            <a:pPr lvl="1"/>
            <a:r>
              <a:rPr lang="nl-BE" sz="2400" dirty="0"/>
              <a:t>o</a:t>
            </a:r>
            <a:r>
              <a:rPr lang="nl-BE" sz="2400" dirty="0" smtClean="0"/>
              <a:t>ngecontroleerde </a:t>
            </a:r>
            <a:r>
              <a:rPr lang="nl-BE" sz="2400" dirty="0"/>
              <a:t>hypertensie</a:t>
            </a:r>
          </a:p>
          <a:p>
            <a:pPr lvl="1"/>
            <a:r>
              <a:rPr lang="nl-BE" sz="2400" dirty="0" err="1"/>
              <a:t>l</a:t>
            </a:r>
            <a:r>
              <a:rPr lang="nl-BE" sz="2400" dirty="0" err="1" smtClean="0"/>
              <a:t>ongembool</a:t>
            </a:r>
            <a:endParaRPr lang="nl-BE" sz="2400" dirty="0"/>
          </a:p>
          <a:p>
            <a:pPr lvl="1"/>
            <a:r>
              <a:rPr lang="nl-BE" sz="2400" dirty="0"/>
              <a:t>…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57149327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59"/>
    </mc:Choice>
    <mc:Fallback>
      <p:transition spd="slow" advTm="2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508069"/>
            <a:ext cx="9586596" cy="3598330"/>
          </a:xfrm>
        </p:spPr>
        <p:txBody>
          <a:bodyPr/>
          <a:lstStyle/>
          <a:p>
            <a:pPr marL="0" indent="0">
              <a:buNone/>
            </a:pPr>
            <a:r>
              <a:rPr lang="nl-BE" sz="2800" b="1" dirty="0"/>
              <a:t>p</a:t>
            </a:r>
            <a:r>
              <a:rPr lang="nl-BE" sz="2800" b="1" dirty="0" smtClean="0"/>
              <a:t>atiëntgebonden </a:t>
            </a:r>
            <a:r>
              <a:rPr lang="nl-BE" sz="2800" b="1" dirty="0"/>
              <a:t>factoren</a:t>
            </a:r>
          </a:p>
          <a:p>
            <a:pPr lvl="1"/>
            <a:r>
              <a:rPr lang="nl-BE" sz="2800" dirty="0" err="1"/>
              <a:t>malcompliance</a:t>
            </a:r>
            <a:r>
              <a:rPr lang="nl-BE" sz="2800" dirty="0"/>
              <a:t> (dieet, medicatie)</a:t>
            </a:r>
          </a:p>
          <a:p>
            <a:pPr lvl="1"/>
            <a:r>
              <a:rPr lang="nl-BE" sz="2800" dirty="0"/>
              <a:t>verboden medicatie (</a:t>
            </a:r>
            <a:r>
              <a:rPr lang="nl-BE" sz="2800" dirty="0" err="1"/>
              <a:t>NSAID’s</a:t>
            </a:r>
            <a:r>
              <a:rPr lang="nl-BE" sz="2800" dirty="0"/>
              <a:t>,…)</a:t>
            </a:r>
          </a:p>
          <a:p>
            <a:pPr lvl="1"/>
            <a:r>
              <a:rPr lang="nl-BE" sz="2800" dirty="0"/>
              <a:t>alcohol / drugs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94823004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87"/>
    </mc:Choice>
    <mc:Fallback>
      <p:transition spd="slow" advTm="4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3953" y="2254735"/>
            <a:ext cx="10135236" cy="3851664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/>
              <a:t>Niet-cardiale factoren</a:t>
            </a:r>
          </a:p>
          <a:p>
            <a:pPr lvl="1"/>
            <a:r>
              <a:rPr lang="nl-BE" sz="2000" dirty="0"/>
              <a:t>v</a:t>
            </a:r>
            <a:r>
              <a:rPr lang="nl-BE" sz="2000" dirty="0" smtClean="0"/>
              <a:t>olume-</a:t>
            </a:r>
            <a:r>
              <a:rPr lang="nl-BE" sz="2000" dirty="0" err="1" smtClean="0"/>
              <a:t>overload</a:t>
            </a:r>
            <a:r>
              <a:rPr lang="nl-BE" sz="2000" dirty="0" smtClean="0"/>
              <a:t> </a:t>
            </a:r>
            <a:r>
              <a:rPr lang="nl-BE" sz="2000" dirty="0"/>
              <a:t>(vochttoediening)</a:t>
            </a:r>
          </a:p>
          <a:p>
            <a:pPr lvl="1"/>
            <a:r>
              <a:rPr lang="nl-BE" sz="2000" dirty="0"/>
              <a:t>i</a:t>
            </a:r>
            <a:r>
              <a:rPr lang="nl-BE" sz="2000" dirty="0" smtClean="0"/>
              <a:t>nfectie</a:t>
            </a:r>
            <a:endParaRPr lang="nl-BE" sz="2000" dirty="0"/>
          </a:p>
          <a:p>
            <a:pPr lvl="1"/>
            <a:r>
              <a:rPr lang="nl-BE" sz="2000" dirty="0"/>
              <a:t>a</a:t>
            </a:r>
            <a:r>
              <a:rPr lang="nl-BE" sz="2000" dirty="0" smtClean="0"/>
              <a:t>nemie</a:t>
            </a:r>
            <a:endParaRPr lang="nl-BE" sz="2000" dirty="0"/>
          </a:p>
          <a:p>
            <a:pPr lvl="1"/>
            <a:r>
              <a:rPr lang="nl-BE" sz="2000" dirty="0"/>
              <a:t>o</a:t>
            </a:r>
            <a:r>
              <a:rPr lang="nl-BE" sz="2000" dirty="0" smtClean="0"/>
              <a:t>ngecontroleerde </a:t>
            </a:r>
            <a:r>
              <a:rPr lang="nl-BE" sz="2000" dirty="0"/>
              <a:t>diabetes</a:t>
            </a:r>
          </a:p>
          <a:p>
            <a:pPr lvl="1"/>
            <a:r>
              <a:rPr lang="nl-BE" sz="2000" dirty="0"/>
              <a:t>o</a:t>
            </a:r>
            <a:r>
              <a:rPr lang="nl-BE" sz="2000" dirty="0" smtClean="0"/>
              <a:t>besitas</a:t>
            </a:r>
            <a:endParaRPr lang="nl-BE" sz="2000" dirty="0"/>
          </a:p>
          <a:p>
            <a:pPr lvl="1"/>
            <a:r>
              <a:rPr lang="nl-BE" sz="2000" dirty="0"/>
              <a:t>COPD</a:t>
            </a:r>
          </a:p>
          <a:p>
            <a:pPr lvl="1"/>
            <a:r>
              <a:rPr lang="nl-BE" sz="2000" dirty="0"/>
              <a:t>n</a:t>
            </a:r>
            <a:r>
              <a:rPr lang="nl-BE" sz="2000" dirty="0" smtClean="0"/>
              <a:t>ierinsufficiëntie</a:t>
            </a:r>
            <a:endParaRPr lang="nl-BE" sz="2000" dirty="0"/>
          </a:p>
          <a:p>
            <a:pPr lvl="1"/>
            <a:r>
              <a:rPr lang="nl-BE" sz="2000" dirty="0"/>
              <a:t>z</a:t>
            </a:r>
            <a:r>
              <a:rPr lang="nl-BE" sz="2000" dirty="0" smtClean="0"/>
              <a:t>wangerschap</a:t>
            </a:r>
            <a:endParaRPr lang="nl-BE" sz="2000" dirty="0"/>
          </a:p>
          <a:p>
            <a:pPr lvl="1"/>
            <a:r>
              <a:rPr lang="nl-BE" sz="2000" dirty="0"/>
              <a:t>h</a:t>
            </a:r>
            <a:r>
              <a:rPr lang="nl-BE" sz="2000" dirty="0" smtClean="0"/>
              <a:t>itte </a:t>
            </a:r>
            <a:r>
              <a:rPr lang="nl-BE" sz="2000" dirty="0"/>
              <a:t>en koude</a:t>
            </a:r>
          </a:p>
          <a:p>
            <a:pPr lvl="1"/>
            <a:r>
              <a:rPr lang="nl-BE" sz="2000" dirty="0"/>
              <a:t>…</a:t>
            </a:r>
          </a:p>
          <a:p>
            <a:endParaRPr lang="nl-BE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9788142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7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06"/>
    </mc:Choice>
    <mc:Fallback>
      <p:transition spd="slow" advTm="4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Bedankt voor jullie aandacht! </a:t>
            </a:r>
            <a:endParaRPr lang="nl-BE" dirty="0"/>
          </a:p>
        </p:txBody>
      </p:sp>
      <p:pic>
        <p:nvPicPr>
          <p:cNvPr id="10244" name="Picture 4" descr="Afbeeldingsresultaat voor 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53" y="2506864"/>
            <a:ext cx="4852085" cy="31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65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5"/>
    </mc:Choice>
    <mc:Fallback>
      <p:transition spd="slow" advTm="1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Interessante websites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>
                <a:hlinkClick r:id="rId5"/>
              </a:rPr>
              <a:t>www.heartfailurematters.org</a:t>
            </a:r>
            <a:endParaRPr lang="nl-BE" dirty="0" smtClean="0"/>
          </a:p>
          <a:p>
            <a:r>
              <a:rPr lang="nl-BE" dirty="0" smtClean="0">
                <a:hlinkClick r:id="rId6"/>
              </a:rPr>
              <a:t>www.hart-falen.be</a:t>
            </a:r>
            <a:endParaRPr lang="nl-BE" dirty="0" smtClean="0"/>
          </a:p>
          <a:p>
            <a:r>
              <a:rPr lang="nl-BE" dirty="0" smtClean="0">
                <a:hlinkClick r:id="rId7"/>
              </a:rPr>
              <a:t>www.insufficiance-cardiaque.be</a:t>
            </a:r>
            <a:endParaRPr lang="nl-BE" dirty="0" smtClean="0"/>
          </a:p>
          <a:p>
            <a:pPr marL="0" indent="0">
              <a:buNone/>
            </a:pPr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C048-0A6B-4F41-B01A-13676D1ED5E1}" type="slidenum">
              <a:rPr lang="nl-BE" smtClean="0">
                <a:solidFill>
                  <a:srgbClr val="FFFFFF"/>
                </a:solidFill>
              </a:rPr>
              <a:pPr/>
              <a:t>66</a:t>
            </a:fld>
            <a:endParaRPr lang="nl-BE">
              <a:solidFill>
                <a:srgbClr val="FFFFFF"/>
              </a:solidFill>
            </a:endParaRPr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1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2"/>
    </mc:Choice>
    <mc:Fallback>
      <p:transition spd="slow" advTm="4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22092493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Tijdelijke aanduiding voor inhoud 4" descr="003057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3201501" y="2254735"/>
            <a:ext cx="6364940" cy="4407721"/>
          </a:xfr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3"/>
    </mc:Choice>
    <mc:Fallback>
      <p:transition spd="slow" advTm="1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08614125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31" y="2254735"/>
            <a:ext cx="5024652" cy="4515906"/>
          </a:xfr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6"/>
    </mc:Choice>
    <mc:Fallback>
      <p:transition spd="slow" advTm="2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51884221"/>
              </p:ext>
            </p:extLst>
          </p:nvPr>
        </p:nvGraphicFramePr>
        <p:xfrm>
          <a:off x="2307759" y="1143128"/>
          <a:ext cx="8152424" cy="111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Tijdelijke aanduiding voor inhoud 2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49" y="2254735"/>
            <a:ext cx="7092043" cy="4492464"/>
          </a:xfr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02"/>
    </mc:Choice>
    <mc:Fallback>
      <p:transition spd="slow" advTm="40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powerpoint_wit_zonder logo met watermerk">
  <a:themeElements>
    <a:clrScheme name="Powerpoint_Blau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Blauw">
      <a:majorFont>
        <a:latin typeface="Gill Sans Std"/>
        <a:ea typeface=""/>
        <a:cs typeface=""/>
      </a:majorFont>
      <a:minorFont>
        <a:latin typeface="Gill Sans St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Blau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owerpoint_blauw_zonder_logo">
  <a:themeElements>
    <a:clrScheme name="Powerpoint_Blau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Blauw">
      <a:majorFont>
        <a:latin typeface="Gill Sans Std"/>
        <a:ea typeface=""/>
        <a:cs typeface=""/>
      </a:majorFont>
      <a:minorFont>
        <a:latin typeface="Gill Sans St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Blau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15316</TotalTime>
  <Words>2217</Words>
  <Application>Microsoft Office PowerPoint</Application>
  <PresentationFormat>Breedbeeld</PresentationFormat>
  <Paragraphs>536</Paragraphs>
  <Slides>66</Slides>
  <Notes>6</Notes>
  <HiddenSlides>0</HiddenSlides>
  <MMClips>66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66</vt:i4>
      </vt:variant>
    </vt:vector>
  </HeadingPairs>
  <TitlesOfParts>
    <vt:vector size="79" baseType="lpstr">
      <vt:lpstr>ＭＳ Ｐゴシック</vt:lpstr>
      <vt:lpstr>Arial</vt:lpstr>
      <vt:lpstr>Calibri</vt:lpstr>
      <vt:lpstr>Comic Sans MS</vt:lpstr>
      <vt:lpstr>Constantia</vt:lpstr>
      <vt:lpstr>Gill Sans Std</vt:lpstr>
      <vt:lpstr>Tahoma</vt:lpstr>
      <vt:lpstr>Times New Roman</vt:lpstr>
      <vt:lpstr>Wingdings</vt:lpstr>
      <vt:lpstr>Wingdings 2</vt:lpstr>
      <vt:lpstr>powerpoint_wit_zonder logo met watermerk</vt:lpstr>
      <vt:lpstr>Flow</vt:lpstr>
      <vt:lpstr>powerpoint_blauw_zonder_logo</vt:lpstr>
      <vt:lpstr>Theoretische basiskennis over hartfalen</vt:lpstr>
      <vt:lpstr>Inhoud </vt:lpstr>
      <vt:lpstr>Inhoud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Inhoud </vt:lpstr>
      <vt:lpstr>PowerPoint-presentatie</vt:lpstr>
      <vt:lpstr>PowerPoint-presentatie</vt:lpstr>
      <vt:lpstr>PowerPoint-presentatie</vt:lpstr>
      <vt:lpstr>PowerPoint-presentatie</vt:lpstr>
      <vt:lpstr>Inhoud </vt:lpstr>
      <vt:lpstr>PowerPoint-presentatie</vt:lpstr>
      <vt:lpstr>PowerPoint-presentatie</vt:lpstr>
      <vt:lpstr>PowerPoint-presentatie</vt:lpstr>
      <vt:lpstr>PowerPoint-presentatie</vt:lpstr>
      <vt:lpstr>HFmrEF</vt:lpstr>
      <vt:lpstr>PowerPoint-presentatie</vt:lpstr>
      <vt:lpstr>Inhoud </vt:lpstr>
      <vt:lpstr>PowerPoint-presentatie</vt:lpstr>
      <vt:lpstr>PowerPoint-presentatie</vt:lpstr>
      <vt:lpstr>PowerPoint-presentatie</vt:lpstr>
      <vt:lpstr>Inhoud </vt:lpstr>
      <vt:lpstr>PowerPoint-presentatie</vt:lpstr>
      <vt:lpstr>New York Heart Association (NYHA) classificatie</vt:lpstr>
      <vt:lpstr>PowerPoint-presentatie</vt:lpstr>
      <vt:lpstr>Inhoud </vt:lpstr>
      <vt:lpstr>PowerPoint-presentatie</vt:lpstr>
      <vt:lpstr>Inhoud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jullie aandacht! </vt:lpstr>
      <vt:lpstr>Interessante websites</vt:lpstr>
    </vt:vector>
  </TitlesOfParts>
  <Company>UZLeuven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Hartfalen</dc:title>
  <dc:creator>Lien Sevenants</dc:creator>
  <cp:lastModifiedBy>Jan Kennes</cp:lastModifiedBy>
  <cp:revision>803</cp:revision>
  <cp:lastPrinted>2019-04-11T14:28:34Z</cp:lastPrinted>
  <dcterms:created xsi:type="dcterms:W3CDTF">2016-12-22T09:07:45Z</dcterms:created>
  <dcterms:modified xsi:type="dcterms:W3CDTF">2020-04-30T09:53:41Z</dcterms:modified>
</cp:coreProperties>
</file>