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1753" r:id="rId2"/>
    <p:sldId id="1754" r:id="rId3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9"/>
  </p:normalViewPr>
  <p:slideViewPr>
    <p:cSldViewPr snapToGrid="0" snapToObjects="1">
      <p:cViewPr varScale="1">
        <p:scale>
          <a:sx n="74" d="100"/>
          <a:sy n="74" d="100"/>
        </p:scale>
        <p:origin x="7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27DF15-9CD0-294A-9856-5A1A136787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160598B-31C2-BB40-A13F-4764AE9FF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96A1273-BF49-704D-B436-61BCAA0FF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1423F17-4591-7A4C-B67A-93DDAB5A2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56F4233-72C5-9842-9304-4E6B2C5B8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75266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1F454B-C950-0D43-A5C2-820D5C42B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1DB8B21-A330-2C4F-83F1-5BBEAAB20D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8CCD416-3FE7-CB42-AF17-396011C89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12926AD-FD6A-6540-B091-F295293E4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4DB1C76-62EA-114F-8470-D3EE79D9C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29463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EC6D56A-D54E-5F45-BC44-A456EF668D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7B5FA1F-BACE-F34F-8535-74A56A078B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90DA995-CB22-D641-A48C-69FB9ADF6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9B8738B-F665-A64A-A446-D94C9B395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D9B7F0F-5739-184F-B5A2-CB39B1743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1307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2C5BC0-EF93-D548-9A87-98250A259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74946EE-0A6C-504D-AFD5-E54D7E14E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6F97570-F618-2E49-8650-77F4580BE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79D9CDB-17A7-414D-ACEC-A8EFBAB21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590901E-9023-F849-858B-CC2A5E1C5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28988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6C2117-C094-7B45-95D8-027B8DD5B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EEA6F04-6A89-7044-936D-3ABDF475D6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4EE8C6B-7216-E245-BAF2-2BC789486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2FA9B72-C147-714F-8B25-C57E23845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586CBEC-674E-804D-B1B7-2C25278DB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12042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0344F4-7B7B-6A42-A1DB-512E5D5E7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05D15F7-0C55-D54D-8CD5-58A551EDF6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6F56735-A11F-D74A-A91E-42979A73E8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FE58806-20D6-784B-ABF9-5D3E3BCA0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D471AE0-5F57-AA41-8672-D05FEFEED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714EFA1-24B7-9D4C-A499-00A421EE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9382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BEF8FB-4B0E-134A-926C-2EACEB369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3960B00-3B07-3F4A-92D3-A3526AA123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C13D000-EEBC-8B44-BC8C-A635E5D5E3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73D40F4-89A3-A241-8693-EBA9794604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29AC0E2-3D45-E549-AB60-7ACCDD765B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C7B4DD2-AF2E-A245-9CB5-ED6258B80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B57A0F3-380F-ED4B-BF3C-AC00EBEE0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66D5A36D-6105-084D-B099-CFC208EE1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9032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F55434-B3F3-754B-BEC1-AFE0D2683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3BD3F3A-E3EB-234D-BCBF-86A19C052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F82ECFD-F4E9-F844-AF1C-D45E2CE57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E9F96A1-3DDF-5E4B-93DC-C87F61303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90791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AB6F345-F887-8849-AAB7-5429A1F6B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DB7FA0F-9599-2146-B660-0AA4B7748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3F3DDF1-73DE-AF46-B516-2164F1C5D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85829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84E1BD-87A5-4E44-BBE0-457D52070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6D72EE6-8B9F-2542-9811-F39B35CA2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B237BA6-BCA7-1948-9B16-B53DD0A829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070BA18-6262-E746-ACCB-B56984B96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DB13268-11B5-D446-91E2-9A232B411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2600ECF-D206-7F4B-986F-FB5B03E93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60568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CAD0DA-B354-1C4C-A49A-D7CB5F05D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989D91C-CB79-0645-86A1-9420529DAA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9BA25EA-E5C8-AB46-B370-25F3DFA530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1B401E0-022B-F140-AF1E-002A36305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C4232DF-F091-424F-985C-EF03DB6E2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AE69B4C-526B-2E40-A377-CB17A70FE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49645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3FA7282-5059-904B-B91E-042B67A34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1EA13D3-146A-E546-A159-78567F931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2FCDFFC-76C0-C349-9A17-696DD5199D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636829-9FAA-834C-92E4-90A80707C9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66941E7-ABAE-FD41-82B0-FBE945B931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2861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93AF1A-70D9-4DD5-A5C4-B6F163F0E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059" y="102074"/>
            <a:ext cx="805788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nl-BE" dirty="0" err="1" smtClean="0"/>
              <a:t>Contenu</a:t>
            </a:r>
            <a:r>
              <a:rPr lang="nl-BE" dirty="0" smtClean="0"/>
              <a:t> de lettre de sortie/</a:t>
            </a:r>
            <a:r>
              <a:rPr lang="nl-BE" dirty="0" err="1" smtClean="0"/>
              <a:t>consultation</a:t>
            </a:r>
            <a:r>
              <a:rPr lang="nl-BE" dirty="0" smtClean="0"/>
              <a:t> </a:t>
            </a:r>
            <a:r>
              <a:rPr lang="nl-BE" dirty="0" err="1" smtClean="0"/>
              <a:t>d’un</a:t>
            </a:r>
            <a:r>
              <a:rPr lang="nl-BE" dirty="0" smtClean="0"/>
              <a:t> </a:t>
            </a:r>
            <a:r>
              <a:rPr lang="nl-BE" dirty="0" err="1" smtClean="0"/>
              <a:t>patient</a:t>
            </a:r>
            <a:r>
              <a:rPr lang="nl-BE" dirty="0" smtClean="0"/>
              <a:t> IC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197033-D2D3-4CB5-93BB-34F9E47C5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44861"/>
            <a:ext cx="10972800" cy="510803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BE" dirty="0" smtClean="0"/>
              <a:t>Donnez de l’information concernant le diagnostique et </a:t>
            </a:r>
            <a:r>
              <a:rPr lang="fr-BE" dirty="0" smtClean="0">
                <a:solidFill>
                  <a:schemeClr val="accent1"/>
                </a:solidFill>
              </a:rPr>
              <a:t>l’étiologie de l’IC. </a:t>
            </a:r>
            <a:r>
              <a:rPr lang="fr-BE" dirty="0" smtClean="0"/>
              <a:t>Précisez le type (IC à fonction réduite vs préservée)</a:t>
            </a:r>
          </a:p>
          <a:p>
            <a:pPr marL="514350" indent="-514350">
              <a:buFont typeface="+mj-lt"/>
              <a:buAutoNum type="arabicPeriod"/>
            </a:pPr>
            <a:r>
              <a:rPr lang="fr-BE" dirty="0" smtClean="0"/>
              <a:t>Développez la </a:t>
            </a:r>
            <a:r>
              <a:rPr lang="fr-BE" dirty="0" smtClean="0">
                <a:solidFill>
                  <a:schemeClr val="accent1"/>
                </a:solidFill>
              </a:rPr>
              <a:t>stratégie thérapeutique</a:t>
            </a:r>
          </a:p>
          <a:p>
            <a:pPr marL="880110" lvl="1" indent="-514350">
              <a:buFont typeface="+mj-lt"/>
              <a:buAutoNum type="arabicPeriod"/>
            </a:pPr>
            <a:r>
              <a:rPr lang="fr-BE" dirty="0" smtClean="0"/>
              <a:t>Quelle catégorie (bétabloquants, </a:t>
            </a:r>
            <a:r>
              <a:rPr lang="fr-BE" dirty="0" smtClean="0">
                <a:solidFill>
                  <a:srgbClr val="FF0000"/>
                </a:solidFill>
              </a:rPr>
              <a:t>ARNI (?), MRA (?), IEC, SGLT2i</a:t>
            </a:r>
            <a:r>
              <a:rPr lang="fr-BE" dirty="0" smtClean="0"/>
              <a:t>,..)?</a:t>
            </a:r>
          </a:p>
          <a:p>
            <a:pPr marL="880110" lvl="1" indent="-514350">
              <a:buFont typeface="+mj-lt"/>
              <a:buAutoNum type="arabicPeriod"/>
            </a:pPr>
            <a:r>
              <a:rPr lang="fr-BE" dirty="0" smtClean="0"/>
              <a:t>Nécessité d’un traitement diurétique?</a:t>
            </a:r>
          </a:p>
          <a:p>
            <a:pPr marL="880110" lvl="1" indent="-514350">
              <a:buFont typeface="+mj-lt"/>
              <a:buAutoNum type="arabicPeriod"/>
            </a:pPr>
            <a:r>
              <a:rPr lang="fr-BE" dirty="0" smtClean="0"/>
              <a:t>N</a:t>
            </a:r>
            <a:r>
              <a:rPr lang="fr-BE" dirty="0" smtClean="0"/>
              <a:t>é</a:t>
            </a:r>
            <a:r>
              <a:rPr lang="fr-BE" dirty="0" smtClean="0"/>
              <a:t>cessité d’un appareil </a:t>
            </a:r>
            <a:r>
              <a:rPr lang="fr-BE" dirty="0"/>
              <a:t>é</a:t>
            </a:r>
            <a:r>
              <a:rPr lang="fr-BE" dirty="0" smtClean="0"/>
              <a:t>lectronique?</a:t>
            </a:r>
          </a:p>
          <a:p>
            <a:pPr marL="880110" lvl="1" indent="-514350">
              <a:buFont typeface="+mj-lt"/>
              <a:buAutoNum type="arabicPeriod"/>
            </a:pPr>
            <a:r>
              <a:rPr lang="fr-BE" dirty="0" smtClean="0"/>
              <a:t>Est-ce que le patient est candidat à la transplantation ou DAV?</a:t>
            </a:r>
          </a:p>
          <a:p>
            <a:pPr marL="880110" lvl="1" indent="-514350">
              <a:buFont typeface="+mj-lt"/>
              <a:buAutoNum type="arabicPeriod"/>
            </a:pPr>
            <a:r>
              <a:rPr lang="fr-BE" dirty="0" smtClean="0"/>
              <a:t>Trajet de soin palliatif?</a:t>
            </a:r>
          </a:p>
          <a:p>
            <a:pPr marL="880110" lvl="1" indent="-514350">
              <a:buFont typeface="+mj-lt"/>
              <a:buAutoNum type="arabicPeriod"/>
            </a:pPr>
            <a:r>
              <a:rPr lang="fr-BE" dirty="0" smtClean="0"/>
              <a:t>Indication réadaptation cardiaque?</a:t>
            </a:r>
          </a:p>
          <a:p>
            <a:pPr marL="514350" indent="-514350">
              <a:buFont typeface="+mj-lt"/>
              <a:buAutoNum type="arabicPeriod"/>
            </a:pPr>
            <a:r>
              <a:rPr lang="fr-BE" dirty="0" smtClean="0"/>
              <a:t>Identifiez </a:t>
            </a:r>
            <a:r>
              <a:rPr lang="fr-BE" dirty="0" smtClean="0">
                <a:solidFill>
                  <a:schemeClr val="accent1"/>
                </a:solidFill>
              </a:rPr>
              <a:t>l’élément déclencheur </a:t>
            </a:r>
            <a:r>
              <a:rPr lang="fr-BE" dirty="0" smtClean="0"/>
              <a:t>de la décompensation et donnez des astuces pour l’éviter </a:t>
            </a:r>
          </a:p>
          <a:p>
            <a:pPr marL="514350" indent="-514350">
              <a:buFont typeface="+mj-lt"/>
              <a:buAutoNum type="arabicPeriod"/>
            </a:pPr>
            <a:r>
              <a:rPr lang="fr-BE" dirty="0" smtClean="0"/>
              <a:t>Précisez envers </a:t>
            </a:r>
            <a:r>
              <a:rPr lang="fr-BE" dirty="0" smtClean="0">
                <a:solidFill>
                  <a:schemeClr val="accent1"/>
                </a:solidFill>
              </a:rPr>
              <a:t>le </a:t>
            </a:r>
            <a:r>
              <a:rPr lang="fr-BE" dirty="0" err="1" smtClean="0">
                <a:solidFill>
                  <a:schemeClr val="accent1"/>
                </a:solidFill>
              </a:rPr>
              <a:t>medecin</a:t>
            </a:r>
            <a:r>
              <a:rPr lang="fr-BE" dirty="0" smtClean="0">
                <a:solidFill>
                  <a:schemeClr val="accent1"/>
                </a:solidFill>
              </a:rPr>
              <a:t> traitant</a:t>
            </a:r>
          </a:p>
          <a:p>
            <a:pPr marL="880110" lvl="1" indent="-514350">
              <a:buFont typeface="+mj-lt"/>
              <a:buAutoNum type="arabicPeriod"/>
            </a:pPr>
            <a:r>
              <a:rPr lang="fr-BE" dirty="0" smtClean="0"/>
              <a:t>Comment titrer les médicaments?</a:t>
            </a:r>
          </a:p>
          <a:p>
            <a:pPr marL="880110" lvl="1" indent="-514350">
              <a:buFont typeface="+mj-lt"/>
              <a:buAutoNum type="arabicPeriod"/>
            </a:pPr>
            <a:r>
              <a:rPr lang="fr-BE" dirty="0" smtClean="0"/>
              <a:t>Quel biologie de contrôle à prévoir et quand? Qu’est-ce qui est acceptable concernant l’évolution de la fonction rénale/taux ferrique?</a:t>
            </a:r>
          </a:p>
          <a:p>
            <a:pPr marL="514350" indent="-514350">
              <a:buFont typeface="+mj-lt"/>
              <a:buAutoNum type="arabicPeriod"/>
            </a:pPr>
            <a:r>
              <a:rPr lang="fr-BE" dirty="0" smtClean="0"/>
              <a:t>Stratégie de </a:t>
            </a:r>
            <a:r>
              <a:rPr lang="fr-BE" dirty="0" smtClean="0">
                <a:solidFill>
                  <a:schemeClr val="accent1"/>
                </a:solidFill>
              </a:rPr>
              <a:t>suivi </a:t>
            </a:r>
            <a:r>
              <a:rPr lang="fr-BE" dirty="0" smtClean="0"/>
              <a:t>(rendez-vous à prendre)</a:t>
            </a:r>
          </a:p>
          <a:p>
            <a:pPr marL="880110" lvl="1" indent="-514350">
              <a:buFont typeface="+mj-lt"/>
              <a:buAutoNum type="arabicPeriod"/>
            </a:pPr>
            <a:r>
              <a:rPr lang="fr-BE" smtClean="0"/>
              <a:t>Médecin </a:t>
            </a:r>
            <a:r>
              <a:rPr lang="fr-BE" dirty="0" smtClean="0"/>
              <a:t>traitant</a:t>
            </a:r>
          </a:p>
          <a:p>
            <a:pPr marL="880110" lvl="1" indent="-514350">
              <a:buFont typeface="+mj-lt"/>
              <a:buAutoNum type="arabicPeriod"/>
            </a:pPr>
            <a:r>
              <a:rPr lang="fr-BE" dirty="0" smtClean="0"/>
              <a:t>Cardiologue</a:t>
            </a:r>
            <a:endParaRPr lang="fr-BE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1AC9A0B-BB55-48A7-81AB-3ACE9613A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dirty="0"/>
              <a:t>14/02/2020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A14B458-2DC6-4E0C-8408-BBD0777A8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/>
              <a:t>Wrap-up 2020</a:t>
            </a:r>
          </a:p>
        </p:txBody>
      </p:sp>
    </p:spTree>
    <p:extLst>
      <p:ext uri="{BB962C8B-B14F-4D97-AF65-F5344CB8AC3E}">
        <p14:creationId xmlns:p14="http://schemas.microsoft.com/office/powerpoint/2010/main" val="168972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3700972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135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Contenu de lettre de sortie/consultation d’un patient IC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Content of a Good Heart Failure (discharge)  Letter</dc:title>
  <dc:creator>Miek Smeets</dc:creator>
  <cp:lastModifiedBy>Caroline Weytjens</cp:lastModifiedBy>
  <cp:revision>7</cp:revision>
  <dcterms:created xsi:type="dcterms:W3CDTF">2020-07-02T11:28:00Z</dcterms:created>
  <dcterms:modified xsi:type="dcterms:W3CDTF">2022-04-06T10:17:23Z</dcterms:modified>
</cp:coreProperties>
</file>